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2" r:id="rId1"/>
  </p:sldMasterIdLst>
  <p:notesMasterIdLst>
    <p:notesMasterId r:id="rId26"/>
  </p:notesMasterIdLst>
  <p:handoutMasterIdLst>
    <p:handoutMasterId r:id="rId27"/>
  </p:handoutMasterIdLst>
  <p:sldIdLst>
    <p:sldId id="261" r:id="rId2"/>
    <p:sldId id="446" r:id="rId3"/>
    <p:sldId id="447" r:id="rId4"/>
    <p:sldId id="432" r:id="rId5"/>
    <p:sldId id="443" r:id="rId6"/>
    <p:sldId id="431" r:id="rId7"/>
    <p:sldId id="440" r:id="rId8"/>
    <p:sldId id="444" r:id="rId9"/>
    <p:sldId id="388" r:id="rId10"/>
    <p:sldId id="387" r:id="rId11"/>
    <p:sldId id="384" r:id="rId12"/>
    <p:sldId id="372" r:id="rId13"/>
    <p:sldId id="373" r:id="rId14"/>
    <p:sldId id="427" r:id="rId15"/>
    <p:sldId id="430" r:id="rId16"/>
    <p:sldId id="397" r:id="rId17"/>
    <p:sldId id="401" r:id="rId18"/>
    <p:sldId id="438" r:id="rId19"/>
    <p:sldId id="403" r:id="rId20"/>
    <p:sldId id="434" r:id="rId21"/>
    <p:sldId id="436" r:id="rId22"/>
    <p:sldId id="437" r:id="rId23"/>
    <p:sldId id="439" r:id="rId24"/>
    <p:sldId id="426" r:id="rId25"/>
  </p:sldIdLst>
  <p:sldSz cx="9144000" cy="6858000" type="screen4x3"/>
  <p:notesSz cx="6858000" cy="9144000"/>
  <p:defaultTextStyle>
    <a:defPPr>
      <a:defRPr lang="fr-FR"/>
    </a:defPPr>
    <a:lvl1pPr algn="l" rtl="0" fontAlgn="base">
      <a:spcBef>
        <a:spcPct val="0"/>
      </a:spcBef>
      <a:spcAft>
        <a:spcPct val="0"/>
      </a:spcAft>
      <a:defRPr sz="2400" kern="1200">
        <a:solidFill>
          <a:schemeClr val="tx1"/>
        </a:solidFill>
        <a:latin typeface="Tahoma" pitchFamily="34" charset="0"/>
        <a:ea typeface="+mn-ea"/>
        <a:cs typeface="+mn-cs"/>
      </a:defRPr>
    </a:lvl1pPr>
    <a:lvl2pPr marL="457200" algn="l" rtl="0" fontAlgn="base">
      <a:spcBef>
        <a:spcPct val="0"/>
      </a:spcBef>
      <a:spcAft>
        <a:spcPct val="0"/>
      </a:spcAft>
      <a:defRPr sz="2400" kern="1200">
        <a:solidFill>
          <a:schemeClr val="tx1"/>
        </a:solidFill>
        <a:latin typeface="Tahoma" pitchFamily="34" charset="0"/>
        <a:ea typeface="+mn-ea"/>
        <a:cs typeface="+mn-cs"/>
      </a:defRPr>
    </a:lvl2pPr>
    <a:lvl3pPr marL="914400" algn="l" rtl="0" fontAlgn="base">
      <a:spcBef>
        <a:spcPct val="0"/>
      </a:spcBef>
      <a:spcAft>
        <a:spcPct val="0"/>
      </a:spcAft>
      <a:defRPr sz="2400" kern="1200">
        <a:solidFill>
          <a:schemeClr val="tx1"/>
        </a:solidFill>
        <a:latin typeface="Tahoma" pitchFamily="34" charset="0"/>
        <a:ea typeface="+mn-ea"/>
        <a:cs typeface="+mn-cs"/>
      </a:defRPr>
    </a:lvl3pPr>
    <a:lvl4pPr marL="1371600" algn="l" rtl="0" fontAlgn="base">
      <a:spcBef>
        <a:spcPct val="0"/>
      </a:spcBef>
      <a:spcAft>
        <a:spcPct val="0"/>
      </a:spcAft>
      <a:defRPr sz="2400" kern="1200">
        <a:solidFill>
          <a:schemeClr val="tx1"/>
        </a:solidFill>
        <a:latin typeface="Tahoma" pitchFamily="34" charset="0"/>
        <a:ea typeface="+mn-ea"/>
        <a:cs typeface="+mn-cs"/>
      </a:defRPr>
    </a:lvl4pPr>
    <a:lvl5pPr marL="1828800" algn="l" rtl="0" fontAlgn="base">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9357A"/>
    <a:srgbClr val="1163E9"/>
    <a:srgbClr val="ADADAD"/>
    <a:srgbClr val="A3A3A3"/>
    <a:srgbClr val="0E51BE"/>
    <a:srgbClr val="0B3D8F"/>
    <a:srgbClr val="0A3C8C"/>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407" autoAdjust="0"/>
    <p:restoredTop sz="94747" autoAdjust="0"/>
  </p:normalViewPr>
  <p:slideViewPr>
    <p:cSldViewPr snapToGrid="0">
      <p:cViewPr>
        <p:scale>
          <a:sx n="70" d="100"/>
          <a:sy n="70" d="100"/>
        </p:scale>
        <p:origin x="-79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2388"/>
    </p:cViewPr>
  </p:sorterViewPr>
  <p:notesViewPr>
    <p:cSldViewPr snapToGrid="0">
      <p:cViewPr varScale="1">
        <p:scale>
          <a:sx n="57" d="100"/>
          <a:sy n="57" d="100"/>
        </p:scale>
        <p:origin x="-2508"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11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endParaRPr lang="fr-FR"/>
          </a:p>
        </p:txBody>
      </p:sp>
      <p:sp>
        <p:nvSpPr>
          <p:cNvPr id="22118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fld id="{3400EF0B-29C9-4BB5-98DF-9BE441B55F19}" type="datetime4">
              <a:rPr lang="fr-FR"/>
              <a:pPr/>
              <a:t>27 novembre 2013</a:t>
            </a:fld>
            <a:endParaRPr lang="fr-FR"/>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9" name="Rectangle 3"/>
          <p:cNvSpPr>
            <a:spLocks noGrp="1" noChangeArrowheads="1"/>
          </p:cNvSpPr>
          <p:nvPr>
            <p:ph type="dt" idx="1"/>
          </p:nvPr>
        </p:nvSpPr>
        <p:spPr bwMode="auto">
          <a:xfrm>
            <a:off x="776288" y="8877300"/>
            <a:ext cx="1071562" cy="2667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a:defRPr sz="1000">
                <a:latin typeface="Arial" pitchFamily="34" charset="0"/>
              </a:defRPr>
            </a:lvl1pPr>
          </a:lstStyle>
          <a:p>
            <a:fld id="{3A9CA823-E116-4656-9574-B796173056D2}" type="datetime4">
              <a:rPr lang="fr-FR"/>
              <a:pPr/>
              <a:t>27 novembre 2013</a:t>
            </a:fld>
            <a:endParaRPr lang="fr-FR"/>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102" name="Rectangle 6"/>
          <p:cNvSpPr>
            <a:spLocks noGrp="1" noChangeArrowheads="1"/>
          </p:cNvSpPr>
          <p:nvPr>
            <p:ph type="ftr" sz="quarter" idx="4"/>
          </p:nvPr>
        </p:nvSpPr>
        <p:spPr bwMode="auto">
          <a:xfrm>
            <a:off x="1885950" y="8877300"/>
            <a:ext cx="4232275" cy="2667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sz="1000">
                <a:latin typeface="Arial" pitchFamily="34" charset="0"/>
              </a:defRPr>
            </a:lvl1pPr>
          </a:lstStyle>
          <a:p>
            <a:endParaRPr lang="fr-FR"/>
          </a:p>
        </p:txBody>
      </p:sp>
      <p:sp>
        <p:nvSpPr>
          <p:cNvPr id="4103" name="Rectangle 7"/>
          <p:cNvSpPr>
            <a:spLocks noGrp="1" noChangeArrowheads="1"/>
          </p:cNvSpPr>
          <p:nvPr>
            <p:ph type="sldNum" sz="quarter" idx="5"/>
          </p:nvPr>
        </p:nvSpPr>
        <p:spPr bwMode="auto">
          <a:xfrm>
            <a:off x="271463" y="8896350"/>
            <a:ext cx="561975" cy="228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sz="1000">
                <a:latin typeface="Arial" pitchFamily="34" charset="0"/>
              </a:defRPr>
            </a:lvl1pPr>
          </a:lstStyle>
          <a:p>
            <a:fld id="{C56EE22E-5922-444A-A1A9-43CD3D541C20}" type="slidenum">
              <a:rPr lang="fr-FR"/>
              <a:pPr/>
              <a:t>‹N°›</a:t>
            </a:fld>
            <a:endParaRPr lang="fr-FR"/>
          </a:p>
        </p:txBody>
      </p:sp>
    </p:spTree>
  </p:cSld>
  <p:clrMap bg1="lt1" tx1="dk1" bg2="lt2" tx2="dk2" accent1="accent1" accent2="accent2" accent3="accent3" accent4="accent4" accent5="accent5" accent6="accent6" hlink="hlink" folHlink="folHlink"/>
  <p:hf hdr="0"/>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fld id="{F418F4F6-2098-4198-A7F3-EF2773AE302D}" type="datetime4">
              <a:rPr lang="fr-FR"/>
              <a:pPr/>
              <a:t>27 novembre 2013</a:t>
            </a:fld>
            <a:endParaRPr lang="fr-FR"/>
          </a:p>
        </p:txBody>
      </p:sp>
      <p:sp>
        <p:nvSpPr>
          <p:cNvPr id="5" name="Rectangle 6"/>
          <p:cNvSpPr>
            <a:spLocks noGrp="1" noChangeArrowheads="1"/>
          </p:cNvSpPr>
          <p:nvPr>
            <p:ph type="ftr" sz="quarter" idx="4"/>
          </p:nvPr>
        </p:nvSpPr>
        <p:spPr>
          <a:ln/>
        </p:spPr>
        <p:txBody>
          <a:bodyPr/>
          <a:lstStyle/>
          <a:p>
            <a:endParaRPr lang="fr-FR"/>
          </a:p>
        </p:txBody>
      </p:sp>
      <p:sp>
        <p:nvSpPr>
          <p:cNvPr id="6" name="Rectangle 7"/>
          <p:cNvSpPr>
            <a:spLocks noGrp="1" noChangeArrowheads="1"/>
          </p:cNvSpPr>
          <p:nvPr>
            <p:ph type="sldNum" sz="quarter" idx="5"/>
          </p:nvPr>
        </p:nvSpPr>
        <p:spPr>
          <a:ln/>
        </p:spPr>
        <p:txBody>
          <a:bodyPr/>
          <a:lstStyle/>
          <a:p>
            <a:fld id="{2A9DA3C7-ECE5-4FA7-8A74-F1A0BC50C761}" type="slidenum">
              <a:rPr lang="fr-FR"/>
              <a:pPr/>
              <a:t>1</a:t>
            </a:fld>
            <a:endParaRPr lang="fr-FR"/>
          </a:p>
        </p:txBody>
      </p:sp>
      <p:sp>
        <p:nvSpPr>
          <p:cNvPr id="435202" name="Rectangle 1026"/>
          <p:cNvSpPr>
            <a:spLocks noGrp="1" noRot="1" noChangeAspect="1" noChangeArrowheads="1" noTextEdit="1"/>
          </p:cNvSpPr>
          <p:nvPr>
            <p:ph type="sldImg"/>
          </p:nvPr>
        </p:nvSpPr>
        <p:spPr>
          <a:ln/>
        </p:spPr>
      </p:sp>
      <p:sp>
        <p:nvSpPr>
          <p:cNvPr id="435203" name="Rectangle 1027"/>
          <p:cNvSpPr>
            <a:spLocks noGrp="1" noChangeArrowheads="1"/>
          </p:cNvSpPr>
          <p:nvPr>
            <p:ph type="body" idx="1"/>
          </p:nvPr>
        </p:nvSpPr>
        <p:spPr/>
        <p:txBody>
          <a:bodyPr/>
          <a:lstStyle/>
          <a:p>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fld id="{2A3D1D72-532C-4345-8CF4-0E66CC242321}" type="datetime4">
              <a:rPr lang="fr-FR"/>
              <a:pPr/>
              <a:t>27 novembre 2013</a:t>
            </a:fld>
            <a:endParaRPr lang="fr-FR"/>
          </a:p>
        </p:txBody>
      </p:sp>
      <p:sp>
        <p:nvSpPr>
          <p:cNvPr id="5" name="Rectangle 6"/>
          <p:cNvSpPr>
            <a:spLocks noGrp="1" noChangeArrowheads="1"/>
          </p:cNvSpPr>
          <p:nvPr>
            <p:ph type="ftr" sz="quarter" idx="4"/>
          </p:nvPr>
        </p:nvSpPr>
        <p:spPr>
          <a:ln/>
        </p:spPr>
        <p:txBody>
          <a:bodyPr/>
          <a:lstStyle/>
          <a:p>
            <a:endParaRPr lang="fr-FR"/>
          </a:p>
        </p:txBody>
      </p:sp>
      <p:sp>
        <p:nvSpPr>
          <p:cNvPr id="6" name="Rectangle 7"/>
          <p:cNvSpPr>
            <a:spLocks noGrp="1" noChangeArrowheads="1"/>
          </p:cNvSpPr>
          <p:nvPr>
            <p:ph type="sldNum" sz="quarter" idx="5"/>
          </p:nvPr>
        </p:nvSpPr>
        <p:spPr>
          <a:ln/>
        </p:spPr>
        <p:txBody>
          <a:bodyPr/>
          <a:lstStyle/>
          <a:p>
            <a:fld id="{4B364954-79EE-4D64-BC95-B5ABA129A705}" type="slidenum">
              <a:rPr lang="fr-FR"/>
              <a:pPr/>
              <a:t>12</a:t>
            </a:fld>
            <a:endParaRPr lang="fr-FR"/>
          </a:p>
        </p:txBody>
      </p:sp>
      <p:sp>
        <p:nvSpPr>
          <p:cNvPr id="543746" name="Rectangle 2"/>
          <p:cNvSpPr>
            <a:spLocks noGrp="1" noRot="1" noChangeAspect="1" noChangeArrowheads="1" noTextEdit="1"/>
          </p:cNvSpPr>
          <p:nvPr>
            <p:ph type="sldImg"/>
          </p:nvPr>
        </p:nvSpPr>
        <p:spPr>
          <a:xfrm>
            <a:off x="1144588" y="685800"/>
            <a:ext cx="4572000" cy="3429000"/>
          </a:xfrm>
          <a:ln/>
        </p:spPr>
      </p:sp>
      <p:sp>
        <p:nvSpPr>
          <p:cNvPr id="543747"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fld id="{CE66CA5E-C3E6-4775-8595-D8FBDF483001}" type="datetime4">
              <a:rPr lang="fr-FR"/>
              <a:pPr/>
              <a:t>27 novembre 2013</a:t>
            </a:fld>
            <a:endParaRPr lang="fr-FR"/>
          </a:p>
        </p:txBody>
      </p:sp>
      <p:sp>
        <p:nvSpPr>
          <p:cNvPr id="5" name="Rectangle 6"/>
          <p:cNvSpPr>
            <a:spLocks noGrp="1" noChangeArrowheads="1"/>
          </p:cNvSpPr>
          <p:nvPr>
            <p:ph type="ftr" sz="quarter" idx="4"/>
          </p:nvPr>
        </p:nvSpPr>
        <p:spPr>
          <a:ln/>
        </p:spPr>
        <p:txBody>
          <a:bodyPr/>
          <a:lstStyle/>
          <a:p>
            <a:endParaRPr lang="fr-FR"/>
          </a:p>
        </p:txBody>
      </p:sp>
      <p:sp>
        <p:nvSpPr>
          <p:cNvPr id="6" name="Rectangle 7"/>
          <p:cNvSpPr>
            <a:spLocks noGrp="1" noChangeArrowheads="1"/>
          </p:cNvSpPr>
          <p:nvPr>
            <p:ph type="sldNum" sz="quarter" idx="5"/>
          </p:nvPr>
        </p:nvSpPr>
        <p:spPr>
          <a:ln/>
        </p:spPr>
        <p:txBody>
          <a:bodyPr/>
          <a:lstStyle/>
          <a:p>
            <a:fld id="{5CA0950D-E9CF-4223-B677-5282EB28EECA}" type="slidenum">
              <a:rPr lang="fr-FR"/>
              <a:pPr/>
              <a:t>13</a:t>
            </a:fld>
            <a:endParaRPr lang="fr-FR"/>
          </a:p>
        </p:txBody>
      </p:sp>
      <p:sp>
        <p:nvSpPr>
          <p:cNvPr id="545794" name="Rectangle 1026"/>
          <p:cNvSpPr>
            <a:spLocks noGrp="1" noRot="1" noChangeAspect="1" noChangeArrowheads="1" noTextEdit="1"/>
          </p:cNvSpPr>
          <p:nvPr>
            <p:ph type="sldImg"/>
          </p:nvPr>
        </p:nvSpPr>
        <p:spPr>
          <a:ln/>
        </p:spPr>
      </p:sp>
      <p:sp>
        <p:nvSpPr>
          <p:cNvPr id="545795" name="Rectangle 1027"/>
          <p:cNvSpPr>
            <a:spLocks noGrp="1" noChangeArrowheads="1"/>
          </p:cNvSpPr>
          <p:nvPr>
            <p:ph type="body" idx="1"/>
          </p:nvPr>
        </p:nvSpPr>
        <p:spPr/>
        <p:txBody>
          <a:bodyPr/>
          <a:lstStyle/>
          <a:p>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C0DF7633-0F0B-4D1B-BDF8-4306FB36FB76}" type="datetime4">
              <a:rPr lang="fr-FR"/>
              <a:pPr/>
              <a:t>27 novembre 2013</a:t>
            </a:fld>
            <a:endParaRPr lang="fr-FR"/>
          </a:p>
        </p:txBody>
      </p:sp>
      <p:sp>
        <p:nvSpPr>
          <p:cNvPr id="6" name="Rectangle 6"/>
          <p:cNvSpPr>
            <a:spLocks noGrp="1" noChangeArrowheads="1"/>
          </p:cNvSpPr>
          <p:nvPr>
            <p:ph type="ftr" sz="quarter" idx="4"/>
          </p:nvPr>
        </p:nvSpPr>
        <p:spPr>
          <a:ln/>
        </p:spPr>
        <p:txBody>
          <a:bodyPr/>
          <a:lstStyle/>
          <a:p>
            <a:endParaRPr lang="fr-FR"/>
          </a:p>
        </p:txBody>
      </p:sp>
      <p:sp>
        <p:nvSpPr>
          <p:cNvPr id="7" name="Rectangle 7"/>
          <p:cNvSpPr>
            <a:spLocks noGrp="1" noChangeArrowheads="1"/>
          </p:cNvSpPr>
          <p:nvPr>
            <p:ph type="sldNum" sz="quarter" idx="5"/>
          </p:nvPr>
        </p:nvSpPr>
        <p:spPr>
          <a:ln/>
        </p:spPr>
        <p:txBody>
          <a:bodyPr/>
          <a:lstStyle/>
          <a:p>
            <a:fld id="{68C7A668-3D2F-4092-9CA6-514E58EDAC7A}" type="slidenum">
              <a:rPr lang="fr-FR"/>
              <a:pPr/>
              <a:t>14</a:t>
            </a:fld>
            <a:endParaRPr lang="fr-FR"/>
          </a:p>
        </p:txBody>
      </p:sp>
      <p:sp>
        <p:nvSpPr>
          <p:cNvPr id="661506"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5CA3CDB7-6E02-4A03-9445-555A7D907D83}" type="slidenum">
              <a:rPr lang="fr-FR" sz="1200">
                <a:latin typeface="Times New Roman" pitchFamily="18" charset="0"/>
                <a:cs typeface="Times New Roman" pitchFamily="18" charset="0"/>
              </a:rPr>
              <a:pPr algn="r"/>
              <a:t>14</a:t>
            </a:fld>
            <a:endParaRPr lang="fr-FR" sz="1200">
              <a:latin typeface="Times New Roman" pitchFamily="18" charset="0"/>
              <a:cs typeface="Times New Roman" pitchFamily="18" charset="0"/>
            </a:endParaRPr>
          </a:p>
        </p:txBody>
      </p:sp>
      <p:sp>
        <p:nvSpPr>
          <p:cNvPr id="661507" name="Rectangle 1026"/>
          <p:cNvSpPr>
            <a:spLocks noGrp="1" noRot="1" noChangeAspect="1" noChangeArrowheads="1" noTextEdit="1"/>
          </p:cNvSpPr>
          <p:nvPr>
            <p:ph type="sldImg"/>
          </p:nvPr>
        </p:nvSpPr>
        <p:spPr>
          <a:ln/>
        </p:spPr>
      </p:sp>
      <p:sp>
        <p:nvSpPr>
          <p:cNvPr id="661508" name="Rectangle 1027"/>
          <p:cNvSpPr>
            <a:spLocks noGrp="1" noChangeArrowheads="1"/>
          </p:cNvSpPr>
          <p:nvPr>
            <p:ph type="body" idx="1"/>
          </p:nvPr>
        </p:nvSpPr>
        <p:spPr>
          <a:xfrm>
            <a:off x="914400" y="4343400"/>
            <a:ext cx="5029200" cy="4114800"/>
          </a:xfrm>
        </p:spPr>
        <p:txBody>
          <a:bodyPr/>
          <a:lstStyle/>
          <a:p>
            <a:pPr>
              <a:spcBef>
                <a:spcPct val="0"/>
              </a:spcBef>
            </a:pPr>
            <a:endParaRPr lang="en-GB" sz="800">
              <a:latin typeface="Arial Unicode MS"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6D082203-4B14-42FD-A99A-872EA576AE5E}" type="datetime4">
              <a:rPr lang="fr-FR"/>
              <a:pPr/>
              <a:t>27 novembre 2013</a:t>
            </a:fld>
            <a:endParaRPr lang="fr-FR"/>
          </a:p>
        </p:txBody>
      </p:sp>
      <p:sp>
        <p:nvSpPr>
          <p:cNvPr id="6" name="Rectangle 6"/>
          <p:cNvSpPr>
            <a:spLocks noGrp="1" noChangeArrowheads="1"/>
          </p:cNvSpPr>
          <p:nvPr>
            <p:ph type="ftr" sz="quarter" idx="4"/>
          </p:nvPr>
        </p:nvSpPr>
        <p:spPr>
          <a:ln/>
        </p:spPr>
        <p:txBody>
          <a:bodyPr/>
          <a:lstStyle/>
          <a:p>
            <a:endParaRPr lang="fr-FR"/>
          </a:p>
        </p:txBody>
      </p:sp>
      <p:sp>
        <p:nvSpPr>
          <p:cNvPr id="7" name="Rectangle 7"/>
          <p:cNvSpPr>
            <a:spLocks noGrp="1" noChangeArrowheads="1"/>
          </p:cNvSpPr>
          <p:nvPr>
            <p:ph type="sldNum" sz="quarter" idx="5"/>
          </p:nvPr>
        </p:nvSpPr>
        <p:spPr>
          <a:ln/>
        </p:spPr>
        <p:txBody>
          <a:bodyPr/>
          <a:lstStyle/>
          <a:p>
            <a:fld id="{DF6924FC-F582-41B9-BB5D-3E7F47388C34}" type="slidenum">
              <a:rPr lang="fr-FR"/>
              <a:pPr/>
              <a:t>15</a:t>
            </a:fld>
            <a:endParaRPr lang="fr-FR"/>
          </a:p>
        </p:txBody>
      </p:sp>
      <p:sp>
        <p:nvSpPr>
          <p:cNvPr id="667650"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09C59F06-E111-4CB9-9D1B-A7ADFFE22D90}" type="slidenum">
              <a:rPr lang="fr-FR" sz="1200">
                <a:latin typeface="Times New Roman" pitchFamily="18" charset="0"/>
                <a:cs typeface="Times New Roman" pitchFamily="18" charset="0"/>
              </a:rPr>
              <a:pPr algn="r"/>
              <a:t>15</a:t>
            </a:fld>
            <a:endParaRPr lang="fr-FR" sz="1200">
              <a:latin typeface="Times New Roman" pitchFamily="18" charset="0"/>
              <a:cs typeface="Times New Roman" pitchFamily="18" charset="0"/>
            </a:endParaRPr>
          </a:p>
        </p:txBody>
      </p:sp>
      <p:sp>
        <p:nvSpPr>
          <p:cNvPr id="667651" name="Rectangle 1026"/>
          <p:cNvSpPr>
            <a:spLocks noGrp="1" noRot="1" noChangeAspect="1" noChangeArrowheads="1" noTextEdit="1"/>
          </p:cNvSpPr>
          <p:nvPr>
            <p:ph type="sldImg"/>
          </p:nvPr>
        </p:nvSpPr>
        <p:spPr>
          <a:ln/>
        </p:spPr>
      </p:sp>
      <p:sp>
        <p:nvSpPr>
          <p:cNvPr id="667652" name="Rectangle 1027"/>
          <p:cNvSpPr>
            <a:spLocks noGrp="1" noChangeArrowheads="1"/>
          </p:cNvSpPr>
          <p:nvPr>
            <p:ph type="body" idx="1"/>
          </p:nvPr>
        </p:nvSpPr>
        <p:spPr>
          <a:xfrm>
            <a:off x="914400" y="4343400"/>
            <a:ext cx="5029200" cy="4114800"/>
          </a:xfrm>
        </p:spPr>
        <p:txBody>
          <a:bodyPr/>
          <a:lstStyle/>
          <a:p>
            <a:pPr>
              <a:spcBef>
                <a:spcPct val="0"/>
              </a:spcBef>
            </a:pPr>
            <a:endParaRPr lang="en-GB" sz="800">
              <a:latin typeface="Arial Unicode MS"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fld id="{77421E9D-E131-4A28-960B-48D9346AA109}" type="datetime4">
              <a:rPr lang="fr-FR"/>
              <a:pPr/>
              <a:t>27 novembre 2013</a:t>
            </a:fld>
            <a:endParaRPr lang="fr-FR"/>
          </a:p>
        </p:txBody>
      </p:sp>
      <p:sp>
        <p:nvSpPr>
          <p:cNvPr id="5" name="Rectangle 6"/>
          <p:cNvSpPr>
            <a:spLocks noGrp="1" noChangeArrowheads="1"/>
          </p:cNvSpPr>
          <p:nvPr>
            <p:ph type="ftr" sz="quarter" idx="4"/>
          </p:nvPr>
        </p:nvSpPr>
        <p:spPr>
          <a:ln/>
        </p:spPr>
        <p:txBody>
          <a:bodyPr/>
          <a:lstStyle/>
          <a:p>
            <a:endParaRPr lang="fr-FR"/>
          </a:p>
        </p:txBody>
      </p:sp>
      <p:sp>
        <p:nvSpPr>
          <p:cNvPr id="6" name="Rectangle 7"/>
          <p:cNvSpPr>
            <a:spLocks noGrp="1" noChangeArrowheads="1"/>
          </p:cNvSpPr>
          <p:nvPr>
            <p:ph type="sldNum" sz="quarter" idx="5"/>
          </p:nvPr>
        </p:nvSpPr>
        <p:spPr>
          <a:ln/>
        </p:spPr>
        <p:txBody>
          <a:bodyPr/>
          <a:lstStyle/>
          <a:p>
            <a:fld id="{6D335D30-49E0-49C0-AEFF-40F8633D1F0F}" type="slidenum">
              <a:rPr lang="fr-FR"/>
              <a:pPr/>
              <a:t>17</a:t>
            </a:fld>
            <a:endParaRPr lang="fr-FR"/>
          </a:p>
        </p:txBody>
      </p:sp>
      <p:sp>
        <p:nvSpPr>
          <p:cNvPr id="608258" name="Rectangle 2"/>
          <p:cNvSpPr>
            <a:spLocks noGrp="1" noRot="1" noChangeAspect="1" noChangeArrowheads="1" noTextEdit="1"/>
          </p:cNvSpPr>
          <p:nvPr>
            <p:ph type="sldImg"/>
          </p:nvPr>
        </p:nvSpPr>
        <p:spPr>
          <a:xfrm>
            <a:off x="1144588" y="700088"/>
            <a:ext cx="4573587" cy="3429000"/>
          </a:xfrm>
          <a:ln/>
        </p:spPr>
      </p:sp>
      <p:sp>
        <p:nvSpPr>
          <p:cNvPr id="608259" name="Rectangle 3"/>
          <p:cNvSpPr>
            <a:spLocks noGrp="1" noChangeArrowheads="1"/>
          </p:cNvSpPr>
          <p:nvPr>
            <p:ph type="body" idx="1"/>
          </p:nvPr>
        </p:nvSpPr>
        <p:spPr>
          <a:xfrm>
            <a:off x="303213" y="4338638"/>
            <a:ext cx="6297612" cy="4129087"/>
          </a:xfrm>
        </p:spPr>
        <p:txBody>
          <a:bodyPr lIns="90753" tIns="45376" rIns="90753" bIns="45376"/>
          <a:lstStyle/>
          <a:p>
            <a:pPr algn="just"/>
            <a:r>
              <a:rPr lang="en-GB">
                <a:cs typeface="Arial" pitchFamily="34" charset="0"/>
              </a:rPr>
              <a:t>Nous venons de voir à travers cette autre lecture du développement durable, qu’aujourd’hui toute entreprise se doit d’identifier et de prendre en compte les attentes de l’ensemble des parties prenantes qui contribuent de près ou de loin à sa pérennité à l’obtention de ces résultats. Connaître ces parties prenantes, connaître leurs attentes c’est bien, mais la finalité pour toute entreprise sera d’être en capacité de créer pour chaque partie prenante de la valeur ajoutée de façon à commencer à répondre à leurs attentes. Toute l’habileté des dirigeants sera, à ressources finies, de réaliser les meilleurs choix issus de cette écoute des attentes des parties intéressées de l’entreprise, sachant que les attentes sont parfois antagonistes : des actionnaires désireux de dividendes toujours plus élevés, un personnel qui souhaite voir son salaire augmenter, des clients qui désirent des prix toujours plus bas,...</a:t>
            </a:r>
            <a:endParaRPr lang="en-GB">
              <a:cs typeface="Times New Roman" pitchFamily="18" charset="0"/>
            </a:endParaRPr>
          </a:p>
          <a:p>
            <a:pPr algn="just"/>
            <a:r>
              <a:rPr lang="en-GB">
                <a:cs typeface="Arial" pitchFamily="34" charset="0"/>
              </a:rPr>
              <a:t> </a:t>
            </a:r>
            <a:endParaRPr lang="en-GB">
              <a:cs typeface="Times New Roman" pitchFamily="18" charset="0"/>
            </a:endParaRPr>
          </a:p>
          <a:p>
            <a:pPr algn="just"/>
            <a:r>
              <a:rPr lang="en-GB">
                <a:cs typeface="Arial" pitchFamily="34" charset="0"/>
              </a:rPr>
              <a:t>De cette écoute des attentes des parties intéressées de l’entreprise va naître une prise de conscience de risques peut être ignorés jusqu’ici ou pas assez pris en compte à leur juste niveau mais aussi d’opportunités de développement …. La créativité, la capacité d’adaptation et de remise en question vont-elles faire la différence ?</a:t>
            </a:r>
            <a:endParaRPr lang="en-GB">
              <a:cs typeface="Times New Roman" pitchFamily="18" charset="0"/>
            </a:endParaRPr>
          </a:p>
          <a:p>
            <a:pPr algn="just"/>
            <a:r>
              <a:rPr lang="en-GB">
                <a:cs typeface="Arial" pitchFamily="34" charset="0"/>
              </a:rPr>
              <a:t> </a:t>
            </a:r>
            <a:endParaRPr lang="en-GB">
              <a:cs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7"/>
          <p:cNvSpPr>
            <a:spLocks noGrp="1" noChangeArrowheads="1"/>
          </p:cNvSpPr>
          <p:nvPr>
            <p:ph type="sldNum" sz="quarter" idx="5"/>
          </p:nvPr>
        </p:nvSpPr>
        <p:spPr>
          <a:noFill/>
        </p:spPr>
        <p:txBody>
          <a:bodyPr/>
          <a:lstStyle/>
          <a:p>
            <a:fld id="{9E32D2AF-5032-435A-8B7B-DF3353528EF7}" type="slidenum">
              <a:rPr lang="fr-FR" smtClean="0"/>
              <a:pPr/>
              <a:t>18</a:t>
            </a:fld>
            <a:endParaRPr lang="fr-FR" smtClean="0"/>
          </a:p>
        </p:txBody>
      </p:sp>
      <p:sp>
        <p:nvSpPr>
          <p:cNvPr id="172035" name="Rectangle 2"/>
          <p:cNvSpPr>
            <a:spLocks noGrp="1" noRot="1" noChangeAspect="1" noChangeArrowheads="1" noTextEdit="1"/>
          </p:cNvSpPr>
          <p:nvPr>
            <p:ph type="sldImg"/>
          </p:nvPr>
        </p:nvSpPr>
        <p:spPr>
          <a:xfrm>
            <a:off x="1143000" y="684213"/>
            <a:ext cx="4573588" cy="3430587"/>
          </a:xfrm>
          <a:ln/>
        </p:spPr>
      </p:sp>
      <p:sp>
        <p:nvSpPr>
          <p:cNvPr id="172036" name="Rectangle 3"/>
          <p:cNvSpPr>
            <a:spLocks noGrp="1" noChangeArrowheads="1"/>
          </p:cNvSpPr>
          <p:nvPr>
            <p:ph type="body" idx="1"/>
          </p:nvPr>
        </p:nvSpPr>
        <p:spPr>
          <a:xfrm>
            <a:off x="685800" y="4343582"/>
            <a:ext cx="5486400" cy="4115894"/>
          </a:xfrm>
          <a:noFill/>
          <a:ln/>
        </p:spPr>
        <p:txBody>
          <a:bodyPr/>
          <a:lstStyle/>
          <a:p>
            <a:pPr eaLnBrk="1" hangingPunct="1"/>
            <a:endParaRPr lang="fr-FR"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fld id="{C1C0476C-1F5E-4686-A4A1-62C25272D8C7}" type="datetime4">
              <a:rPr lang="fr-FR"/>
              <a:pPr/>
              <a:t>27 novembre 2013</a:t>
            </a:fld>
            <a:endParaRPr lang="fr-FR"/>
          </a:p>
        </p:txBody>
      </p:sp>
      <p:sp>
        <p:nvSpPr>
          <p:cNvPr id="5" name="Rectangle 6"/>
          <p:cNvSpPr>
            <a:spLocks noGrp="1" noChangeArrowheads="1"/>
          </p:cNvSpPr>
          <p:nvPr>
            <p:ph type="ftr" sz="quarter" idx="4"/>
          </p:nvPr>
        </p:nvSpPr>
        <p:spPr>
          <a:ln/>
        </p:spPr>
        <p:txBody>
          <a:bodyPr/>
          <a:lstStyle/>
          <a:p>
            <a:endParaRPr lang="fr-FR"/>
          </a:p>
        </p:txBody>
      </p:sp>
      <p:sp>
        <p:nvSpPr>
          <p:cNvPr id="6" name="Rectangle 7"/>
          <p:cNvSpPr>
            <a:spLocks noGrp="1" noChangeArrowheads="1"/>
          </p:cNvSpPr>
          <p:nvPr>
            <p:ph type="sldNum" sz="quarter" idx="5"/>
          </p:nvPr>
        </p:nvSpPr>
        <p:spPr>
          <a:ln/>
        </p:spPr>
        <p:txBody>
          <a:bodyPr/>
          <a:lstStyle/>
          <a:p>
            <a:fld id="{091D3B08-0C58-450B-89B8-62BDC59C6569}" type="slidenum">
              <a:rPr lang="fr-FR"/>
              <a:pPr/>
              <a:t>19</a:t>
            </a:fld>
            <a:endParaRPr lang="fr-FR"/>
          </a:p>
        </p:txBody>
      </p:sp>
      <p:sp>
        <p:nvSpPr>
          <p:cNvPr id="612354" name="Rectangle 2"/>
          <p:cNvSpPr>
            <a:spLocks noGrp="1" noRot="1" noChangeAspect="1" noChangeArrowheads="1" noTextEdit="1"/>
          </p:cNvSpPr>
          <p:nvPr>
            <p:ph type="sldImg"/>
          </p:nvPr>
        </p:nvSpPr>
        <p:spPr>
          <a:xfrm>
            <a:off x="1144588" y="700088"/>
            <a:ext cx="4573587" cy="3429000"/>
          </a:xfrm>
          <a:ln/>
        </p:spPr>
      </p:sp>
      <p:sp>
        <p:nvSpPr>
          <p:cNvPr id="612355" name="Rectangle 3"/>
          <p:cNvSpPr>
            <a:spLocks noGrp="1" noChangeArrowheads="1"/>
          </p:cNvSpPr>
          <p:nvPr>
            <p:ph type="body" idx="1"/>
          </p:nvPr>
        </p:nvSpPr>
        <p:spPr>
          <a:xfrm>
            <a:off x="915988" y="4338638"/>
            <a:ext cx="5026025" cy="4129087"/>
          </a:xfrm>
        </p:spPr>
        <p:txBody>
          <a:bodyPr lIns="90753" tIns="45376" rIns="90753" bIns="45376"/>
          <a:lstStyle/>
          <a:p>
            <a:pPr marL="228600" indent="-228600" algn="just"/>
            <a:endParaRPr lang="en-GB">
              <a:solidFill>
                <a:srgbClr val="FF0000"/>
              </a:solidFill>
            </a:endParaRPr>
          </a:p>
          <a:p>
            <a:pPr marL="228600" indent="-228600"/>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fld id="{C1C0476C-1F5E-4686-A4A1-62C25272D8C7}" type="datetime4">
              <a:rPr lang="fr-FR"/>
              <a:pPr/>
              <a:t>27 novembre 2013</a:t>
            </a:fld>
            <a:endParaRPr lang="fr-FR"/>
          </a:p>
        </p:txBody>
      </p:sp>
      <p:sp>
        <p:nvSpPr>
          <p:cNvPr id="5" name="Rectangle 6"/>
          <p:cNvSpPr>
            <a:spLocks noGrp="1" noChangeArrowheads="1"/>
          </p:cNvSpPr>
          <p:nvPr>
            <p:ph type="ftr" sz="quarter" idx="4"/>
          </p:nvPr>
        </p:nvSpPr>
        <p:spPr>
          <a:ln/>
        </p:spPr>
        <p:txBody>
          <a:bodyPr/>
          <a:lstStyle/>
          <a:p>
            <a:endParaRPr lang="fr-FR"/>
          </a:p>
        </p:txBody>
      </p:sp>
      <p:sp>
        <p:nvSpPr>
          <p:cNvPr id="6" name="Rectangle 7"/>
          <p:cNvSpPr>
            <a:spLocks noGrp="1" noChangeArrowheads="1"/>
          </p:cNvSpPr>
          <p:nvPr>
            <p:ph type="sldNum" sz="quarter" idx="5"/>
          </p:nvPr>
        </p:nvSpPr>
        <p:spPr>
          <a:ln/>
        </p:spPr>
        <p:txBody>
          <a:bodyPr/>
          <a:lstStyle/>
          <a:p>
            <a:fld id="{091D3B08-0C58-450B-89B8-62BDC59C6569}" type="slidenum">
              <a:rPr lang="fr-FR"/>
              <a:pPr/>
              <a:t>20</a:t>
            </a:fld>
            <a:endParaRPr lang="fr-FR"/>
          </a:p>
        </p:txBody>
      </p:sp>
      <p:sp>
        <p:nvSpPr>
          <p:cNvPr id="612354" name="Rectangle 2"/>
          <p:cNvSpPr>
            <a:spLocks noGrp="1" noRot="1" noChangeAspect="1" noChangeArrowheads="1" noTextEdit="1"/>
          </p:cNvSpPr>
          <p:nvPr>
            <p:ph type="sldImg"/>
          </p:nvPr>
        </p:nvSpPr>
        <p:spPr>
          <a:xfrm>
            <a:off x="1144588" y="700088"/>
            <a:ext cx="4573587" cy="3429000"/>
          </a:xfrm>
          <a:ln/>
        </p:spPr>
      </p:sp>
      <p:sp>
        <p:nvSpPr>
          <p:cNvPr id="612355" name="Rectangle 3"/>
          <p:cNvSpPr>
            <a:spLocks noGrp="1" noChangeArrowheads="1"/>
          </p:cNvSpPr>
          <p:nvPr>
            <p:ph type="body" idx="1"/>
          </p:nvPr>
        </p:nvSpPr>
        <p:spPr>
          <a:xfrm>
            <a:off x="915988" y="4338638"/>
            <a:ext cx="5026025" cy="4129087"/>
          </a:xfrm>
        </p:spPr>
        <p:txBody>
          <a:bodyPr lIns="90753" tIns="45376" rIns="90753" bIns="45376"/>
          <a:lstStyle/>
          <a:p>
            <a:pPr marL="228600" indent="-228600" algn="just"/>
            <a:endParaRPr lang="en-GB" dirty="0">
              <a:solidFill>
                <a:srgbClr val="FF0000"/>
              </a:solidFill>
            </a:endParaRPr>
          </a:p>
          <a:p>
            <a:pPr marL="228600" indent="-228600"/>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fld id="{C1C0476C-1F5E-4686-A4A1-62C25272D8C7}" type="datetime4">
              <a:rPr lang="fr-FR"/>
              <a:pPr/>
              <a:t>27 novembre 2013</a:t>
            </a:fld>
            <a:endParaRPr lang="fr-FR"/>
          </a:p>
        </p:txBody>
      </p:sp>
      <p:sp>
        <p:nvSpPr>
          <p:cNvPr id="5" name="Rectangle 6"/>
          <p:cNvSpPr>
            <a:spLocks noGrp="1" noChangeArrowheads="1"/>
          </p:cNvSpPr>
          <p:nvPr>
            <p:ph type="ftr" sz="quarter" idx="4"/>
          </p:nvPr>
        </p:nvSpPr>
        <p:spPr>
          <a:ln/>
        </p:spPr>
        <p:txBody>
          <a:bodyPr/>
          <a:lstStyle/>
          <a:p>
            <a:endParaRPr lang="fr-FR"/>
          </a:p>
        </p:txBody>
      </p:sp>
      <p:sp>
        <p:nvSpPr>
          <p:cNvPr id="6" name="Rectangle 7"/>
          <p:cNvSpPr>
            <a:spLocks noGrp="1" noChangeArrowheads="1"/>
          </p:cNvSpPr>
          <p:nvPr>
            <p:ph type="sldNum" sz="quarter" idx="5"/>
          </p:nvPr>
        </p:nvSpPr>
        <p:spPr>
          <a:ln/>
        </p:spPr>
        <p:txBody>
          <a:bodyPr/>
          <a:lstStyle/>
          <a:p>
            <a:fld id="{091D3B08-0C58-450B-89B8-62BDC59C6569}" type="slidenum">
              <a:rPr lang="fr-FR"/>
              <a:pPr/>
              <a:t>21</a:t>
            </a:fld>
            <a:endParaRPr lang="fr-FR"/>
          </a:p>
        </p:txBody>
      </p:sp>
      <p:sp>
        <p:nvSpPr>
          <p:cNvPr id="612354" name="Rectangle 2"/>
          <p:cNvSpPr>
            <a:spLocks noGrp="1" noRot="1" noChangeAspect="1" noChangeArrowheads="1" noTextEdit="1"/>
          </p:cNvSpPr>
          <p:nvPr>
            <p:ph type="sldImg"/>
          </p:nvPr>
        </p:nvSpPr>
        <p:spPr>
          <a:xfrm>
            <a:off x="1144588" y="700088"/>
            <a:ext cx="4573587" cy="3429000"/>
          </a:xfrm>
          <a:ln/>
        </p:spPr>
      </p:sp>
      <p:sp>
        <p:nvSpPr>
          <p:cNvPr id="612355" name="Rectangle 3"/>
          <p:cNvSpPr>
            <a:spLocks noGrp="1" noChangeArrowheads="1"/>
          </p:cNvSpPr>
          <p:nvPr>
            <p:ph type="body" idx="1"/>
          </p:nvPr>
        </p:nvSpPr>
        <p:spPr>
          <a:xfrm>
            <a:off x="915988" y="4338638"/>
            <a:ext cx="5026025" cy="4129087"/>
          </a:xfrm>
        </p:spPr>
        <p:txBody>
          <a:bodyPr lIns="90753" tIns="45376" rIns="90753" bIns="45376"/>
          <a:lstStyle/>
          <a:p>
            <a:pPr marL="228600" indent="-228600" algn="just"/>
            <a:endParaRPr lang="en-GB">
              <a:solidFill>
                <a:srgbClr val="FF0000"/>
              </a:solidFill>
            </a:endParaRPr>
          </a:p>
          <a:p>
            <a:pPr marL="228600" indent="-228600"/>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fld id="{C1C0476C-1F5E-4686-A4A1-62C25272D8C7}" type="datetime4">
              <a:rPr lang="fr-FR"/>
              <a:pPr/>
              <a:t>27 novembre 2013</a:t>
            </a:fld>
            <a:endParaRPr lang="fr-FR"/>
          </a:p>
        </p:txBody>
      </p:sp>
      <p:sp>
        <p:nvSpPr>
          <p:cNvPr id="5" name="Rectangle 6"/>
          <p:cNvSpPr>
            <a:spLocks noGrp="1" noChangeArrowheads="1"/>
          </p:cNvSpPr>
          <p:nvPr>
            <p:ph type="ftr" sz="quarter" idx="4"/>
          </p:nvPr>
        </p:nvSpPr>
        <p:spPr>
          <a:ln/>
        </p:spPr>
        <p:txBody>
          <a:bodyPr/>
          <a:lstStyle/>
          <a:p>
            <a:endParaRPr lang="fr-FR"/>
          </a:p>
        </p:txBody>
      </p:sp>
      <p:sp>
        <p:nvSpPr>
          <p:cNvPr id="6" name="Rectangle 7"/>
          <p:cNvSpPr>
            <a:spLocks noGrp="1" noChangeArrowheads="1"/>
          </p:cNvSpPr>
          <p:nvPr>
            <p:ph type="sldNum" sz="quarter" idx="5"/>
          </p:nvPr>
        </p:nvSpPr>
        <p:spPr>
          <a:ln/>
        </p:spPr>
        <p:txBody>
          <a:bodyPr/>
          <a:lstStyle/>
          <a:p>
            <a:fld id="{091D3B08-0C58-450B-89B8-62BDC59C6569}" type="slidenum">
              <a:rPr lang="fr-FR"/>
              <a:pPr/>
              <a:t>22</a:t>
            </a:fld>
            <a:endParaRPr lang="fr-FR"/>
          </a:p>
        </p:txBody>
      </p:sp>
      <p:sp>
        <p:nvSpPr>
          <p:cNvPr id="612354" name="Rectangle 2"/>
          <p:cNvSpPr>
            <a:spLocks noGrp="1" noRot="1" noChangeAspect="1" noChangeArrowheads="1" noTextEdit="1"/>
          </p:cNvSpPr>
          <p:nvPr>
            <p:ph type="sldImg"/>
          </p:nvPr>
        </p:nvSpPr>
        <p:spPr>
          <a:xfrm>
            <a:off x="1144588" y="700088"/>
            <a:ext cx="4573587" cy="3429000"/>
          </a:xfrm>
          <a:ln/>
        </p:spPr>
      </p:sp>
      <p:sp>
        <p:nvSpPr>
          <p:cNvPr id="612355" name="Rectangle 3"/>
          <p:cNvSpPr>
            <a:spLocks noGrp="1" noChangeArrowheads="1"/>
          </p:cNvSpPr>
          <p:nvPr>
            <p:ph type="body" idx="1"/>
          </p:nvPr>
        </p:nvSpPr>
        <p:spPr>
          <a:xfrm>
            <a:off x="915988" y="4338638"/>
            <a:ext cx="5026025" cy="4129087"/>
          </a:xfrm>
        </p:spPr>
        <p:txBody>
          <a:bodyPr lIns="90753" tIns="45376" rIns="90753" bIns="45376"/>
          <a:lstStyle/>
          <a:p>
            <a:pPr marL="228600" indent="-228600" algn="just"/>
            <a:endParaRPr lang="en-GB">
              <a:solidFill>
                <a:srgbClr val="FF0000"/>
              </a:solidFill>
            </a:endParaRPr>
          </a:p>
          <a:p>
            <a:pPr marL="228600" indent="-228600"/>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80636AAC-7C05-455E-9232-2035F55FD116}" type="datetime4">
              <a:rPr lang="fr-FR"/>
              <a:pPr/>
              <a:t>27 novembre 2013</a:t>
            </a:fld>
            <a:endParaRPr lang="fr-FR"/>
          </a:p>
        </p:txBody>
      </p:sp>
      <p:sp>
        <p:nvSpPr>
          <p:cNvPr id="6" name="Rectangle 6"/>
          <p:cNvSpPr>
            <a:spLocks noGrp="1" noChangeArrowheads="1"/>
          </p:cNvSpPr>
          <p:nvPr>
            <p:ph type="ftr" sz="quarter" idx="4"/>
          </p:nvPr>
        </p:nvSpPr>
        <p:spPr>
          <a:ln/>
        </p:spPr>
        <p:txBody>
          <a:bodyPr/>
          <a:lstStyle/>
          <a:p>
            <a:endParaRPr lang="fr-FR"/>
          </a:p>
        </p:txBody>
      </p:sp>
      <p:sp>
        <p:nvSpPr>
          <p:cNvPr id="7" name="Rectangle 7"/>
          <p:cNvSpPr>
            <a:spLocks noGrp="1" noChangeArrowheads="1"/>
          </p:cNvSpPr>
          <p:nvPr>
            <p:ph type="sldNum" sz="quarter" idx="5"/>
          </p:nvPr>
        </p:nvSpPr>
        <p:spPr>
          <a:ln/>
        </p:spPr>
        <p:txBody>
          <a:bodyPr/>
          <a:lstStyle/>
          <a:p>
            <a:fld id="{BDB5FAC5-DBE0-48FC-B305-DCF7AA76F1A9}" type="slidenum">
              <a:rPr lang="fr-FR"/>
              <a:pPr/>
              <a:t>2</a:t>
            </a:fld>
            <a:endParaRPr lang="fr-FR"/>
          </a:p>
        </p:txBody>
      </p:sp>
      <p:sp>
        <p:nvSpPr>
          <p:cNvPr id="663554"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2B697A38-CC61-4B6D-8B0E-980D4A2DFD0A}" type="slidenum">
              <a:rPr lang="fr-FR" sz="1200">
                <a:latin typeface="Times New Roman" pitchFamily="18" charset="0"/>
                <a:cs typeface="Times New Roman" pitchFamily="18" charset="0"/>
              </a:rPr>
              <a:pPr algn="r"/>
              <a:t>2</a:t>
            </a:fld>
            <a:endParaRPr lang="fr-FR" sz="1200">
              <a:latin typeface="Times New Roman" pitchFamily="18" charset="0"/>
              <a:cs typeface="Times New Roman" pitchFamily="18" charset="0"/>
            </a:endParaRPr>
          </a:p>
        </p:txBody>
      </p:sp>
      <p:sp>
        <p:nvSpPr>
          <p:cNvPr id="663555" name="Rectangle 2"/>
          <p:cNvSpPr>
            <a:spLocks noGrp="1" noRot="1" noChangeAspect="1" noChangeArrowheads="1" noTextEdit="1"/>
          </p:cNvSpPr>
          <p:nvPr>
            <p:ph type="sldImg"/>
          </p:nvPr>
        </p:nvSpPr>
        <p:spPr>
          <a:ln/>
        </p:spPr>
      </p:sp>
      <p:sp>
        <p:nvSpPr>
          <p:cNvPr id="663556" name="Rectangle 3"/>
          <p:cNvSpPr>
            <a:spLocks noGrp="1" noChangeArrowheads="1"/>
          </p:cNvSpPr>
          <p:nvPr>
            <p:ph type="body" idx="1"/>
          </p:nvPr>
        </p:nvSpPr>
        <p:spPr>
          <a:xfrm>
            <a:off x="914400" y="4343400"/>
            <a:ext cx="5029200" cy="4114800"/>
          </a:xfrm>
        </p:spPr>
        <p:txBody>
          <a:bodyPr/>
          <a:lstStyle/>
          <a:p>
            <a:pPr>
              <a:spcBef>
                <a:spcPct val="0"/>
              </a:spcBef>
            </a:pPr>
            <a:endParaRPr lang="en-GB" sz="800">
              <a:latin typeface="Arial Unicode MS"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fld id="{D5690A63-09D4-4F8A-8D2D-E7C93B467E17}" type="datetime4">
              <a:rPr lang="fr-FR"/>
              <a:pPr/>
              <a:t>27 novembre 2013</a:t>
            </a:fld>
            <a:endParaRPr lang="fr-FR"/>
          </a:p>
        </p:txBody>
      </p:sp>
      <p:sp>
        <p:nvSpPr>
          <p:cNvPr id="5" name="Rectangle 6"/>
          <p:cNvSpPr>
            <a:spLocks noGrp="1" noChangeArrowheads="1"/>
          </p:cNvSpPr>
          <p:nvPr>
            <p:ph type="ftr" sz="quarter" idx="4"/>
          </p:nvPr>
        </p:nvSpPr>
        <p:spPr>
          <a:ln/>
        </p:spPr>
        <p:txBody>
          <a:bodyPr/>
          <a:lstStyle/>
          <a:p>
            <a:endParaRPr lang="fr-FR"/>
          </a:p>
        </p:txBody>
      </p:sp>
      <p:sp>
        <p:nvSpPr>
          <p:cNvPr id="6" name="Rectangle 7"/>
          <p:cNvSpPr>
            <a:spLocks noGrp="1" noChangeArrowheads="1"/>
          </p:cNvSpPr>
          <p:nvPr>
            <p:ph type="sldNum" sz="quarter" idx="5"/>
          </p:nvPr>
        </p:nvSpPr>
        <p:spPr>
          <a:ln/>
        </p:spPr>
        <p:txBody>
          <a:bodyPr/>
          <a:lstStyle/>
          <a:p>
            <a:fld id="{A26E4F04-5A17-4963-8C83-347C57A26661}" type="slidenum">
              <a:rPr lang="fr-FR"/>
              <a:pPr/>
              <a:t>24</a:t>
            </a:fld>
            <a:endParaRPr lang="fr-FR"/>
          </a:p>
        </p:txBody>
      </p:sp>
      <p:sp>
        <p:nvSpPr>
          <p:cNvPr id="659458" name="Rectangle 2"/>
          <p:cNvSpPr>
            <a:spLocks noGrp="1" noRot="1" noChangeAspect="1" noChangeArrowheads="1" noTextEdit="1"/>
          </p:cNvSpPr>
          <p:nvPr>
            <p:ph type="sldImg"/>
          </p:nvPr>
        </p:nvSpPr>
        <p:spPr>
          <a:xfrm>
            <a:off x="1143000" y="685800"/>
            <a:ext cx="4573588" cy="3429000"/>
          </a:xfrm>
          <a:ln/>
        </p:spPr>
      </p:sp>
      <p:sp>
        <p:nvSpPr>
          <p:cNvPr id="659459" name="Rectangle 3"/>
          <p:cNvSpPr>
            <a:spLocks noGrp="1" noChangeArrowheads="1"/>
          </p:cNvSpPr>
          <p:nvPr>
            <p:ph type="body" idx="1"/>
          </p:nvPr>
        </p:nvSpPr>
        <p:spPr>
          <a:xfrm>
            <a:off x="915988" y="4343400"/>
            <a:ext cx="5026025" cy="4114800"/>
          </a:xfrm>
        </p:spPr>
        <p:txBody>
          <a:bodyPr lIns="90753" tIns="45376" rIns="90753" bIns="45376"/>
          <a:lstStyle/>
          <a:p>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80636AAC-7C05-455E-9232-2035F55FD116}" type="datetime4">
              <a:rPr lang="fr-FR"/>
              <a:pPr/>
              <a:t>27 novembre 2013</a:t>
            </a:fld>
            <a:endParaRPr lang="fr-FR"/>
          </a:p>
        </p:txBody>
      </p:sp>
      <p:sp>
        <p:nvSpPr>
          <p:cNvPr id="6" name="Rectangle 6"/>
          <p:cNvSpPr>
            <a:spLocks noGrp="1" noChangeArrowheads="1"/>
          </p:cNvSpPr>
          <p:nvPr>
            <p:ph type="ftr" sz="quarter" idx="4"/>
          </p:nvPr>
        </p:nvSpPr>
        <p:spPr>
          <a:ln/>
        </p:spPr>
        <p:txBody>
          <a:bodyPr/>
          <a:lstStyle/>
          <a:p>
            <a:endParaRPr lang="fr-FR"/>
          </a:p>
        </p:txBody>
      </p:sp>
      <p:sp>
        <p:nvSpPr>
          <p:cNvPr id="7" name="Rectangle 7"/>
          <p:cNvSpPr>
            <a:spLocks noGrp="1" noChangeArrowheads="1"/>
          </p:cNvSpPr>
          <p:nvPr>
            <p:ph type="sldNum" sz="quarter" idx="5"/>
          </p:nvPr>
        </p:nvSpPr>
        <p:spPr>
          <a:ln/>
        </p:spPr>
        <p:txBody>
          <a:bodyPr/>
          <a:lstStyle/>
          <a:p>
            <a:fld id="{BDB5FAC5-DBE0-48FC-B305-DCF7AA76F1A9}" type="slidenum">
              <a:rPr lang="fr-FR"/>
              <a:pPr/>
              <a:t>3</a:t>
            </a:fld>
            <a:endParaRPr lang="fr-FR"/>
          </a:p>
        </p:txBody>
      </p:sp>
      <p:sp>
        <p:nvSpPr>
          <p:cNvPr id="663554"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2B697A38-CC61-4B6D-8B0E-980D4A2DFD0A}" type="slidenum">
              <a:rPr lang="fr-FR" sz="1200">
                <a:latin typeface="Times New Roman" pitchFamily="18" charset="0"/>
                <a:cs typeface="Times New Roman" pitchFamily="18" charset="0"/>
              </a:rPr>
              <a:pPr algn="r"/>
              <a:t>3</a:t>
            </a:fld>
            <a:endParaRPr lang="fr-FR" sz="1200">
              <a:latin typeface="Times New Roman" pitchFamily="18" charset="0"/>
              <a:cs typeface="Times New Roman" pitchFamily="18" charset="0"/>
            </a:endParaRPr>
          </a:p>
        </p:txBody>
      </p:sp>
      <p:sp>
        <p:nvSpPr>
          <p:cNvPr id="663555" name="Rectangle 2"/>
          <p:cNvSpPr>
            <a:spLocks noGrp="1" noRot="1" noChangeAspect="1" noChangeArrowheads="1" noTextEdit="1"/>
          </p:cNvSpPr>
          <p:nvPr>
            <p:ph type="sldImg"/>
          </p:nvPr>
        </p:nvSpPr>
        <p:spPr>
          <a:ln/>
        </p:spPr>
      </p:sp>
      <p:sp>
        <p:nvSpPr>
          <p:cNvPr id="663556" name="Rectangle 3"/>
          <p:cNvSpPr>
            <a:spLocks noGrp="1" noChangeArrowheads="1"/>
          </p:cNvSpPr>
          <p:nvPr>
            <p:ph type="body" idx="1"/>
          </p:nvPr>
        </p:nvSpPr>
        <p:spPr>
          <a:xfrm>
            <a:off x="914400" y="4343400"/>
            <a:ext cx="5029200" cy="4114800"/>
          </a:xfrm>
        </p:spPr>
        <p:txBody>
          <a:bodyPr/>
          <a:lstStyle/>
          <a:p>
            <a:pPr>
              <a:spcBef>
                <a:spcPct val="0"/>
              </a:spcBef>
            </a:pPr>
            <a:endParaRPr lang="en-GB" sz="800">
              <a:latin typeface="Arial Unicode MS"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80636AAC-7C05-455E-9232-2035F55FD116}" type="datetime4">
              <a:rPr lang="fr-FR"/>
              <a:pPr/>
              <a:t>27 novembre 2013</a:t>
            </a:fld>
            <a:endParaRPr lang="fr-FR"/>
          </a:p>
        </p:txBody>
      </p:sp>
      <p:sp>
        <p:nvSpPr>
          <p:cNvPr id="6" name="Rectangle 6"/>
          <p:cNvSpPr>
            <a:spLocks noGrp="1" noChangeArrowheads="1"/>
          </p:cNvSpPr>
          <p:nvPr>
            <p:ph type="ftr" sz="quarter" idx="4"/>
          </p:nvPr>
        </p:nvSpPr>
        <p:spPr>
          <a:ln/>
        </p:spPr>
        <p:txBody>
          <a:bodyPr/>
          <a:lstStyle/>
          <a:p>
            <a:endParaRPr lang="fr-FR"/>
          </a:p>
        </p:txBody>
      </p:sp>
      <p:sp>
        <p:nvSpPr>
          <p:cNvPr id="7" name="Rectangle 7"/>
          <p:cNvSpPr>
            <a:spLocks noGrp="1" noChangeArrowheads="1"/>
          </p:cNvSpPr>
          <p:nvPr>
            <p:ph type="sldNum" sz="quarter" idx="5"/>
          </p:nvPr>
        </p:nvSpPr>
        <p:spPr>
          <a:ln/>
        </p:spPr>
        <p:txBody>
          <a:bodyPr/>
          <a:lstStyle/>
          <a:p>
            <a:fld id="{BDB5FAC5-DBE0-48FC-B305-DCF7AA76F1A9}" type="slidenum">
              <a:rPr lang="fr-FR"/>
              <a:pPr/>
              <a:t>4</a:t>
            </a:fld>
            <a:endParaRPr lang="fr-FR"/>
          </a:p>
        </p:txBody>
      </p:sp>
      <p:sp>
        <p:nvSpPr>
          <p:cNvPr id="663554"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2B697A38-CC61-4B6D-8B0E-980D4A2DFD0A}" type="slidenum">
              <a:rPr lang="fr-FR" sz="1200">
                <a:latin typeface="Times New Roman" pitchFamily="18" charset="0"/>
                <a:cs typeface="Times New Roman" pitchFamily="18" charset="0"/>
              </a:rPr>
              <a:pPr algn="r"/>
              <a:t>4</a:t>
            </a:fld>
            <a:endParaRPr lang="fr-FR" sz="1200">
              <a:latin typeface="Times New Roman" pitchFamily="18" charset="0"/>
              <a:cs typeface="Times New Roman" pitchFamily="18" charset="0"/>
            </a:endParaRPr>
          </a:p>
        </p:txBody>
      </p:sp>
      <p:sp>
        <p:nvSpPr>
          <p:cNvPr id="663555" name="Rectangle 2"/>
          <p:cNvSpPr>
            <a:spLocks noGrp="1" noRot="1" noChangeAspect="1" noChangeArrowheads="1" noTextEdit="1"/>
          </p:cNvSpPr>
          <p:nvPr>
            <p:ph type="sldImg"/>
          </p:nvPr>
        </p:nvSpPr>
        <p:spPr>
          <a:ln/>
        </p:spPr>
      </p:sp>
      <p:sp>
        <p:nvSpPr>
          <p:cNvPr id="663556" name="Rectangle 3"/>
          <p:cNvSpPr>
            <a:spLocks noGrp="1" noChangeArrowheads="1"/>
          </p:cNvSpPr>
          <p:nvPr>
            <p:ph type="body" idx="1"/>
          </p:nvPr>
        </p:nvSpPr>
        <p:spPr>
          <a:xfrm>
            <a:off x="914400" y="4343400"/>
            <a:ext cx="5029200" cy="4114800"/>
          </a:xfrm>
        </p:spPr>
        <p:txBody>
          <a:bodyPr/>
          <a:lstStyle/>
          <a:p>
            <a:pPr>
              <a:spcBef>
                <a:spcPct val="0"/>
              </a:spcBef>
            </a:pPr>
            <a:endParaRPr lang="en-GB" sz="800">
              <a:latin typeface="Arial Unicode MS"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80636AAC-7C05-455E-9232-2035F55FD116}" type="datetime4">
              <a:rPr lang="fr-FR"/>
              <a:pPr/>
              <a:t>27 novembre 2013</a:t>
            </a:fld>
            <a:endParaRPr lang="fr-FR"/>
          </a:p>
        </p:txBody>
      </p:sp>
      <p:sp>
        <p:nvSpPr>
          <p:cNvPr id="6" name="Rectangle 6"/>
          <p:cNvSpPr>
            <a:spLocks noGrp="1" noChangeArrowheads="1"/>
          </p:cNvSpPr>
          <p:nvPr>
            <p:ph type="ftr" sz="quarter" idx="4"/>
          </p:nvPr>
        </p:nvSpPr>
        <p:spPr>
          <a:ln/>
        </p:spPr>
        <p:txBody>
          <a:bodyPr/>
          <a:lstStyle/>
          <a:p>
            <a:endParaRPr lang="fr-FR"/>
          </a:p>
        </p:txBody>
      </p:sp>
      <p:sp>
        <p:nvSpPr>
          <p:cNvPr id="7" name="Rectangle 7"/>
          <p:cNvSpPr>
            <a:spLocks noGrp="1" noChangeArrowheads="1"/>
          </p:cNvSpPr>
          <p:nvPr>
            <p:ph type="sldNum" sz="quarter" idx="5"/>
          </p:nvPr>
        </p:nvSpPr>
        <p:spPr>
          <a:ln/>
        </p:spPr>
        <p:txBody>
          <a:bodyPr/>
          <a:lstStyle/>
          <a:p>
            <a:fld id="{BDB5FAC5-DBE0-48FC-B305-DCF7AA76F1A9}" type="slidenum">
              <a:rPr lang="fr-FR"/>
              <a:pPr/>
              <a:t>7</a:t>
            </a:fld>
            <a:endParaRPr lang="fr-FR"/>
          </a:p>
        </p:txBody>
      </p:sp>
      <p:sp>
        <p:nvSpPr>
          <p:cNvPr id="663554"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2B697A38-CC61-4B6D-8B0E-980D4A2DFD0A}" type="slidenum">
              <a:rPr lang="fr-FR" sz="1200">
                <a:latin typeface="Times New Roman" pitchFamily="18" charset="0"/>
                <a:cs typeface="Times New Roman" pitchFamily="18" charset="0"/>
              </a:rPr>
              <a:pPr algn="r"/>
              <a:t>7</a:t>
            </a:fld>
            <a:endParaRPr lang="fr-FR" sz="1200">
              <a:latin typeface="Times New Roman" pitchFamily="18" charset="0"/>
              <a:cs typeface="Times New Roman" pitchFamily="18" charset="0"/>
            </a:endParaRPr>
          </a:p>
        </p:txBody>
      </p:sp>
      <p:sp>
        <p:nvSpPr>
          <p:cNvPr id="663555" name="Rectangle 2"/>
          <p:cNvSpPr>
            <a:spLocks noGrp="1" noRot="1" noChangeAspect="1" noChangeArrowheads="1" noTextEdit="1"/>
          </p:cNvSpPr>
          <p:nvPr>
            <p:ph type="sldImg"/>
          </p:nvPr>
        </p:nvSpPr>
        <p:spPr>
          <a:ln/>
        </p:spPr>
      </p:sp>
      <p:sp>
        <p:nvSpPr>
          <p:cNvPr id="663556" name="Rectangle 3"/>
          <p:cNvSpPr>
            <a:spLocks noGrp="1" noChangeArrowheads="1"/>
          </p:cNvSpPr>
          <p:nvPr>
            <p:ph type="body" idx="1"/>
          </p:nvPr>
        </p:nvSpPr>
        <p:spPr>
          <a:xfrm>
            <a:off x="914400" y="4343400"/>
            <a:ext cx="5029200" cy="4114800"/>
          </a:xfrm>
        </p:spPr>
        <p:txBody>
          <a:bodyPr/>
          <a:lstStyle/>
          <a:p>
            <a:pPr>
              <a:spcBef>
                <a:spcPct val="0"/>
              </a:spcBef>
            </a:pPr>
            <a:endParaRPr lang="en-GB" sz="800">
              <a:latin typeface="Arial Unicode MS"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80636AAC-7C05-455E-9232-2035F55FD116}" type="datetime4">
              <a:rPr lang="fr-FR"/>
              <a:pPr/>
              <a:t>27 novembre 2013</a:t>
            </a:fld>
            <a:endParaRPr lang="fr-FR"/>
          </a:p>
        </p:txBody>
      </p:sp>
      <p:sp>
        <p:nvSpPr>
          <p:cNvPr id="6" name="Rectangle 6"/>
          <p:cNvSpPr>
            <a:spLocks noGrp="1" noChangeArrowheads="1"/>
          </p:cNvSpPr>
          <p:nvPr>
            <p:ph type="ftr" sz="quarter" idx="4"/>
          </p:nvPr>
        </p:nvSpPr>
        <p:spPr>
          <a:ln/>
        </p:spPr>
        <p:txBody>
          <a:bodyPr/>
          <a:lstStyle/>
          <a:p>
            <a:endParaRPr lang="fr-FR"/>
          </a:p>
        </p:txBody>
      </p:sp>
      <p:sp>
        <p:nvSpPr>
          <p:cNvPr id="7" name="Rectangle 7"/>
          <p:cNvSpPr>
            <a:spLocks noGrp="1" noChangeArrowheads="1"/>
          </p:cNvSpPr>
          <p:nvPr>
            <p:ph type="sldNum" sz="quarter" idx="5"/>
          </p:nvPr>
        </p:nvSpPr>
        <p:spPr>
          <a:ln/>
        </p:spPr>
        <p:txBody>
          <a:bodyPr/>
          <a:lstStyle/>
          <a:p>
            <a:fld id="{BDB5FAC5-DBE0-48FC-B305-DCF7AA76F1A9}" type="slidenum">
              <a:rPr lang="fr-FR"/>
              <a:pPr/>
              <a:t>8</a:t>
            </a:fld>
            <a:endParaRPr lang="fr-FR"/>
          </a:p>
        </p:txBody>
      </p:sp>
      <p:sp>
        <p:nvSpPr>
          <p:cNvPr id="663554"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2B697A38-CC61-4B6D-8B0E-980D4A2DFD0A}" type="slidenum">
              <a:rPr lang="fr-FR" sz="1200">
                <a:latin typeface="Times New Roman" pitchFamily="18" charset="0"/>
                <a:cs typeface="Times New Roman" pitchFamily="18" charset="0"/>
              </a:rPr>
              <a:pPr algn="r"/>
              <a:t>8</a:t>
            </a:fld>
            <a:endParaRPr lang="fr-FR" sz="1200">
              <a:latin typeface="Times New Roman" pitchFamily="18" charset="0"/>
              <a:cs typeface="Times New Roman" pitchFamily="18" charset="0"/>
            </a:endParaRPr>
          </a:p>
        </p:txBody>
      </p:sp>
      <p:sp>
        <p:nvSpPr>
          <p:cNvPr id="663555" name="Rectangle 2"/>
          <p:cNvSpPr>
            <a:spLocks noGrp="1" noRot="1" noChangeAspect="1" noChangeArrowheads="1" noTextEdit="1"/>
          </p:cNvSpPr>
          <p:nvPr>
            <p:ph type="sldImg"/>
          </p:nvPr>
        </p:nvSpPr>
        <p:spPr>
          <a:ln/>
        </p:spPr>
      </p:sp>
      <p:sp>
        <p:nvSpPr>
          <p:cNvPr id="663556" name="Rectangle 3"/>
          <p:cNvSpPr>
            <a:spLocks noGrp="1" noChangeArrowheads="1"/>
          </p:cNvSpPr>
          <p:nvPr>
            <p:ph type="body" idx="1"/>
          </p:nvPr>
        </p:nvSpPr>
        <p:spPr>
          <a:xfrm>
            <a:off x="914400" y="4343400"/>
            <a:ext cx="5029200" cy="4114800"/>
          </a:xfrm>
        </p:spPr>
        <p:txBody>
          <a:bodyPr/>
          <a:lstStyle/>
          <a:p>
            <a:pPr>
              <a:spcBef>
                <a:spcPct val="0"/>
              </a:spcBef>
            </a:pPr>
            <a:endParaRPr lang="en-GB" sz="800">
              <a:latin typeface="Arial Unicode MS"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fld id="{4CE38D2D-9526-451E-BB73-0D4FAEAF74AC}" type="datetime4">
              <a:rPr lang="fr-FR"/>
              <a:pPr/>
              <a:t>27 novembre 2013</a:t>
            </a:fld>
            <a:endParaRPr lang="fr-FR"/>
          </a:p>
        </p:txBody>
      </p:sp>
      <p:sp>
        <p:nvSpPr>
          <p:cNvPr id="5" name="Rectangle 6"/>
          <p:cNvSpPr>
            <a:spLocks noGrp="1" noChangeArrowheads="1"/>
          </p:cNvSpPr>
          <p:nvPr>
            <p:ph type="ftr" sz="quarter" idx="4"/>
          </p:nvPr>
        </p:nvSpPr>
        <p:spPr>
          <a:ln/>
        </p:spPr>
        <p:txBody>
          <a:bodyPr/>
          <a:lstStyle/>
          <a:p>
            <a:endParaRPr lang="fr-FR"/>
          </a:p>
        </p:txBody>
      </p:sp>
      <p:sp>
        <p:nvSpPr>
          <p:cNvPr id="6" name="Rectangle 7"/>
          <p:cNvSpPr>
            <a:spLocks noGrp="1" noChangeArrowheads="1"/>
          </p:cNvSpPr>
          <p:nvPr>
            <p:ph type="sldNum" sz="quarter" idx="5"/>
          </p:nvPr>
        </p:nvSpPr>
        <p:spPr>
          <a:ln/>
        </p:spPr>
        <p:txBody>
          <a:bodyPr/>
          <a:lstStyle/>
          <a:p>
            <a:fld id="{4677A197-C3B4-4075-A78B-E754B752DD38}" type="slidenum">
              <a:rPr lang="fr-FR"/>
              <a:pPr/>
              <a:t>9</a:t>
            </a:fld>
            <a:endParaRPr lang="fr-FR"/>
          </a:p>
        </p:txBody>
      </p:sp>
      <p:sp>
        <p:nvSpPr>
          <p:cNvPr id="576514" name="Rectangle 2"/>
          <p:cNvSpPr>
            <a:spLocks noGrp="1" noRot="1" noChangeAspect="1" noChangeArrowheads="1" noTextEdit="1"/>
          </p:cNvSpPr>
          <p:nvPr>
            <p:ph type="sldImg"/>
          </p:nvPr>
        </p:nvSpPr>
        <p:spPr>
          <a:ln/>
        </p:spPr>
      </p:sp>
      <p:sp>
        <p:nvSpPr>
          <p:cNvPr id="576515" name="Rectangle 3"/>
          <p:cNvSpPr>
            <a:spLocks noGrp="1" noChangeArrowheads="1"/>
          </p:cNvSpPr>
          <p:nvPr>
            <p:ph type="body" idx="1"/>
          </p:nvPr>
        </p:nvSpPr>
        <p:spPr>
          <a:xfrm>
            <a:off x="914400" y="4343400"/>
            <a:ext cx="5029200" cy="4114800"/>
          </a:xfrm>
        </p:spPr>
        <p:txBody>
          <a:bodyPr/>
          <a:lstStyle/>
          <a:p>
            <a:r>
              <a:rPr lang="fr-FR"/>
              <a:t>Les questions économiques et de santé et de sécurité sont traitées au sein de chacune des questions centrales</a:t>
            </a:r>
          </a:p>
          <a:p>
            <a:r>
              <a:rPr lang="fr-FR"/>
              <a:t>Chaque question centrale est déclinée en domaine d’action (la liste complète figure dans l’introduction du projet).</a:t>
            </a:r>
          </a:p>
          <a:p>
            <a:endParaRPr lang="fr-FR"/>
          </a:p>
          <a:p>
            <a:r>
              <a:rPr lang="fr-FR" sz="1600"/>
              <a:t>Approche Holistique : le tout a plus de valeur ajouté que la somme des composantes</a:t>
            </a:r>
          </a:p>
          <a:p>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fld id="{6A44A79A-0DD7-4B4E-8760-458ED292D147}" type="datetime4">
              <a:rPr lang="fr-FR"/>
              <a:pPr/>
              <a:t>27 novembre 2013</a:t>
            </a:fld>
            <a:endParaRPr lang="fr-FR"/>
          </a:p>
        </p:txBody>
      </p:sp>
      <p:sp>
        <p:nvSpPr>
          <p:cNvPr id="5" name="Rectangle 6"/>
          <p:cNvSpPr>
            <a:spLocks noGrp="1" noChangeArrowheads="1"/>
          </p:cNvSpPr>
          <p:nvPr>
            <p:ph type="ftr" sz="quarter" idx="4"/>
          </p:nvPr>
        </p:nvSpPr>
        <p:spPr>
          <a:ln/>
        </p:spPr>
        <p:txBody>
          <a:bodyPr/>
          <a:lstStyle/>
          <a:p>
            <a:endParaRPr lang="fr-FR"/>
          </a:p>
        </p:txBody>
      </p:sp>
      <p:sp>
        <p:nvSpPr>
          <p:cNvPr id="6" name="Rectangle 7"/>
          <p:cNvSpPr>
            <a:spLocks noGrp="1" noChangeArrowheads="1"/>
          </p:cNvSpPr>
          <p:nvPr>
            <p:ph type="sldNum" sz="quarter" idx="5"/>
          </p:nvPr>
        </p:nvSpPr>
        <p:spPr>
          <a:ln/>
        </p:spPr>
        <p:txBody>
          <a:bodyPr/>
          <a:lstStyle/>
          <a:p>
            <a:fld id="{3C5EB575-C887-4D8C-BF93-336BC4C1477A}" type="slidenum">
              <a:rPr lang="fr-FR"/>
              <a:pPr/>
              <a:t>10</a:t>
            </a:fld>
            <a:endParaRPr lang="fr-FR"/>
          </a:p>
        </p:txBody>
      </p:sp>
      <p:sp>
        <p:nvSpPr>
          <p:cNvPr id="574466" name="Rectangle 2"/>
          <p:cNvSpPr>
            <a:spLocks noGrp="1" noRot="1" noChangeAspect="1" noChangeArrowheads="1" noTextEdit="1"/>
          </p:cNvSpPr>
          <p:nvPr>
            <p:ph type="sldImg"/>
          </p:nvPr>
        </p:nvSpPr>
        <p:spPr>
          <a:ln/>
        </p:spPr>
      </p:sp>
      <p:sp>
        <p:nvSpPr>
          <p:cNvPr id="57446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fld id="{5555FE1E-DC1D-430E-B07D-D7462DB27A59}" type="datetime4">
              <a:rPr lang="fr-FR"/>
              <a:pPr/>
              <a:t>27 novembre 2013</a:t>
            </a:fld>
            <a:endParaRPr lang="fr-FR"/>
          </a:p>
        </p:txBody>
      </p:sp>
      <p:sp>
        <p:nvSpPr>
          <p:cNvPr id="5" name="Rectangle 6"/>
          <p:cNvSpPr>
            <a:spLocks noGrp="1" noChangeArrowheads="1"/>
          </p:cNvSpPr>
          <p:nvPr>
            <p:ph type="ftr" sz="quarter" idx="4"/>
          </p:nvPr>
        </p:nvSpPr>
        <p:spPr>
          <a:ln/>
        </p:spPr>
        <p:txBody>
          <a:bodyPr/>
          <a:lstStyle/>
          <a:p>
            <a:endParaRPr lang="fr-FR"/>
          </a:p>
        </p:txBody>
      </p:sp>
      <p:sp>
        <p:nvSpPr>
          <p:cNvPr id="6" name="Rectangle 7"/>
          <p:cNvSpPr>
            <a:spLocks noGrp="1" noChangeArrowheads="1"/>
          </p:cNvSpPr>
          <p:nvPr>
            <p:ph type="sldNum" sz="quarter" idx="5"/>
          </p:nvPr>
        </p:nvSpPr>
        <p:spPr>
          <a:ln/>
        </p:spPr>
        <p:txBody>
          <a:bodyPr/>
          <a:lstStyle/>
          <a:p>
            <a:fld id="{24B237D3-5367-4004-9C83-BBAFA788C4FA}" type="slidenum">
              <a:rPr lang="fr-FR"/>
              <a:pPr/>
              <a:t>11</a:t>
            </a:fld>
            <a:endParaRPr lang="fr-FR"/>
          </a:p>
        </p:txBody>
      </p:sp>
      <p:sp>
        <p:nvSpPr>
          <p:cNvPr id="568322" name="Rectangle 2"/>
          <p:cNvSpPr>
            <a:spLocks noGrp="1" noRot="1" noChangeAspect="1" noChangeArrowheads="1" noTextEdit="1"/>
          </p:cNvSpPr>
          <p:nvPr>
            <p:ph type="sldImg"/>
          </p:nvPr>
        </p:nvSpPr>
        <p:spPr>
          <a:xfrm>
            <a:off x="1146175" y="687388"/>
            <a:ext cx="4572000" cy="3429000"/>
          </a:xfrm>
          <a:ln/>
        </p:spPr>
      </p:sp>
      <p:sp>
        <p:nvSpPr>
          <p:cNvPr id="568323" name="Rectangle 3"/>
          <p:cNvSpPr>
            <a:spLocks noGrp="1" noChangeArrowheads="1"/>
          </p:cNvSpPr>
          <p:nvPr>
            <p:ph type="body" idx="1"/>
          </p:nvPr>
        </p:nvSpPr>
        <p:spPr>
          <a:xfrm>
            <a:off x="685800" y="4341813"/>
            <a:ext cx="5486400" cy="4114800"/>
          </a:xfrm>
        </p:spPr>
        <p:txBody>
          <a:bodyPr/>
          <a:lstStyle/>
          <a:p>
            <a:endParaRPr lang="es-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598028" name="Rectangle 12"/>
          <p:cNvSpPr>
            <a:spLocks noGrp="1" noChangeArrowheads="1"/>
          </p:cNvSpPr>
          <p:nvPr>
            <p:ph type="ctrTitle"/>
          </p:nvPr>
        </p:nvSpPr>
        <p:spPr>
          <a:xfrm>
            <a:off x="990600" y="1828800"/>
            <a:ext cx="7772400" cy="1143000"/>
          </a:xfrm>
        </p:spPr>
        <p:txBody>
          <a:bodyPr/>
          <a:lstStyle>
            <a:lvl1pPr>
              <a:defRPr/>
            </a:lvl1pPr>
          </a:lstStyle>
          <a:p>
            <a:r>
              <a:rPr lang="fr-FR" dirty="0"/>
              <a:t>Cliquez pour modifier le style du titre du masque</a:t>
            </a:r>
          </a:p>
        </p:txBody>
      </p:sp>
      <p:sp>
        <p:nvSpPr>
          <p:cNvPr id="598029"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fr-FR"/>
              <a:t>Cliquez pour modifier le style des sous-titres du masque</a:t>
            </a:r>
          </a:p>
        </p:txBody>
      </p:sp>
      <p:sp>
        <p:nvSpPr>
          <p:cNvPr id="598031"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r>
              <a:rPr lang="fr-FR" smtClean="0"/>
              <a:t>Club IQM 2013 Tous droits réservés</a:t>
            </a:r>
            <a:endParaRPr lang="fr-FR" dirty="0"/>
          </a:p>
        </p:txBody>
      </p:sp>
      <p:sp>
        <p:nvSpPr>
          <p:cNvPr id="598032"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EB18F974-B5EA-4C5E-912E-1710A1B3A6A2}" type="slidenum">
              <a:rPr lang="fr-F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pied de page 4"/>
          <p:cNvSpPr>
            <a:spLocks noGrp="1"/>
          </p:cNvSpPr>
          <p:nvPr>
            <p:ph type="ftr" sz="quarter" idx="11"/>
          </p:nvPr>
        </p:nvSpPr>
        <p:spPr>
          <a:xfrm>
            <a:off x="2511188" y="6324600"/>
            <a:ext cx="3737212" cy="457200"/>
          </a:xfrm>
        </p:spPr>
        <p:txBody>
          <a:bodyPr/>
          <a:lstStyle>
            <a:lvl1pPr>
              <a:defRPr/>
            </a:lvl1pPr>
          </a:lstStyle>
          <a:p>
            <a:r>
              <a:rPr lang="fr-FR" smtClean="0"/>
              <a:t>Club IQM 2013 Tous droits réservés</a:t>
            </a:r>
            <a:endParaRPr lang="fr-FR"/>
          </a:p>
        </p:txBody>
      </p:sp>
      <p:sp>
        <p:nvSpPr>
          <p:cNvPr id="6" name="Espace réservé du numéro de diapositive 5"/>
          <p:cNvSpPr>
            <a:spLocks noGrp="1"/>
          </p:cNvSpPr>
          <p:nvPr>
            <p:ph type="sldNum" sz="quarter" idx="12"/>
          </p:nvPr>
        </p:nvSpPr>
        <p:spPr/>
        <p:txBody>
          <a:bodyPr/>
          <a:lstStyle>
            <a:lvl1pPr>
              <a:defRPr/>
            </a:lvl1pPr>
          </a:lstStyle>
          <a:p>
            <a:fld id="{45E520B2-3406-4929-BA88-5A654607E57F}" type="slidenum">
              <a:rPr lang="fr-F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004050" y="7938"/>
            <a:ext cx="1951038" cy="612457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1150938" y="7938"/>
            <a:ext cx="5700712" cy="612457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pied de page 4"/>
          <p:cNvSpPr>
            <a:spLocks noGrp="1"/>
          </p:cNvSpPr>
          <p:nvPr>
            <p:ph type="ftr" sz="quarter" idx="11"/>
          </p:nvPr>
        </p:nvSpPr>
        <p:spPr/>
        <p:txBody>
          <a:bodyPr/>
          <a:lstStyle>
            <a:lvl1pPr>
              <a:defRPr/>
            </a:lvl1pPr>
          </a:lstStyle>
          <a:p>
            <a:r>
              <a:rPr lang="fr-FR" smtClean="0"/>
              <a:t>Club IQM 2013 Tous droits réservés</a:t>
            </a:r>
            <a:endParaRPr lang="fr-FR"/>
          </a:p>
        </p:txBody>
      </p:sp>
      <p:sp>
        <p:nvSpPr>
          <p:cNvPr id="6" name="Espace réservé du numéro de diapositive 5"/>
          <p:cNvSpPr>
            <a:spLocks noGrp="1"/>
          </p:cNvSpPr>
          <p:nvPr>
            <p:ph type="sldNum" sz="quarter" idx="12"/>
          </p:nvPr>
        </p:nvSpPr>
        <p:spPr/>
        <p:txBody>
          <a:bodyPr/>
          <a:lstStyle>
            <a:lvl1pPr>
              <a:defRPr/>
            </a:lvl1pPr>
          </a:lstStyle>
          <a:p>
            <a:fld id="{B6FE236E-9A57-4A2D-A8B3-23F4AF84310B}" type="slidenum">
              <a:rPr lang="fr-FR"/>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u">
    <p:spTree>
      <p:nvGrpSpPr>
        <p:cNvPr id="1" name=""/>
        <p:cNvGrpSpPr/>
        <p:nvPr/>
      </p:nvGrpSpPr>
      <p:grpSpPr>
        <a:xfrm>
          <a:off x="0" y="0"/>
          <a:ext cx="0" cy="0"/>
          <a:chOff x="0" y="0"/>
          <a:chExt cx="0" cy="0"/>
        </a:xfrm>
      </p:grpSpPr>
      <p:sp>
        <p:nvSpPr>
          <p:cNvPr id="2" name="Espace réservé du contenu 1"/>
          <p:cNvSpPr>
            <a:spLocks noGrp="1"/>
          </p:cNvSpPr>
          <p:nvPr>
            <p:ph/>
          </p:nvPr>
        </p:nvSpPr>
        <p:spPr>
          <a:xfrm>
            <a:off x="1150938" y="7938"/>
            <a:ext cx="7804150" cy="612457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pied de page 3"/>
          <p:cNvSpPr>
            <a:spLocks noGrp="1"/>
          </p:cNvSpPr>
          <p:nvPr>
            <p:ph type="ftr" sz="quarter" idx="11"/>
          </p:nvPr>
        </p:nvSpPr>
        <p:spPr>
          <a:xfrm>
            <a:off x="3352800" y="6324600"/>
            <a:ext cx="2895600" cy="457200"/>
          </a:xfrm>
        </p:spPr>
        <p:txBody>
          <a:bodyPr/>
          <a:lstStyle>
            <a:lvl1pPr>
              <a:defRPr/>
            </a:lvl1pPr>
          </a:lstStyle>
          <a:p>
            <a:r>
              <a:rPr lang="fr-FR" smtClean="0"/>
              <a:t>Club IQM 2013 Tous droits réservés</a:t>
            </a:r>
            <a:endParaRPr lang="fr-FR" dirty="0"/>
          </a:p>
        </p:txBody>
      </p:sp>
      <p:sp>
        <p:nvSpPr>
          <p:cNvPr id="5" name="Espace réservé du numéro de diapositive 4"/>
          <p:cNvSpPr>
            <a:spLocks noGrp="1"/>
          </p:cNvSpPr>
          <p:nvPr>
            <p:ph type="sldNum" sz="quarter" idx="12"/>
          </p:nvPr>
        </p:nvSpPr>
        <p:spPr>
          <a:xfrm>
            <a:off x="6781800" y="6324600"/>
            <a:ext cx="1905000" cy="457200"/>
          </a:xfrm>
        </p:spPr>
        <p:txBody>
          <a:bodyPr/>
          <a:lstStyle>
            <a:lvl1pPr>
              <a:defRPr/>
            </a:lvl1pPr>
          </a:lstStyle>
          <a:p>
            <a:fld id="{CE480E77-C62B-4EE3-9CA2-1EDD46BFDF49}" type="slidenum">
              <a:rPr lang="fr-FR"/>
              <a:pPr/>
              <a:t>‹N°›</a:t>
            </a:fld>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Titre. Contenu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1150938" y="7938"/>
            <a:ext cx="7793037" cy="1143000"/>
          </a:xfrm>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1182688" y="2017713"/>
            <a:ext cx="3810000" cy="41148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quarter" idx="2"/>
          </p:nvPr>
        </p:nvSpPr>
        <p:spPr>
          <a:xfrm>
            <a:off x="5145088" y="2017713"/>
            <a:ext cx="3810000" cy="19812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contenu 4"/>
          <p:cNvSpPr>
            <a:spLocks noGrp="1"/>
          </p:cNvSpPr>
          <p:nvPr>
            <p:ph sz="quarter" idx="3"/>
          </p:nvPr>
        </p:nvSpPr>
        <p:spPr>
          <a:xfrm>
            <a:off x="5145088" y="4151313"/>
            <a:ext cx="3810000" cy="19812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u pied de page 6"/>
          <p:cNvSpPr>
            <a:spLocks noGrp="1"/>
          </p:cNvSpPr>
          <p:nvPr>
            <p:ph type="ftr" sz="quarter" idx="11"/>
          </p:nvPr>
        </p:nvSpPr>
        <p:spPr>
          <a:xfrm>
            <a:off x="3352800" y="6324600"/>
            <a:ext cx="2895600" cy="457200"/>
          </a:xfrm>
        </p:spPr>
        <p:txBody>
          <a:bodyPr/>
          <a:lstStyle>
            <a:lvl1pPr>
              <a:defRPr/>
            </a:lvl1pPr>
          </a:lstStyle>
          <a:p>
            <a:r>
              <a:rPr lang="fr-FR" smtClean="0"/>
              <a:t>Club IQM 2013 Tous droits réservés</a:t>
            </a:r>
            <a:endParaRPr lang="fr-FR"/>
          </a:p>
        </p:txBody>
      </p:sp>
      <p:sp>
        <p:nvSpPr>
          <p:cNvPr id="8" name="Espace réservé du numéro de diapositive 7"/>
          <p:cNvSpPr>
            <a:spLocks noGrp="1"/>
          </p:cNvSpPr>
          <p:nvPr>
            <p:ph type="sldNum" sz="quarter" idx="12"/>
          </p:nvPr>
        </p:nvSpPr>
        <p:spPr>
          <a:xfrm>
            <a:off x="6781800" y="6324600"/>
            <a:ext cx="1905000" cy="457200"/>
          </a:xfrm>
        </p:spPr>
        <p:txBody>
          <a:bodyPr/>
          <a:lstStyle>
            <a:lvl1pPr>
              <a:defRPr/>
            </a:lvl1pPr>
          </a:lstStyle>
          <a:p>
            <a:fld id="{4D38FEBA-B34F-4412-8D9D-BBECABC5DAAC}" type="slidenum">
              <a:rPr lang="fr-FR"/>
              <a:pPr/>
              <a:t>‹N°›</a:t>
            </a:fld>
            <a:endParaRPr lang="fr-F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150938" y="7938"/>
            <a:ext cx="7793037" cy="1143000"/>
          </a:xfrm>
        </p:spPr>
        <p:txBody>
          <a:bodyPr/>
          <a:lstStyle/>
          <a:p>
            <a:r>
              <a:rPr lang="fr-FR" smtClean="0"/>
              <a:t>Cliquez pour modifier le style du titre</a:t>
            </a:r>
            <a:endParaRPr lang="fr-FR"/>
          </a:p>
        </p:txBody>
      </p:sp>
      <p:sp>
        <p:nvSpPr>
          <p:cNvPr id="3" name="Espace réservé du texte 2"/>
          <p:cNvSpPr>
            <a:spLocks noGrp="1"/>
          </p:cNvSpPr>
          <p:nvPr>
            <p:ph type="body" sz="half" idx="1"/>
          </p:nvPr>
        </p:nvSpPr>
        <p:spPr>
          <a:xfrm>
            <a:off x="1182688" y="2017713"/>
            <a:ext cx="3810000" cy="41148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145088" y="2017713"/>
            <a:ext cx="3810000" cy="41148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11"/>
          </p:nvPr>
        </p:nvSpPr>
        <p:spPr>
          <a:xfrm>
            <a:off x="3352800" y="6324600"/>
            <a:ext cx="2895600" cy="457200"/>
          </a:xfrm>
        </p:spPr>
        <p:txBody>
          <a:bodyPr/>
          <a:lstStyle>
            <a:lvl1pPr>
              <a:defRPr/>
            </a:lvl1pPr>
          </a:lstStyle>
          <a:p>
            <a:r>
              <a:rPr lang="fr-FR" smtClean="0"/>
              <a:t>Club IQM 2013 Tous droits réservés</a:t>
            </a:r>
            <a:endParaRPr lang="fr-FR"/>
          </a:p>
        </p:txBody>
      </p:sp>
      <p:sp>
        <p:nvSpPr>
          <p:cNvPr id="7" name="Espace réservé du numéro de diapositive 6"/>
          <p:cNvSpPr>
            <a:spLocks noGrp="1"/>
          </p:cNvSpPr>
          <p:nvPr>
            <p:ph type="sldNum" sz="quarter" idx="12"/>
          </p:nvPr>
        </p:nvSpPr>
        <p:spPr>
          <a:xfrm>
            <a:off x="6781800" y="6324600"/>
            <a:ext cx="1905000" cy="457200"/>
          </a:xfrm>
        </p:spPr>
        <p:txBody>
          <a:bodyPr/>
          <a:lstStyle>
            <a:lvl1pPr>
              <a:defRPr/>
            </a:lvl1pPr>
          </a:lstStyle>
          <a:p>
            <a:fld id="{CE1DFADC-BC57-4B1A-9AAE-5BB605261289}" type="slidenum">
              <a:rPr lang="fr-F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Cliquez pour modifier le style du titre</a:t>
            </a:r>
            <a:endParaRPr lang="fr-FR" dirty="0"/>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pied de page 4"/>
          <p:cNvSpPr>
            <a:spLocks noGrp="1"/>
          </p:cNvSpPr>
          <p:nvPr>
            <p:ph type="ftr" sz="quarter" idx="11"/>
          </p:nvPr>
        </p:nvSpPr>
        <p:spPr>
          <a:xfrm>
            <a:off x="2483893" y="6324600"/>
            <a:ext cx="4258101" cy="457200"/>
          </a:xfrm>
        </p:spPr>
        <p:txBody>
          <a:bodyPr/>
          <a:lstStyle>
            <a:lvl1pPr>
              <a:defRPr/>
            </a:lvl1pPr>
          </a:lstStyle>
          <a:p>
            <a:r>
              <a:rPr lang="fr-FR" smtClean="0"/>
              <a:t>Club IQM 2013 Tous droits réservés</a:t>
            </a:r>
            <a:endParaRPr lang="fr-FR" dirty="0"/>
          </a:p>
        </p:txBody>
      </p:sp>
      <p:sp>
        <p:nvSpPr>
          <p:cNvPr id="6" name="Espace réservé du numéro de diapositive 5"/>
          <p:cNvSpPr>
            <a:spLocks noGrp="1"/>
          </p:cNvSpPr>
          <p:nvPr>
            <p:ph type="sldNum" sz="quarter" idx="12"/>
          </p:nvPr>
        </p:nvSpPr>
        <p:spPr/>
        <p:txBody>
          <a:bodyPr/>
          <a:lstStyle>
            <a:lvl1pPr>
              <a:defRPr/>
            </a:lvl1pPr>
          </a:lstStyle>
          <a:p>
            <a:fld id="{5EEA4E03-31F6-4304-9176-57F4ED9BAAFA}" type="slidenum">
              <a:rPr lang="fr-F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5" name="Espace réservé du pied de page 4"/>
          <p:cNvSpPr>
            <a:spLocks noGrp="1"/>
          </p:cNvSpPr>
          <p:nvPr>
            <p:ph type="ftr" sz="quarter" idx="11"/>
          </p:nvPr>
        </p:nvSpPr>
        <p:spPr/>
        <p:txBody>
          <a:bodyPr/>
          <a:lstStyle>
            <a:lvl1pPr>
              <a:defRPr/>
            </a:lvl1pPr>
          </a:lstStyle>
          <a:p>
            <a:r>
              <a:rPr lang="fr-FR" smtClean="0"/>
              <a:t>Club IQM 2013 Tous droits réservés</a:t>
            </a:r>
            <a:endParaRPr lang="fr-FR" dirty="0"/>
          </a:p>
        </p:txBody>
      </p:sp>
      <p:sp>
        <p:nvSpPr>
          <p:cNvPr id="6" name="Espace réservé du numéro de diapositive 5"/>
          <p:cNvSpPr>
            <a:spLocks noGrp="1"/>
          </p:cNvSpPr>
          <p:nvPr>
            <p:ph type="sldNum" sz="quarter" idx="12"/>
          </p:nvPr>
        </p:nvSpPr>
        <p:spPr/>
        <p:txBody>
          <a:bodyPr/>
          <a:lstStyle>
            <a:lvl1pPr>
              <a:defRPr/>
            </a:lvl1pPr>
          </a:lstStyle>
          <a:p>
            <a:fld id="{B2A46C8C-F4A2-4CD2-BDE0-1E51A1F259D3}" type="slidenum">
              <a:rPr lang="fr-F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11"/>
          </p:nvPr>
        </p:nvSpPr>
        <p:spPr/>
        <p:txBody>
          <a:bodyPr/>
          <a:lstStyle>
            <a:lvl1pPr>
              <a:defRPr/>
            </a:lvl1pPr>
          </a:lstStyle>
          <a:p>
            <a:r>
              <a:rPr lang="fr-FR" smtClean="0"/>
              <a:t>Club IQM 2013 Tous droits réservés</a:t>
            </a:r>
            <a:endParaRPr lang="fr-FR" dirty="0"/>
          </a:p>
        </p:txBody>
      </p:sp>
      <p:sp>
        <p:nvSpPr>
          <p:cNvPr id="7" name="Espace réservé du numéro de diapositive 6"/>
          <p:cNvSpPr>
            <a:spLocks noGrp="1"/>
          </p:cNvSpPr>
          <p:nvPr>
            <p:ph type="sldNum" sz="quarter" idx="12"/>
          </p:nvPr>
        </p:nvSpPr>
        <p:spPr/>
        <p:txBody>
          <a:bodyPr/>
          <a:lstStyle>
            <a:lvl1pPr>
              <a:defRPr/>
            </a:lvl1pPr>
          </a:lstStyle>
          <a:p>
            <a:fld id="{76B6F707-93D2-435D-8ADE-06F6A91D45F8}" type="slidenum">
              <a:rPr lang="fr-F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8" name="Espace réservé du pied de page 7"/>
          <p:cNvSpPr>
            <a:spLocks noGrp="1"/>
          </p:cNvSpPr>
          <p:nvPr>
            <p:ph type="ftr" sz="quarter" idx="11"/>
          </p:nvPr>
        </p:nvSpPr>
        <p:spPr/>
        <p:txBody>
          <a:bodyPr/>
          <a:lstStyle>
            <a:lvl1pPr>
              <a:defRPr/>
            </a:lvl1pPr>
          </a:lstStyle>
          <a:p>
            <a:r>
              <a:rPr lang="fr-FR" smtClean="0"/>
              <a:t>Club IQM 2013 Tous droits réservés</a:t>
            </a:r>
            <a:endParaRPr lang="fr-FR" dirty="0"/>
          </a:p>
        </p:txBody>
      </p:sp>
      <p:sp>
        <p:nvSpPr>
          <p:cNvPr id="9" name="Espace réservé du numéro de diapositive 8"/>
          <p:cNvSpPr>
            <a:spLocks noGrp="1"/>
          </p:cNvSpPr>
          <p:nvPr>
            <p:ph type="sldNum" sz="quarter" idx="12"/>
          </p:nvPr>
        </p:nvSpPr>
        <p:spPr/>
        <p:txBody>
          <a:bodyPr/>
          <a:lstStyle>
            <a:lvl1pPr>
              <a:defRPr/>
            </a:lvl1pPr>
          </a:lstStyle>
          <a:p>
            <a:fld id="{BD771DEA-73BE-4522-9D35-06CBDE36AC9D}" type="slidenum">
              <a:rPr lang="fr-F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4" name="Espace réservé du pied de page 3"/>
          <p:cNvSpPr>
            <a:spLocks noGrp="1"/>
          </p:cNvSpPr>
          <p:nvPr>
            <p:ph type="ftr" sz="quarter" idx="11"/>
          </p:nvPr>
        </p:nvSpPr>
        <p:spPr>
          <a:xfrm>
            <a:off x="2770496" y="6324600"/>
            <a:ext cx="3477904" cy="457200"/>
          </a:xfrm>
        </p:spPr>
        <p:txBody>
          <a:bodyPr/>
          <a:lstStyle>
            <a:lvl1pPr>
              <a:defRPr/>
            </a:lvl1pPr>
          </a:lstStyle>
          <a:p>
            <a:r>
              <a:rPr lang="fr-FR" smtClean="0"/>
              <a:t>Club IQM 2013 Tous droits réservés</a:t>
            </a:r>
            <a:endParaRPr lang="fr-FR" dirty="0"/>
          </a:p>
        </p:txBody>
      </p:sp>
      <p:sp>
        <p:nvSpPr>
          <p:cNvPr id="5" name="Espace réservé du numéro de diapositive 4"/>
          <p:cNvSpPr>
            <a:spLocks noGrp="1"/>
          </p:cNvSpPr>
          <p:nvPr>
            <p:ph type="sldNum" sz="quarter" idx="12"/>
          </p:nvPr>
        </p:nvSpPr>
        <p:spPr/>
        <p:txBody>
          <a:bodyPr/>
          <a:lstStyle>
            <a:lvl1pPr>
              <a:defRPr/>
            </a:lvl1pPr>
          </a:lstStyle>
          <a:p>
            <a:fld id="{821E4711-FE8B-4839-AFED-56DAE1F4BAB1}" type="slidenum">
              <a:rPr lang="fr-F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2688609" y="6324600"/>
            <a:ext cx="3559791" cy="457200"/>
          </a:xfrm>
        </p:spPr>
        <p:txBody>
          <a:bodyPr/>
          <a:lstStyle>
            <a:lvl1pPr>
              <a:defRPr/>
            </a:lvl1pPr>
          </a:lstStyle>
          <a:p>
            <a:r>
              <a:rPr lang="fr-FR" smtClean="0"/>
              <a:t>Club IQM 2013 Tous droits réservés</a:t>
            </a:r>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6" name="Espace réservé du pied de page 5"/>
          <p:cNvSpPr>
            <a:spLocks noGrp="1"/>
          </p:cNvSpPr>
          <p:nvPr>
            <p:ph type="ftr" sz="quarter" idx="11"/>
          </p:nvPr>
        </p:nvSpPr>
        <p:spPr>
          <a:xfrm>
            <a:off x="2606722" y="6324600"/>
            <a:ext cx="3641678" cy="457200"/>
          </a:xfrm>
        </p:spPr>
        <p:txBody>
          <a:bodyPr/>
          <a:lstStyle>
            <a:lvl1pPr>
              <a:defRPr/>
            </a:lvl1pPr>
          </a:lstStyle>
          <a:p>
            <a:r>
              <a:rPr lang="fr-FR" smtClean="0"/>
              <a:t>Club IQM 2013 Tous droits réservés</a:t>
            </a:r>
            <a:endParaRPr lang="fr-FR" dirty="0"/>
          </a:p>
        </p:txBody>
      </p:sp>
      <p:sp>
        <p:nvSpPr>
          <p:cNvPr id="7" name="Espace réservé du numéro de diapositive 6"/>
          <p:cNvSpPr>
            <a:spLocks noGrp="1"/>
          </p:cNvSpPr>
          <p:nvPr>
            <p:ph type="sldNum" sz="quarter" idx="12"/>
          </p:nvPr>
        </p:nvSpPr>
        <p:spPr/>
        <p:txBody>
          <a:bodyPr/>
          <a:lstStyle>
            <a:lvl1pPr>
              <a:defRPr/>
            </a:lvl1pPr>
          </a:lstStyle>
          <a:p>
            <a:fld id="{EC2D4C74-F438-423A-964B-6F31F181895B}" type="slidenum">
              <a:rPr lang="fr-F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6" name="Espace réservé du pied de page 5"/>
          <p:cNvSpPr>
            <a:spLocks noGrp="1"/>
          </p:cNvSpPr>
          <p:nvPr>
            <p:ph type="ftr" sz="quarter" idx="11"/>
          </p:nvPr>
        </p:nvSpPr>
        <p:spPr>
          <a:xfrm>
            <a:off x="2415654" y="6324600"/>
            <a:ext cx="3832746" cy="457200"/>
          </a:xfrm>
        </p:spPr>
        <p:txBody>
          <a:bodyPr/>
          <a:lstStyle>
            <a:lvl1pPr>
              <a:defRPr/>
            </a:lvl1pPr>
          </a:lstStyle>
          <a:p>
            <a:r>
              <a:rPr lang="fr-FR" smtClean="0"/>
              <a:t>Club IQM 2013 Tous droits réservés</a:t>
            </a:r>
            <a:endParaRPr lang="fr-FR" dirty="0"/>
          </a:p>
        </p:txBody>
      </p:sp>
      <p:sp>
        <p:nvSpPr>
          <p:cNvPr id="7" name="Espace réservé du numéro de diapositive 6"/>
          <p:cNvSpPr>
            <a:spLocks noGrp="1"/>
          </p:cNvSpPr>
          <p:nvPr>
            <p:ph type="sldNum" sz="quarter" idx="12"/>
          </p:nvPr>
        </p:nvSpPr>
        <p:spPr/>
        <p:txBody>
          <a:bodyPr/>
          <a:lstStyle>
            <a:lvl1pPr>
              <a:defRPr/>
            </a:lvl1pPr>
          </a:lstStyle>
          <a:p>
            <a:fld id="{372C1D78-C8AB-4262-88C9-E451CBC99214}" type="slidenum">
              <a:rPr lang="fr-F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7000" name="Rectangle 8"/>
          <p:cNvSpPr>
            <a:spLocks noChangeArrowheads="1"/>
          </p:cNvSpPr>
          <p:nvPr/>
        </p:nvSpPr>
        <p:spPr bwMode="gray">
          <a:xfrm>
            <a:off x="442913" y="9683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endParaRPr kumimoji="1" lang="en-GB"/>
          </a:p>
        </p:txBody>
      </p:sp>
      <p:sp>
        <p:nvSpPr>
          <p:cNvPr id="597001" name="Rectangle 9"/>
          <p:cNvSpPr>
            <a:spLocks noGrp="1" noChangeArrowheads="1"/>
          </p:cNvSpPr>
          <p:nvPr>
            <p:ph type="title"/>
          </p:nvPr>
        </p:nvSpPr>
        <p:spPr bwMode="auto">
          <a:xfrm>
            <a:off x="1150938" y="7938"/>
            <a:ext cx="7793037"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fr-FR" smtClean="0"/>
              <a:t>Cliquez pour modifier le style du titre du masque</a:t>
            </a:r>
          </a:p>
        </p:txBody>
      </p:sp>
      <p:sp>
        <p:nvSpPr>
          <p:cNvPr id="597002"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597004" name="Rectangle 12"/>
          <p:cNvSpPr>
            <a:spLocks noGrp="1" noChangeArrowheads="1"/>
          </p:cNvSpPr>
          <p:nvPr>
            <p:ph type="ftr" sz="quarter" idx="3"/>
          </p:nvPr>
        </p:nvSpPr>
        <p:spPr bwMode="auto">
          <a:xfrm>
            <a:off x="33528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r>
              <a:rPr lang="fr-FR" smtClean="0"/>
              <a:t>Club IQM 2013 Tous droits réservés</a:t>
            </a:r>
            <a:endParaRPr lang="fr-FR" dirty="0"/>
          </a:p>
        </p:txBody>
      </p:sp>
      <p:sp>
        <p:nvSpPr>
          <p:cNvPr id="597005" name="Rectangle 13"/>
          <p:cNvSpPr>
            <a:spLocks noGrp="1" noChangeArrowheads="1"/>
          </p:cNvSpPr>
          <p:nvPr>
            <p:ph type="sldNum" sz="quarter" idx="4"/>
          </p:nvPr>
        </p:nvSpPr>
        <p:spPr bwMode="auto">
          <a:xfrm>
            <a:off x="6781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E6AB1815-6BFC-4DB9-9BD3-6FC8AB1BA8C4}" type="slidenum">
              <a:rPr lang="fr-FR"/>
              <a:pPr/>
              <a:t>‹N°›</a:t>
            </a:fld>
            <a:endParaRPr lang="fr-FR"/>
          </a:p>
        </p:txBody>
      </p:sp>
      <p:pic>
        <p:nvPicPr>
          <p:cNvPr id="1026" name="Picture 2"/>
          <p:cNvPicPr>
            <a:picLocks noChangeAspect="1" noChangeArrowheads="1"/>
          </p:cNvPicPr>
          <p:nvPr userDrawn="1"/>
        </p:nvPicPr>
        <p:blipFill>
          <a:blip r:embed="rId16" cstate="print"/>
          <a:srcRect/>
          <a:stretch>
            <a:fillRect/>
          </a:stretch>
        </p:blipFill>
        <p:spPr bwMode="auto">
          <a:xfrm>
            <a:off x="1" y="0"/>
            <a:ext cx="1192526" cy="9962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 id="2147483665" r:id="rId13"/>
    <p:sldLayoutId id="2147483666" r:id="rId14"/>
  </p:sldLayoutIdLst>
  <p:hf hdr="0" dt="0"/>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pitchFamily="34" charset="0"/>
        </a:defRPr>
      </a:lvl2pPr>
      <a:lvl3pPr algn="l" rtl="0" fontAlgn="base">
        <a:spcBef>
          <a:spcPct val="0"/>
        </a:spcBef>
        <a:spcAft>
          <a:spcPct val="0"/>
        </a:spcAft>
        <a:defRPr sz="4400">
          <a:solidFill>
            <a:schemeClr val="tx2"/>
          </a:solidFill>
          <a:latin typeface="Tahoma" pitchFamily="34" charset="0"/>
        </a:defRPr>
      </a:lvl3pPr>
      <a:lvl4pPr algn="l" rtl="0" fontAlgn="base">
        <a:spcBef>
          <a:spcPct val="0"/>
        </a:spcBef>
        <a:spcAft>
          <a:spcPct val="0"/>
        </a:spcAft>
        <a:defRPr sz="4400">
          <a:solidFill>
            <a:schemeClr val="tx2"/>
          </a:solidFill>
          <a:latin typeface="Tahoma" pitchFamily="34" charset="0"/>
        </a:defRPr>
      </a:lvl4pPr>
      <a:lvl5pPr algn="l" rtl="0" fontAlgn="base">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5" name="Rectangle 5"/>
          <p:cNvSpPr>
            <a:spLocks noChangeArrowheads="1"/>
          </p:cNvSpPr>
          <p:nvPr/>
        </p:nvSpPr>
        <p:spPr bwMode="auto">
          <a:xfrm>
            <a:off x="0" y="3"/>
            <a:ext cx="9144000" cy="2462213"/>
          </a:xfrm>
          <a:prstGeom prst="rect">
            <a:avLst/>
          </a:prstGeom>
          <a:noFill/>
          <a:ln w="9525">
            <a:noFill/>
            <a:miter lim="800000"/>
            <a:headEnd/>
            <a:tailEnd/>
          </a:ln>
          <a:effectLst/>
        </p:spPr>
        <p:txBody>
          <a:bodyPr wrap="square">
            <a:spAutoFit/>
          </a:bodyPr>
          <a:lstStyle/>
          <a:p>
            <a:pPr algn="ctr"/>
            <a:r>
              <a:rPr lang="fr-FR" sz="4000" i="1" dirty="0">
                <a:solidFill>
                  <a:schemeClr val="tx2"/>
                </a:solidFill>
              </a:rPr>
              <a:t/>
            </a:r>
            <a:br>
              <a:rPr lang="fr-FR" sz="4000" i="1" dirty="0">
                <a:solidFill>
                  <a:schemeClr val="tx2"/>
                </a:solidFill>
              </a:rPr>
            </a:br>
            <a:r>
              <a:rPr lang="fr-FR" sz="4000" i="1" dirty="0">
                <a:solidFill>
                  <a:schemeClr val="tx2"/>
                </a:solidFill>
              </a:rPr>
              <a:t> </a:t>
            </a:r>
            <a:r>
              <a:rPr lang="fr-FR" sz="4000" dirty="0" smtClean="0">
                <a:solidFill>
                  <a:srgbClr val="09357A"/>
                </a:solidFill>
                <a:latin typeface="Arial" pitchFamily="34" charset="0"/>
                <a:cs typeface="Arial" pitchFamily="34" charset="0"/>
              </a:rPr>
              <a:t>Responsabilité Sociétale (RS): </a:t>
            </a:r>
            <a:endParaRPr lang="fr-FR" sz="4000" dirty="0">
              <a:solidFill>
                <a:srgbClr val="09357A"/>
              </a:solidFill>
              <a:latin typeface="Arial" pitchFamily="34" charset="0"/>
              <a:cs typeface="Arial" pitchFamily="34" charset="0"/>
            </a:endParaRPr>
          </a:p>
          <a:p>
            <a:pPr algn="ctr"/>
            <a:r>
              <a:rPr lang="fr-FR" sz="4000" dirty="0" smtClean="0">
                <a:solidFill>
                  <a:srgbClr val="09357A"/>
                </a:solidFill>
                <a:latin typeface="Arial" pitchFamily="34" charset="0"/>
                <a:cs typeface="Arial" pitchFamily="34" charset="0"/>
              </a:rPr>
              <a:t>enjeux et mise en œuvre</a:t>
            </a:r>
          </a:p>
          <a:p>
            <a:endParaRPr lang="fr-FR" sz="3400" dirty="0">
              <a:solidFill>
                <a:schemeClr val="tx2"/>
              </a:solidFill>
            </a:endParaRPr>
          </a:p>
        </p:txBody>
      </p:sp>
      <p:sp>
        <p:nvSpPr>
          <p:cNvPr id="4" name="ZoneTexte 3"/>
          <p:cNvSpPr txBox="1"/>
          <p:nvPr/>
        </p:nvSpPr>
        <p:spPr>
          <a:xfrm>
            <a:off x="2238375" y="2354558"/>
            <a:ext cx="4724400" cy="830997"/>
          </a:xfrm>
          <a:prstGeom prst="rect">
            <a:avLst/>
          </a:prstGeom>
          <a:noFill/>
        </p:spPr>
        <p:txBody>
          <a:bodyPr wrap="square" rtlCol="0">
            <a:spAutoFit/>
          </a:bodyPr>
          <a:lstStyle/>
          <a:p>
            <a:pPr algn="ctr"/>
            <a:r>
              <a:rPr lang="fr-FR" dirty="0">
                <a:latin typeface="Arial" pitchFamily="34" charset="0"/>
                <a:ea typeface="Arial Unicode MS" pitchFamily="34" charset="-128"/>
                <a:cs typeface="Arial" pitchFamily="34" charset="0"/>
              </a:rPr>
              <a:t>L</a:t>
            </a:r>
            <a:r>
              <a:rPr lang="fr-FR" dirty="0" smtClean="0">
                <a:latin typeface="Arial" pitchFamily="34" charset="0"/>
                <a:ea typeface="Arial Unicode MS" pitchFamily="34" charset="-128"/>
                <a:cs typeface="Arial" pitchFamily="34" charset="0"/>
              </a:rPr>
              <a:t>’ISO 26000 mise en action:</a:t>
            </a:r>
          </a:p>
          <a:p>
            <a:pPr algn="ctr"/>
            <a:r>
              <a:rPr lang="fr-FR" dirty="0">
                <a:latin typeface="Arial" pitchFamily="34" charset="0"/>
                <a:ea typeface="Arial Unicode MS" pitchFamily="34" charset="-128"/>
                <a:cs typeface="Arial" pitchFamily="34" charset="0"/>
              </a:rPr>
              <a:t>l</a:t>
            </a:r>
            <a:r>
              <a:rPr lang="fr-FR" dirty="0" smtClean="0">
                <a:latin typeface="Arial" pitchFamily="34" charset="0"/>
                <a:ea typeface="Arial Unicode MS" pitchFamily="34" charset="-128"/>
                <a:cs typeface="Arial" pitchFamily="34" charset="0"/>
              </a:rPr>
              <a:t>a méthode FAR RS *</a:t>
            </a:r>
            <a:endParaRPr lang="fr-FR" dirty="0">
              <a:latin typeface="Arial" pitchFamily="34" charset="0"/>
              <a:ea typeface="Arial Unicode MS" pitchFamily="34" charset="-128"/>
              <a:cs typeface="Arial" pitchFamily="34" charset="0"/>
            </a:endParaRPr>
          </a:p>
        </p:txBody>
      </p:sp>
      <p:sp>
        <p:nvSpPr>
          <p:cNvPr id="5" name="ZoneTexte 4"/>
          <p:cNvSpPr txBox="1"/>
          <p:nvPr/>
        </p:nvSpPr>
        <p:spPr>
          <a:xfrm>
            <a:off x="2862262" y="5156497"/>
            <a:ext cx="3643946" cy="261610"/>
          </a:xfrm>
          <a:prstGeom prst="rect">
            <a:avLst/>
          </a:prstGeom>
          <a:noFill/>
        </p:spPr>
        <p:txBody>
          <a:bodyPr wrap="none" rtlCol="0">
            <a:spAutoFit/>
          </a:bodyPr>
          <a:lstStyle/>
          <a:p>
            <a:r>
              <a:rPr lang="fr-FR" sz="1100" dirty="0" smtClean="0"/>
              <a:t>* Formule d’Accès Rapide à la Responsabilité Sociétale</a:t>
            </a:r>
            <a:endParaRPr lang="fr-FR" sz="1100" dirty="0"/>
          </a:p>
        </p:txBody>
      </p:sp>
      <p:pic>
        <p:nvPicPr>
          <p:cNvPr id="6" name="Picture 2"/>
          <p:cNvPicPr>
            <a:picLocks noChangeAspect="1" noChangeArrowheads="1"/>
          </p:cNvPicPr>
          <p:nvPr/>
        </p:nvPicPr>
        <p:blipFill>
          <a:blip r:embed="rId3" cstate="print"/>
          <a:srcRect/>
          <a:stretch>
            <a:fillRect/>
          </a:stretch>
        </p:blipFill>
        <p:spPr bwMode="auto">
          <a:xfrm>
            <a:off x="3497886" y="3195712"/>
            <a:ext cx="2257425" cy="188595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Espace réservé du pied de page 3"/>
          <p:cNvSpPr>
            <a:spLocks noGrp="1"/>
          </p:cNvSpPr>
          <p:nvPr>
            <p:ph type="ftr" sz="quarter" idx="11"/>
          </p:nvPr>
        </p:nvSpPr>
        <p:spPr/>
        <p:txBody>
          <a:bodyPr/>
          <a:lstStyle/>
          <a:p>
            <a:r>
              <a:rPr lang="fr-FR" smtClean="0"/>
              <a:t>Club IQM 2013 Tous droits réservés</a:t>
            </a:r>
            <a:endParaRPr lang="fr-FR"/>
          </a:p>
        </p:txBody>
      </p:sp>
      <p:sp>
        <p:nvSpPr>
          <p:cNvPr id="573442" name="Rectangle 2"/>
          <p:cNvSpPr>
            <a:spLocks noGrp="1" noChangeArrowheads="1"/>
          </p:cNvSpPr>
          <p:nvPr>
            <p:ph type="title"/>
          </p:nvPr>
        </p:nvSpPr>
        <p:spPr>
          <a:xfrm>
            <a:off x="1579563" y="0"/>
            <a:ext cx="7793037" cy="723331"/>
          </a:xfrm>
        </p:spPr>
        <p:txBody>
          <a:bodyPr/>
          <a:lstStyle/>
          <a:p>
            <a:r>
              <a:rPr lang="fr-FR" sz="3600" dirty="0" smtClean="0">
                <a:solidFill>
                  <a:srgbClr val="09357A"/>
                </a:solidFill>
                <a:latin typeface="Arial" pitchFamily="34" charset="0"/>
                <a:ea typeface="Arial Unicode MS" pitchFamily="34" charset="-128"/>
                <a:cs typeface="Arial" pitchFamily="34" charset="0"/>
              </a:rPr>
              <a:t>Vision </a:t>
            </a:r>
            <a:r>
              <a:rPr lang="fr-FR" sz="3600" dirty="0">
                <a:solidFill>
                  <a:srgbClr val="09357A"/>
                </a:solidFill>
                <a:latin typeface="Arial" pitchFamily="34" charset="0"/>
                <a:ea typeface="Arial Unicode MS" pitchFamily="34" charset="-128"/>
                <a:cs typeface="Arial" pitchFamily="34" charset="0"/>
              </a:rPr>
              <a:t>d’ensemble de l’ISO 26000</a:t>
            </a:r>
          </a:p>
        </p:txBody>
      </p:sp>
      <p:sp>
        <p:nvSpPr>
          <p:cNvPr id="573443" name="Rectangle 3"/>
          <p:cNvSpPr>
            <a:spLocks noChangeArrowheads="1"/>
          </p:cNvSpPr>
          <p:nvPr/>
        </p:nvSpPr>
        <p:spPr bwMode="auto">
          <a:xfrm>
            <a:off x="0" y="1143000"/>
            <a:ext cx="1447800" cy="5562600"/>
          </a:xfrm>
          <a:prstGeom prst="rect">
            <a:avLst/>
          </a:prstGeom>
          <a:noFill/>
          <a:ln w="9525">
            <a:noFill/>
            <a:miter lim="800000"/>
            <a:headEnd/>
            <a:tailEnd/>
          </a:ln>
          <a:effectLst/>
        </p:spPr>
        <p:txBody>
          <a:bodyPr wrap="none" anchor="ctr">
            <a:spAutoFit/>
          </a:bodyPr>
          <a:lstStyle/>
          <a:p>
            <a:endParaRPr lang="fr-FR"/>
          </a:p>
        </p:txBody>
      </p:sp>
      <p:sp>
        <p:nvSpPr>
          <p:cNvPr id="573480" name="Text Box 40"/>
          <p:cNvSpPr txBox="1">
            <a:spLocks noChangeArrowheads="1"/>
          </p:cNvSpPr>
          <p:nvPr/>
        </p:nvSpPr>
        <p:spPr bwMode="auto">
          <a:xfrm>
            <a:off x="397042" y="1256697"/>
            <a:ext cx="8521700" cy="5078313"/>
          </a:xfrm>
          <a:prstGeom prst="rect">
            <a:avLst/>
          </a:prstGeom>
          <a:noFill/>
          <a:ln w="9525">
            <a:noFill/>
            <a:miter lim="800000"/>
            <a:headEnd/>
            <a:tailEnd/>
          </a:ln>
          <a:effectLst/>
        </p:spPr>
        <p:txBody>
          <a:bodyPr wrap="square">
            <a:spAutoFit/>
          </a:bodyPr>
          <a:lstStyle/>
          <a:p>
            <a:pPr marL="266700" indent="-266700" eaLnBrk="0" hangingPunct="0">
              <a:spcBef>
                <a:spcPct val="50000"/>
              </a:spcBef>
            </a:pPr>
            <a:r>
              <a:rPr lang="fr-FR" b="1" dirty="0">
                <a:solidFill>
                  <a:srgbClr val="003366"/>
                </a:solidFill>
                <a:latin typeface="Arial" pitchFamily="34" charset="0"/>
              </a:rPr>
              <a:t>Les 7 principes de RS</a:t>
            </a:r>
          </a:p>
          <a:p>
            <a:pPr marL="266700" indent="-266700" eaLnBrk="0" hangingPunct="0">
              <a:spcBef>
                <a:spcPct val="50000"/>
              </a:spcBef>
              <a:buFontTx/>
              <a:buAutoNum type="arabicPeriod"/>
            </a:pPr>
            <a:r>
              <a:rPr lang="fr-FR" dirty="0" err="1" smtClean="0">
                <a:solidFill>
                  <a:srgbClr val="003366"/>
                </a:solidFill>
                <a:latin typeface="Arial" pitchFamily="34" charset="0"/>
              </a:rPr>
              <a:t>Redevabilité</a:t>
            </a:r>
            <a:r>
              <a:rPr lang="fr-FR" dirty="0" smtClean="0">
                <a:solidFill>
                  <a:srgbClr val="003366"/>
                </a:solidFill>
                <a:latin typeface="Arial" pitchFamily="34" charset="0"/>
              </a:rPr>
              <a:t> (responsabilité </a:t>
            </a:r>
            <a:r>
              <a:rPr lang="fr-FR" dirty="0">
                <a:solidFill>
                  <a:srgbClr val="003366"/>
                </a:solidFill>
                <a:latin typeface="Arial" pitchFamily="34" charset="0"/>
              </a:rPr>
              <a:t>de rendre </a:t>
            </a:r>
            <a:r>
              <a:rPr lang="fr-FR" dirty="0" smtClean="0">
                <a:solidFill>
                  <a:srgbClr val="003366"/>
                </a:solidFill>
                <a:latin typeface="Arial" pitchFamily="34" charset="0"/>
              </a:rPr>
              <a:t>compte)</a:t>
            </a:r>
            <a:endParaRPr lang="fr-FR" dirty="0">
              <a:solidFill>
                <a:srgbClr val="003366"/>
              </a:solidFill>
              <a:latin typeface="Arial" pitchFamily="34" charset="0"/>
            </a:endParaRPr>
          </a:p>
          <a:p>
            <a:pPr marL="266700" indent="-266700" eaLnBrk="0" hangingPunct="0">
              <a:spcBef>
                <a:spcPct val="50000"/>
              </a:spcBef>
              <a:buFontTx/>
              <a:buAutoNum type="arabicPeriod"/>
            </a:pPr>
            <a:r>
              <a:rPr lang="fr-FR" dirty="0">
                <a:solidFill>
                  <a:srgbClr val="003366"/>
                </a:solidFill>
                <a:latin typeface="Arial" pitchFamily="34" charset="0"/>
              </a:rPr>
              <a:t>Transparence</a:t>
            </a:r>
          </a:p>
          <a:p>
            <a:pPr marL="266700" indent="-266700" eaLnBrk="0" hangingPunct="0">
              <a:spcBef>
                <a:spcPct val="50000"/>
              </a:spcBef>
              <a:buFontTx/>
              <a:buAutoNum type="arabicPeriod"/>
            </a:pPr>
            <a:r>
              <a:rPr lang="fr-FR" dirty="0">
                <a:solidFill>
                  <a:srgbClr val="003366"/>
                </a:solidFill>
                <a:latin typeface="Arial" pitchFamily="34" charset="0"/>
              </a:rPr>
              <a:t>Comportement éthique</a:t>
            </a:r>
          </a:p>
          <a:p>
            <a:pPr marL="266700" indent="-266700" eaLnBrk="0" hangingPunct="0">
              <a:spcBef>
                <a:spcPct val="50000"/>
              </a:spcBef>
              <a:buFontTx/>
              <a:buAutoNum type="arabicPeriod"/>
            </a:pPr>
            <a:r>
              <a:rPr lang="fr-FR" dirty="0" smtClean="0">
                <a:solidFill>
                  <a:srgbClr val="003366"/>
                </a:solidFill>
                <a:latin typeface="Arial" pitchFamily="34" charset="0"/>
              </a:rPr>
              <a:t>Reconnaissance des </a:t>
            </a:r>
            <a:r>
              <a:rPr lang="fr-FR" dirty="0">
                <a:solidFill>
                  <a:srgbClr val="003366"/>
                </a:solidFill>
                <a:latin typeface="Arial" pitchFamily="34" charset="0"/>
              </a:rPr>
              <a:t>intérêts des parties prenantes</a:t>
            </a:r>
          </a:p>
          <a:p>
            <a:pPr marL="266700" indent="-266700" eaLnBrk="0" hangingPunct="0">
              <a:spcBef>
                <a:spcPct val="50000"/>
              </a:spcBef>
              <a:buFontTx/>
              <a:buAutoNum type="arabicPeriod"/>
            </a:pPr>
            <a:r>
              <a:rPr lang="fr-FR" dirty="0">
                <a:solidFill>
                  <a:srgbClr val="003366"/>
                </a:solidFill>
                <a:latin typeface="Arial" pitchFamily="34" charset="0"/>
              </a:rPr>
              <a:t>Respect </a:t>
            </a:r>
            <a:r>
              <a:rPr lang="fr-FR" dirty="0" smtClean="0">
                <a:solidFill>
                  <a:srgbClr val="003366"/>
                </a:solidFill>
                <a:latin typeface="Arial" pitchFamily="34" charset="0"/>
              </a:rPr>
              <a:t>du principe de légalité (exigences réglementaires et autres)</a:t>
            </a:r>
            <a:endParaRPr lang="fr-FR" dirty="0">
              <a:solidFill>
                <a:srgbClr val="003366"/>
              </a:solidFill>
              <a:latin typeface="Arial" pitchFamily="34" charset="0"/>
            </a:endParaRPr>
          </a:p>
          <a:p>
            <a:pPr marL="266700" indent="-266700" eaLnBrk="0" hangingPunct="0">
              <a:spcBef>
                <a:spcPct val="50000"/>
              </a:spcBef>
              <a:buFontTx/>
              <a:buAutoNum type="arabicPeriod"/>
            </a:pPr>
            <a:r>
              <a:rPr lang="fr-FR" dirty="0" smtClean="0">
                <a:solidFill>
                  <a:srgbClr val="003366"/>
                </a:solidFill>
                <a:latin typeface="Arial" pitchFamily="34" charset="0"/>
              </a:rPr>
              <a:t>Prise en compte </a:t>
            </a:r>
            <a:r>
              <a:rPr lang="fr-FR" dirty="0">
                <a:solidFill>
                  <a:srgbClr val="003366"/>
                </a:solidFill>
                <a:latin typeface="Arial" pitchFamily="34" charset="0"/>
              </a:rPr>
              <a:t>des normes internationales de comportement</a:t>
            </a:r>
          </a:p>
          <a:p>
            <a:pPr marL="266700" indent="-266700" eaLnBrk="0" hangingPunct="0">
              <a:spcBef>
                <a:spcPct val="50000"/>
              </a:spcBef>
              <a:buFontTx/>
              <a:buAutoNum type="arabicPeriod"/>
            </a:pPr>
            <a:r>
              <a:rPr lang="fr-FR" dirty="0">
                <a:solidFill>
                  <a:srgbClr val="003366"/>
                </a:solidFill>
                <a:latin typeface="Arial" pitchFamily="34" charset="0"/>
              </a:rPr>
              <a:t>Respect des droits de l’Homme</a:t>
            </a:r>
          </a:p>
        </p:txBody>
      </p:sp>
      <p:sp>
        <p:nvSpPr>
          <p:cNvPr id="7" name="Espace réservé du numéro de diapositive 6"/>
          <p:cNvSpPr>
            <a:spLocks noGrp="1"/>
          </p:cNvSpPr>
          <p:nvPr>
            <p:ph type="sldNum" sz="quarter" idx="12"/>
          </p:nvPr>
        </p:nvSpPr>
        <p:spPr/>
        <p:txBody>
          <a:bodyPr/>
          <a:lstStyle/>
          <a:p>
            <a:fld id="{821E4711-FE8B-4839-AFED-56DAE1F4BAB1}" type="slidenum">
              <a:rPr lang="fr-FR" smtClean="0"/>
              <a:pPr/>
              <a:t>10</a:t>
            </a:fld>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pied de page 2"/>
          <p:cNvSpPr>
            <a:spLocks noGrp="1"/>
          </p:cNvSpPr>
          <p:nvPr>
            <p:ph type="ftr" sz="quarter" idx="11"/>
          </p:nvPr>
        </p:nvSpPr>
        <p:spPr>
          <a:xfrm>
            <a:off x="6248400" y="6181725"/>
            <a:ext cx="2895600" cy="457200"/>
          </a:xfrm>
        </p:spPr>
        <p:txBody>
          <a:bodyPr/>
          <a:lstStyle/>
          <a:p>
            <a:r>
              <a:rPr lang="fr-FR" smtClean="0"/>
              <a:t>Club IQM 2013 Tous droits réservés</a:t>
            </a:r>
            <a:endParaRPr lang="fr-FR" dirty="0"/>
          </a:p>
        </p:txBody>
      </p:sp>
      <p:sp>
        <p:nvSpPr>
          <p:cNvPr id="567298" name="Text Box 2"/>
          <p:cNvSpPr txBox="1">
            <a:spLocks noChangeArrowheads="1"/>
          </p:cNvSpPr>
          <p:nvPr/>
        </p:nvSpPr>
        <p:spPr bwMode="auto">
          <a:xfrm>
            <a:off x="279400" y="3233738"/>
            <a:ext cx="1946275" cy="1481702"/>
          </a:xfrm>
          <a:prstGeom prst="rect">
            <a:avLst/>
          </a:prstGeom>
          <a:solidFill>
            <a:srgbClr val="006DB8"/>
          </a:solidFill>
          <a:ln w="12700" cap="sq">
            <a:noFill/>
            <a:miter lim="800000"/>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006DB8"/>
            </a:extrusionClr>
          </a:sp3d>
        </p:spPr>
        <p:txBody>
          <a:bodyPr lIns="95772" tIns="47886" rIns="95772" bIns="47886">
            <a:spAutoFit/>
            <a:flatTx/>
          </a:bodyPr>
          <a:lstStyle/>
          <a:p>
            <a:pPr defTabSz="957263"/>
            <a:r>
              <a:rPr lang="fr-FR" sz="1800" b="1" dirty="0" smtClean="0">
                <a:solidFill>
                  <a:schemeClr val="bg1"/>
                </a:solidFill>
                <a:latin typeface="Arial" pitchFamily="34" charset="0"/>
              </a:rPr>
              <a:t>Se décline tout au long de la chaine d’acteurs et cycles de vie</a:t>
            </a:r>
            <a:endParaRPr lang="fr-FR" sz="1800" b="1" dirty="0">
              <a:solidFill>
                <a:schemeClr val="bg1"/>
              </a:solidFill>
              <a:latin typeface="Arial" pitchFamily="34" charset="0"/>
            </a:endParaRPr>
          </a:p>
        </p:txBody>
      </p:sp>
      <p:sp>
        <p:nvSpPr>
          <p:cNvPr id="567299" name="Text Box 3"/>
          <p:cNvSpPr txBox="1">
            <a:spLocks noChangeArrowheads="1"/>
          </p:cNvSpPr>
          <p:nvPr/>
        </p:nvSpPr>
        <p:spPr bwMode="auto">
          <a:xfrm>
            <a:off x="6210300" y="1714500"/>
            <a:ext cx="2593975" cy="1481702"/>
          </a:xfrm>
          <a:prstGeom prst="rect">
            <a:avLst/>
          </a:prstGeom>
          <a:solidFill>
            <a:srgbClr val="006DB8"/>
          </a:solidFill>
          <a:ln w="12700" cap="sq">
            <a:noFill/>
            <a:miter lim="800000"/>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006DB8"/>
            </a:extrusionClr>
          </a:sp3d>
        </p:spPr>
        <p:txBody>
          <a:bodyPr lIns="95772" tIns="47886" rIns="95772" bIns="47886">
            <a:spAutoFit/>
            <a:flatTx/>
          </a:bodyPr>
          <a:lstStyle/>
          <a:p>
            <a:pPr defTabSz="957263">
              <a:buClr>
                <a:schemeClr val="bg1"/>
              </a:buClr>
              <a:buFont typeface="Wingdings" pitchFamily="2" charset="2"/>
              <a:buNone/>
            </a:pPr>
            <a:r>
              <a:rPr lang="fr-FR" sz="1800" b="1" dirty="0" smtClean="0">
                <a:solidFill>
                  <a:schemeClr val="bg1"/>
                </a:solidFill>
                <a:latin typeface="Arial" pitchFamily="34" charset="0"/>
              </a:rPr>
              <a:t>S’applique partout où les entreprises et les organisations opèrent ainsi que dans leur sphère d’influence</a:t>
            </a:r>
            <a:endParaRPr lang="fr-FR" sz="1800" b="1" dirty="0">
              <a:solidFill>
                <a:schemeClr val="bg1"/>
              </a:solidFill>
              <a:latin typeface="Arial" pitchFamily="34" charset="0"/>
            </a:endParaRPr>
          </a:p>
        </p:txBody>
      </p:sp>
      <p:sp>
        <p:nvSpPr>
          <p:cNvPr id="567300" name="Text Box 4"/>
          <p:cNvSpPr txBox="1">
            <a:spLocks noChangeArrowheads="1"/>
          </p:cNvSpPr>
          <p:nvPr/>
        </p:nvSpPr>
        <p:spPr bwMode="auto">
          <a:xfrm>
            <a:off x="3327400" y="1120775"/>
            <a:ext cx="2339975" cy="1758701"/>
          </a:xfrm>
          <a:prstGeom prst="rect">
            <a:avLst/>
          </a:prstGeom>
          <a:solidFill>
            <a:srgbClr val="006DB8"/>
          </a:solidFill>
          <a:ln w="12700" cap="sq">
            <a:noFill/>
            <a:miter lim="800000"/>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006DB8"/>
            </a:extrusionClr>
          </a:sp3d>
        </p:spPr>
        <p:txBody>
          <a:bodyPr lIns="95772" tIns="47886" rIns="95772" bIns="47886">
            <a:spAutoFit/>
            <a:flatTx/>
          </a:bodyPr>
          <a:lstStyle/>
          <a:p>
            <a:pPr defTabSz="957263">
              <a:buFont typeface="Wingdings" pitchFamily="2" charset="2"/>
              <a:buNone/>
            </a:pPr>
            <a:r>
              <a:rPr lang="fr-FR" sz="1800" b="1" dirty="0" smtClean="0">
                <a:solidFill>
                  <a:schemeClr val="bg1"/>
                </a:solidFill>
                <a:latin typeface="Arial" pitchFamily="34" charset="0"/>
              </a:rPr>
              <a:t>S’applique et est utilisable par des petites, moyennes ou grandes entreprises ou organisations</a:t>
            </a:r>
            <a:endParaRPr lang="fr-FR" sz="1800" b="1" dirty="0">
              <a:solidFill>
                <a:schemeClr val="bg1"/>
              </a:solidFill>
              <a:latin typeface="Arial" pitchFamily="34" charset="0"/>
            </a:endParaRPr>
          </a:p>
        </p:txBody>
      </p:sp>
      <p:sp>
        <p:nvSpPr>
          <p:cNvPr id="567301" name="Text Box 5"/>
          <p:cNvSpPr txBox="1">
            <a:spLocks noChangeArrowheads="1"/>
          </p:cNvSpPr>
          <p:nvPr/>
        </p:nvSpPr>
        <p:spPr bwMode="auto">
          <a:xfrm>
            <a:off x="3851275" y="5013325"/>
            <a:ext cx="2339975" cy="1204703"/>
          </a:xfrm>
          <a:prstGeom prst="rect">
            <a:avLst/>
          </a:prstGeom>
          <a:solidFill>
            <a:srgbClr val="006DB8"/>
          </a:solidFill>
          <a:ln w="12700" cap="sq">
            <a:noFill/>
            <a:miter lim="800000"/>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006DB8"/>
            </a:extrusionClr>
          </a:sp3d>
        </p:spPr>
        <p:txBody>
          <a:bodyPr lIns="95772" tIns="47886" rIns="95772" bIns="47886">
            <a:spAutoFit/>
            <a:flatTx/>
          </a:bodyPr>
          <a:lstStyle/>
          <a:p>
            <a:pPr defTabSz="957263">
              <a:buClr>
                <a:schemeClr val="bg1"/>
              </a:buClr>
              <a:buFont typeface="Monotype Sorts" pitchFamily="2" charset="2"/>
              <a:buNone/>
            </a:pPr>
            <a:r>
              <a:rPr lang="fr-FR" sz="1800" b="1" dirty="0" smtClean="0">
                <a:solidFill>
                  <a:schemeClr val="bg1"/>
                </a:solidFill>
                <a:latin typeface="Arial" pitchFamily="34" charset="0"/>
              </a:rPr>
              <a:t>Non </a:t>
            </a:r>
            <a:r>
              <a:rPr lang="fr-FR" sz="1800" b="1" dirty="0" err="1" smtClean="0">
                <a:solidFill>
                  <a:schemeClr val="bg1"/>
                </a:solidFill>
                <a:latin typeface="Arial" pitchFamily="34" charset="0"/>
              </a:rPr>
              <a:t>certifiable</a:t>
            </a:r>
            <a:r>
              <a:rPr lang="fr-FR" sz="1800" b="1" dirty="0" smtClean="0">
                <a:solidFill>
                  <a:schemeClr val="bg1"/>
                </a:solidFill>
                <a:latin typeface="Arial" pitchFamily="34" charset="0"/>
              </a:rPr>
              <a:t> par tierce partie mais reconnaissance par labellisation</a:t>
            </a:r>
            <a:endParaRPr lang="fr-FR" sz="1800" dirty="0">
              <a:solidFill>
                <a:schemeClr val="bg1"/>
              </a:solidFill>
              <a:latin typeface="Arial" pitchFamily="34" charset="0"/>
            </a:endParaRPr>
          </a:p>
        </p:txBody>
      </p:sp>
      <p:sp>
        <p:nvSpPr>
          <p:cNvPr id="567302" name="Rectangle 6"/>
          <p:cNvSpPr>
            <a:spLocks noChangeArrowheads="1"/>
          </p:cNvSpPr>
          <p:nvPr/>
        </p:nvSpPr>
        <p:spPr bwMode="auto">
          <a:xfrm>
            <a:off x="1463675" y="0"/>
            <a:ext cx="6693708" cy="643550"/>
          </a:xfrm>
          <a:prstGeom prst="rect">
            <a:avLst/>
          </a:prstGeom>
          <a:noFill/>
          <a:ln w="12700">
            <a:noFill/>
            <a:miter lim="800000"/>
            <a:headEnd type="none" w="sm" len="sm"/>
            <a:tailEnd type="none" w="sm" len="sm"/>
          </a:ln>
          <a:effectLst/>
        </p:spPr>
        <p:txBody>
          <a:bodyPr wrap="none" lIns="88686" tIns="44343" rIns="88686" bIns="44343">
            <a:spAutoFit/>
          </a:bodyPr>
          <a:lstStyle/>
          <a:p>
            <a:pPr defTabSz="887413" eaLnBrk="0" hangingPunct="0"/>
            <a:r>
              <a:rPr lang="fr-FR" sz="3600" dirty="0" smtClean="0">
                <a:solidFill>
                  <a:srgbClr val="09357A"/>
                </a:solidFill>
                <a:latin typeface="Arial" pitchFamily="34" charset="0"/>
                <a:ea typeface="Arial Unicode MS" pitchFamily="34" charset="-128"/>
                <a:cs typeface="Arial" pitchFamily="34" charset="0"/>
              </a:rPr>
              <a:t>Caractéristiques de l’ISO 26000</a:t>
            </a:r>
            <a:endParaRPr lang="fr-FR" sz="3600" dirty="0">
              <a:solidFill>
                <a:srgbClr val="09357A"/>
              </a:solidFill>
              <a:latin typeface="Arial" pitchFamily="34" charset="0"/>
              <a:ea typeface="Arial Unicode MS" pitchFamily="34" charset="-128"/>
              <a:cs typeface="Arial" pitchFamily="34" charset="0"/>
            </a:endParaRPr>
          </a:p>
        </p:txBody>
      </p:sp>
      <p:sp>
        <p:nvSpPr>
          <p:cNvPr id="567303" name="Text Box 7"/>
          <p:cNvSpPr txBox="1">
            <a:spLocks noChangeArrowheads="1"/>
          </p:cNvSpPr>
          <p:nvPr/>
        </p:nvSpPr>
        <p:spPr bwMode="auto">
          <a:xfrm>
            <a:off x="2781300" y="3289300"/>
            <a:ext cx="2339975" cy="919163"/>
          </a:xfrm>
          <a:prstGeom prst="rect">
            <a:avLst/>
          </a:prstGeom>
          <a:solidFill>
            <a:srgbClr val="006DB8"/>
          </a:solidFill>
          <a:ln w="12700" cap="sq">
            <a:noFill/>
            <a:miter lim="800000"/>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006DB8"/>
            </a:extrusionClr>
          </a:sp3d>
        </p:spPr>
        <p:txBody>
          <a:bodyPr lIns="95772" tIns="47886" rIns="95772" bIns="47886">
            <a:spAutoFit/>
            <a:flatTx/>
          </a:bodyPr>
          <a:lstStyle/>
          <a:p>
            <a:pPr defTabSz="957263" eaLnBrk="0" hangingPunct="0"/>
            <a:r>
              <a:rPr lang="es-VE" sz="1700">
                <a:solidFill>
                  <a:schemeClr val="bg1"/>
                </a:solidFill>
                <a:latin typeface="Arial" pitchFamily="34" charset="0"/>
              </a:rPr>
              <a:t> </a:t>
            </a:r>
            <a:r>
              <a:rPr lang="en-US" sz="1800" b="1">
                <a:solidFill>
                  <a:schemeClr val="bg1"/>
                </a:solidFill>
                <a:latin typeface="Arial" pitchFamily="34" charset="0"/>
              </a:rPr>
              <a:t>S’applique à tous les secteurs d’activité</a:t>
            </a:r>
            <a:endParaRPr lang="es-VE" sz="1800" b="1">
              <a:solidFill>
                <a:schemeClr val="bg1"/>
              </a:solidFill>
              <a:latin typeface="Arial" pitchFamily="34" charset="0"/>
            </a:endParaRPr>
          </a:p>
        </p:txBody>
      </p:sp>
      <p:sp>
        <p:nvSpPr>
          <p:cNvPr id="567304" name="Text Box 8"/>
          <p:cNvSpPr txBox="1">
            <a:spLocks noChangeArrowheads="1"/>
          </p:cNvSpPr>
          <p:nvPr/>
        </p:nvSpPr>
        <p:spPr bwMode="auto">
          <a:xfrm>
            <a:off x="5711825" y="3667125"/>
            <a:ext cx="2341563" cy="650705"/>
          </a:xfrm>
          <a:prstGeom prst="rect">
            <a:avLst/>
          </a:prstGeom>
          <a:solidFill>
            <a:srgbClr val="006DB8"/>
          </a:solidFill>
          <a:ln w="12700" cap="sq">
            <a:noFill/>
            <a:miter lim="800000"/>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006DB8"/>
            </a:extrusionClr>
          </a:sp3d>
        </p:spPr>
        <p:txBody>
          <a:bodyPr lIns="95772" tIns="47886" rIns="95772" bIns="47886">
            <a:spAutoFit/>
            <a:flatTx/>
          </a:bodyPr>
          <a:lstStyle/>
          <a:p>
            <a:pPr defTabSz="957263">
              <a:buClr>
                <a:schemeClr val="bg1"/>
              </a:buClr>
              <a:buFont typeface="Monotype Sorts" pitchFamily="2" charset="2"/>
              <a:buNone/>
            </a:pPr>
            <a:r>
              <a:rPr lang="fr-FR" sz="1800" b="1" dirty="0" smtClean="0">
                <a:solidFill>
                  <a:schemeClr val="bg1"/>
                </a:solidFill>
                <a:latin typeface="Arial" pitchFamily="34" charset="0"/>
              </a:rPr>
              <a:t>Recommande mais ne prescrit pas</a:t>
            </a:r>
            <a:endParaRPr lang="fr-FR" sz="1800" b="1" dirty="0">
              <a:solidFill>
                <a:schemeClr val="bg1"/>
              </a:solidFill>
              <a:latin typeface="Arial" pitchFamily="34" charset="0"/>
            </a:endParaRPr>
          </a:p>
        </p:txBody>
      </p:sp>
      <p:sp>
        <p:nvSpPr>
          <p:cNvPr id="567305" name="Text Box 9"/>
          <p:cNvSpPr txBox="1">
            <a:spLocks noChangeArrowheads="1"/>
          </p:cNvSpPr>
          <p:nvPr/>
        </p:nvSpPr>
        <p:spPr bwMode="auto">
          <a:xfrm>
            <a:off x="819150" y="1579563"/>
            <a:ext cx="1947863" cy="1193800"/>
          </a:xfrm>
          <a:prstGeom prst="rect">
            <a:avLst/>
          </a:prstGeom>
          <a:solidFill>
            <a:srgbClr val="006DB8"/>
          </a:solidFill>
          <a:ln w="12700" cap="sq">
            <a:noFill/>
            <a:miter lim="800000"/>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006DB8"/>
            </a:extrusionClr>
          </a:sp3d>
        </p:spPr>
        <p:txBody>
          <a:bodyPr lIns="95772" tIns="47886" rIns="95772" bIns="47886">
            <a:spAutoFit/>
            <a:flatTx/>
          </a:bodyPr>
          <a:lstStyle/>
          <a:p>
            <a:pPr defTabSz="957263"/>
            <a:r>
              <a:rPr lang="fr-FR" sz="1800" b="1" dirty="0" smtClean="0">
                <a:solidFill>
                  <a:schemeClr val="bg1"/>
                </a:solidFill>
                <a:latin typeface="Arial" pitchFamily="34" charset="0"/>
              </a:rPr>
              <a:t>N’est pas une norme de système de management</a:t>
            </a:r>
            <a:endParaRPr lang="fr-FR" sz="1700" b="1" dirty="0">
              <a:solidFill>
                <a:schemeClr val="bg1"/>
              </a:solidFill>
              <a:latin typeface="Arial" pitchFamily="34" charset="0"/>
            </a:endParaRPr>
          </a:p>
        </p:txBody>
      </p:sp>
      <p:sp>
        <p:nvSpPr>
          <p:cNvPr id="13" name="Text Box 8"/>
          <p:cNvSpPr txBox="1">
            <a:spLocks noChangeArrowheads="1"/>
          </p:cNvSpPr>
          <p:nvPr/>
        </p:nvSpPr>
        <p:spPr bwMode="auto">
          <a:xfrm>
            <a:off x="1000125" y="5064125"/>
            <a:ext cx="2341563" cy="1481702"/>
          </a:xfrm>
          <a:prstGeom prst="rect">
            <a:avLst/>
          </a:prstGeom>
          <a:solidFill>
            <a:srgbClr val="006DB8"/>
          </a:solidFill>
          <a:ln w="12700" cap="sq">
            <a:noFill/>
            <a:miter lim="800000"/>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006DB8"/>
            </a:extrusionClr>
          </a:sp3d>
        </p:spPr>
        <p:txBody>
          <a:bodyPr lIns="95772" tIns="47886" rIns="95772" bIns="47886">
            <a:spAutoFit/>
            <a:flatTx/>
          </a:bodyPr>
          <a:lstStyle/>
          <a:p>
            <a:pPr defTabSz="957263">
              <a:buClr>
                <a:schemeClr val="bg1"/>
              </a:buClr>
              <a:buFont typeface="Monotype Sorts" pitchFamily="2" charset="2"/>
              <a:buNone/>
            </a:pPr>
            <a:r>
              <a:rPr lang="fr-FR" sz="1800" b="1" dirty="0" smtClean="0">
                <a:solidFill>
                  <a:schemeClr val="bg1"/>
                </a:solidFill>
                <a:latin typeface="Arial" pitchFamily="34" charset="0"/>
              </a:rPr>
              <a:t>Norme à vocation internationale construite et adoptée par de nombreux pays</a:t>
            </a:r>
            <a:endParaRPr lang="fr-FR" sz="1800" b="1" dirty="0">
              <a:solidFill>
                <a:schemeClr val="bg1"/>
              </a:solidFill>
              <a:latin typeface="Arial" pitchFamily="34" charset="0"/>
            </a:endParaRPr>
          </a:p>
        </p:txBody>
      </p:sp>
      <p:sp>
        <p:nvSpPr>
          <p:cNvPr id="14" name="Text Box 8"/>
          <p:cNvSpPr txBox="1">
            <a:spLocks noChangeArrowheads="1"/>
          </p:cNvSpPr>
          <p:nvPr/>
        </p:nvSpPr>
        <p:spPr bwMode="auto">
          <a:xfrm>
            <a:off x="6461125" y="4619625"/>
            <a:ext cx="2341563" cy="927704"/>
          </a:xfrm>
          <a:prstGeom prst="rect">
            <a:avLst/>
          </a:prstGeom>
          <a:solidFill>
            <a:srgbClr val="006DB8"/>
          </a:solidFill>
          <a:ln w="12700" cap="sq">
            <a:noFill/>
            <a:miter lim="800000"/>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006DB8"/>
            </a:extrusionClr>
          </a:sp3d>
        </p:spPr>
        <p:txBody>
          <a:bodyPr lIns="95772" tIns="47886" rIns="95772" bIns="47886">
            <a:spAutoFit/>
            <a:flatTx/>
          </a:bodyPr>
          <a:lstStyle/>
          <a:p>
            <a:pPr defTabSz="957263">
              <a:buClr>
                <a:schemeClr val="bg1"/>
              </a:buClr>
              <a:buFont typeface="Monotype Sorts" pitchFamily="2" charset="2"/>
              <a:buNone/>
            </a:pPr>
            <a:r>
              <a:rPr lang="fr-FR" sz="1800" b="1" dirty="0" smtClean="0">
                <a:solidFill>
                  <a:schemeClr val="bg1"/>
                </a:solidFill>
                <a:latin typeface="Arial" pitchFamily="34" charset="0"/>
              </a:rPr>
              <a:t>En France, soutenue par les pouvoirs publics</a:t>
            </a:r>
            <a:endParaRPr lang="fr-FR" sz="1800" b="1" dirty="0">
              <a:solidFill>
                <a:schemeClr val="bg1"/>
              </a:solidFill>
              <a:latin typeface="Arial" pitchFamily="34" charset="0"/>
            </a:endParaRPr>
          </a:p>
        </p:txBody>
      </p:sp>
      <p:sp>
        <p:nvSpPr>
          <p:cNvPr id="15" name="Espace réservé du numéro de diapositive 14"/>
          <p:cNvSpPr>
            <a:spLocks noGrp="1"/>
          </p:cNvSpPr>
          <p:nvPr>
            <p:ph type="sldNum" sz="quarter" idx="4294967295"/>
          </p:nvPr>
        </p:nvSpPr>
        <p:spPr>
          <a:xfrm>
            <a:off x="6781800" y="6324600"/>
            <a:ext cx="1905000" cy="457200"/>
          </a:xfrm>
        </p:spPr>
        <p:txBody>
          <a:bodyPr/>
          <a:lstStyle/>
          <a:p>
            <a:fld id="{5214EE45-8C87-4D2F-8424-2630FF6C5C64}" type="slidenum">
              <a:rPr lang="fr-FR" smtClean="0"/>
              <a:pPr/>
              <a:t>11</a:t>
            </a:fld>
            <a:endParaRPr lang="fr-F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567298"/>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6000"/>
                                  </p:stCondLst>
                                  <p:childTnLst>
                                    <p:set>
                                      <p:cBhvr>
                                        <p:cTn id="9" dur="1" fill="hold">
                                          <p:stCondLst>
                                            <p:cond delay="499"/>
                                          </p:stCondLst>
                                        </p:cTn>
                                        <p:tgtEl>
                                          <p:spTgt spid="567300"/>
                                        </p:tgtEl>
                                        <p:attrNameLst>
                                          <p:attrName>style.visibility</p:attrName>
                                        </p:attrNameLst>
                                      </p:cBhvr>
                                      <p:to>
                                        <p:strVal val="visible"/>
                                      </p:to>
                                    </p:set>
                                  </p:childTnLst>
                                </p:cTn>
                              </p:par>
                            </p:childTnLst>
                          </p:cTn>
                        </p:par>
                        <p:par>
                          <p:cTn id="10" fill="hold">
                            <p:stCondLst>
                              <p:cond delay="7000"/>
                            </p:stCondLst>
                            <p:childTnLst>
                              <p:par>
                                <p:cTn id="11" presetID="1" presetClass="entr" presetSubtype="0" fill="hold" grpId="0" nodeType="afterEffect">
                                  <p:stCondLst>
                                    <p:cond delay="6000"/>
                                  </p:stCondLst>
                                  <p:childTnLst>
                                    <p:set>
                                      <p:cBhvr>
                                        <p:cTn id="12" dur="1" fill="hold">
                                          <p:stCondLst>
                                            <p:cond delay="499"/>
                                          </p:stCondLst>
                                        </p:cTn>
                                        <p:tgtEl>
                                          <p:spTgt spid="567303"/>
                                        </p:tgtEl>
                                        <p:attrNameLst>
                                          <p:attrName>style.visibility</p:attrName>
                                        </p:attrNameLst>
                                      </p:cBhvr>
                                      <p:to>
                                        <p:strVal val="visible"/>
                                      </p:to>
                                    </p:set>
                                  </p:childTnLst>
                                </p:cTn>
                              </p:par>
                            </p:childTnLst>
                          </p:cTn>
                        </p:par>
                        <p:par>
                          <p:cTn id="13" fill="hold">
                            <p:stCondLst>
                              <p:cond delay="13500"/>
                            </p:stCondLst>
                            <p:childTnLst>
                              <p:par>
                                <p:cTn id="14" presetID="1" presetClass="entr" presetSubtype="0" fill="hold" grpId="0" nodeType="afterEffect">
                                  <p:stCondLst>
                                    <p:cond delay="6000"/>
                                  </p:stCondLst>
                                  <p:childTnLst>
                                    <p:set>
                                      <p:cBhvr>
                                        <p:cTn id="15" dur="1" fill="hold">
                                          <p:stCondLst>
                                            <p:cond delay="499"/>
                                          </p:stCondLst>
                                        </p:cTn>
                                        <p:tgtEl>
                                          <p:spTgt spid="567301"/>
                                        </p:tgtEl>
                                        <p:attrNameLst>
                                          <p:attrName>style.visibility</p:attrName>
                                        </p:attrNameLst>
                                      </p:cBhvr>
                                      <p:to>
                                        <p:strVal val="visible"/>
                                      </p:to>
                                    </p:set>
                                  </p:childTnLst>
                                </p:cTn>
                              </p:par>
                            </p:childTnLst>
                          </p:cTn>
                        </p:par>
                        <p:par>
                          <p:cTn id="16" fill="hold">
                            <p:stCondLst>
                              <p:cond delay="20000"/>
                            </p:stCondLst>
                            <p:childTnLst>
                              <p:par>
                                <p:cTn id="17" presetID="1" presetClass="entr" presetSubtype="0" fill="hold" grpId="0" nodeType="afterEffect">
                                  <p:stCondLst>
                                    <p:cond delay="6000"/>
                                  </p:stCondLst>
                                  <p:childTnLst>
                                    <p:set>
                                      <p:cBhvr>
                                        <p:cTn id="18" dur="1" fill="hold">
                                          <p:stCondLst>
                                            <p:cond delay="499"/>
                                          </p:stCondLst>
                                        </p:cTn>
                                        <p:tgtEl>
                                          <p:spTgt spid="567299"/>
                                        </p:tgtEl>
                                        <p:attrNameLst>
                                          <p:attrName>style.visibility</p:attrName>
                                        </p:attrNameLst>
                                      </p:cBhvr>
                                      <p:to>
                                        <p:strVal val="visible"/>
                                      </p:to>
                                    </p:set>
                                  </p:childTnLst>
                                </p:cTn>
                              </p:par>
                            </p:childTnLst>
                          </p:cTn>
                        </p:par>
                        <p:par>
                          <p:cTn id="19" fill="hold">
                            <p:stCondLst>
                              <p:cond delay="26500"/>
                            </p:stCondLst>
                            <p:childTnLst>
                              <p:par>
                                <p:cTn id="20" presetID="1" presetClass="entr" presetSubtype="0" fill="hold" grpId="0" nodeType="afterEffect">
                                  <p:stCondLst>
                                    <p:cond delay="6000"/>
                                  </p:stCondLst>
                                  <p:childTnLst>
                                    <p:set>
                                      <p:cBhvr>
                                        <p:cTn id="21" dur="1" fill="hold">
                                          <p:stCondLst>
                                            <p:cond delay="499"/>
                                          </p:stCondLst>
                                        </p:cTn>
                                        <p:tgtEl>
                                          <p:spTgt spid="567305"/>
                                        </p:tgtEl>
                                        <p:attrNameLst>
                                          <p:attrName>style.visibility</p:attrName>
                                        </p:attrNameLst>
                                      </p:cBhvr>
                                      <p:to>
                                        <p:strVal val="visible"/>
                                      </p:to>
                                    </p:set>
                                  </p:childTnLst>
                                </p:cTn>
                              </p:par>
                            </p:childTnLst>
                          </p:cTn>
                        </p:par>
                        <p:par>
                          <p:cTn id="22" fill="hold">
                            <p:stCondLst>
                              <p:cond delay="33000"/>
                            </p:stCondLst>
                            <p:childTnLst>
                              <p:par>
                                <p:cTn id="23" presetID="1" presetClass="entr" presetSubtype="0" fill="hold" grpId="0" nodeType="afterEffect">
                                  <p:stCondLst>
                                    <p:cond delay="6000"/>
                                  </p:stCondLst>
                                  <p:childTnLst>
                                    <p:set>
                                      <p:cBhvr>
                                        <p:cTn id="24" dur="1" fill="hold">
                                          <p:stCondLst>
                                            <p:cond delay="499"/>
                                          </p:stCondLst>
                                        </p:cTn>
                                        <p:tgtEl>
                                          <p:spTgt spid="567304"/>
                                        </p:tgtEl>
                                        <p:attrNameLst>
                                          <p:attrName>style.visibility</p:attrName>
                                        </p:attrNameLst>
                                      </p:cBhvr>
                                      <p:to>
                                        <p:strVal val="visible"/>
                                      </p:to>
                                    </p:set>
                                  </p:childTnLst>
                                </p:cTn>
                              </p:par>
                            </p:childTnLst>
                          </p:cTn>
                        </p:par>
                        <p:par>
                          <p:cTn id="25" fill="hold">
                            <p:stCondLst>
                              <p:cond delay="39500"/>
                            </p:stCondLst>
                            <p:childTnLst>
                              <p:par>
                                <p:cTn id="26" presetID="1" presetClass="entr" presetSubtype="0" fill="hold" grpId="0" nodeType="afterEffect">
                                  <p:stCondLst>
                                    <p:cond delay="6000"/>
                                  </p:stCondLst>
                                  <p:childTnLst>
                                    <p:set>
                                      <p:cBhvr>
                                        <p:cTn id="27" dur="1" fill="hold">
                                          <p:stCondLst>
                                            <p:cond delay="499"/>
                                          </p:stCondLst>
                                        </p:cTn>
                                        <p:tgtEl>
                                          <p:spTgt spid="13"/>
                                        </p:tgtEl>
                                        <p:attrNameLst>
                                          <p:attrName>style.visibility</p:attrName>
                                        </p:attrNameLst>
                                      </p:cBhvr>
                                      <p:to>
                                        <p:strVal val="visible"/>
                                      </p:to>
                                    </p:set>
                                  </p:childTnLst>
                                </p:cTn>
                              </p:par>
                            </p:childTnLst>
                          </p:cTn>
                        </p:par>
                        <p:par>
                          <p:cTn id="28" fill="hold">
                            <p:stCondLst>
                              <p:cond delay="46000"/>
                            </p:stCondLst>
                            <p:childTnLst>
                              <p:par>
                                <p:cTn id="29" presetID="1" presetClass="entr" presetSubtype="0" fill="hold" grpId="0" nodeType="afterEffect">
                                  <p:stCondLst>
                                    <p:cond delay="6000"/>
                                  </p:stCondLst>
                                  <p:childTnLst>
                                    <p:set>
                                      <p:cBhvr>
                                        <p:cTn id="30" dur="1" fill="hold">
                                          <p:stCondLst>
                                            <p:cond delay="499"/>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7298" grpId="0" animBg="1" autoUpdateAnimBg="0"/>
      <p:bldP spid="567299" grpId="0" animBg="1" autoUpdateAnimBg="0"/>
      <p:bldP spid="567300" grpId="0" animBg="1" autoUpdateAnimBg="0"/>
      <p:bldP spid="567301" grpId="0" animBg="1" autoUpdateAnimBg="0"/>
      <p:bldP spid="567303" grpId="0" animBg="1" autoUpdateAnimBg="0"/>
      <p:bldP spid="567304" grpId="0" animBg="1" autoUpdateAnimBg="0"/>
      <p:bldP spid="567305" grpId="0" animBg="1" autoUpdateAnimBg="0"/>
      <p:bldP spid="13" grpId="0" animBg="1" autoUpdateAnimBg="0"/>
      <p:bldP spid="14"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Espace réservé du pied de page 3"/>
          <p:cNvSpPr>
            <a:spLocks noGrp="1"/>
          </p:cNvSpPr>
          <p:nvPr>
            <p:ph type="ftr" sz="quarter" idx="11"/>
          </p:nvPr>
        </p:nvSpPr>
        <p:spPr/>
        <p:txBody>
          <a:bodyPr/>
          <a:lstStyle/>
          <a:p>
            <a:r>
              <a:rPr lang="fr-FR" smtClean="0"/>
              <a:t>Club IQM 2013 Tous droits réservés</a:t>
            </a:r>
            <a:endParaRPr lang="fr-FR"/>
          </a:p>
        </p:txBody>
      </p:sp>
      <p:pic>
        <p:nvPicPr>
          <p:cNvPr id="542748" name="Picture 5"/>
          <p:cNvPicPr>
            <a:picLocks noChangeAspect="1" noChangeArrowheads="1"/>
          </p:cNvPicPr>
          <p:nvPr/>
        </p:nvPicPr>
        <p:blipFill>
          <a:blip r:embed="rId3" cstate="print"/>
          <a:srcRect/>
          <a:stretch>
            <a:fillRect/>
          </a:stretch>
        </p:blipFill>
        <p:spPr bwMode="auto">
          <a:xfrm>
            <a:off x="1492250" y="1128713"/>
            <a:ext cx="6030913" cy="5729287"/>
          </a:xfrm>
          <a:prstGeom prst="rect">
            <a:avLst/>
          </a:prstGeom>
          <a:noFill/>
          <a:ln w="9525">
            <a:noFill/>
            <a:miter lim="800000"/>
            <a:headEnd/>
            <a:tailEnd/>
          </a:ln>
        </p:spPr>
      </p:pic>
      <p:sp>
        <p:nvSpPr>
          <p:cNvPr id="542722" name="Rectangle 2"/>
          <p:cNvSpPr>
            <a:spLocks noGrp="1" noChangeArrowheads="1"/>
          </p:cNvSpPr>
          <p:nvPr>
            <p:ph type="title"/>
          </p:nvPr>
        </p:nvSpPr>
        <p:spPr>
          <a:xfrm>
            <a:off x="1550988" y="28312"/>
            <a:ext cx="7793038" cy="763588"/>
          </a:xfrm>
        </p:spPr>
        <p:txBody>
          <a:bodyPr/>
          <a:lstStyle/>
          <a:p>
            <a:r>
              <a:rPr lang="fr-FR" sz="3200" dirty="0" smtClean="0">
                <a:solidFill>
                  <a:srgbClr val="09357A"/>
                </a:solidFill>
                <a:latin typeface="Arial" pitchFamily="34" charset="0"/>
                <a:ea typeface="Arial Unicode MS" pitchFamily="34" charset="-128"/>
                <a:cs typeface="Arial" pitchFamily="34" charset="0"/>
              </a:rPr>
              <a:t>L’entreprise et ses parties intéressées</a:t>
            </a:r>
            <a:endParaRPr lang="fr-FR" sz="3200" dirty="0">
              <a:solidFill>
                <a:srgbClr val="09357A"/>
              </a:solidFill>
              <a:latin typeface="Arial" pitchFamily="34" charset="0"/>
              <a:ea typeface="Arial Unicode MS" pitchFamily="34" charset="-128"/>
              <a:cs typeface="Arial" pitchFamily="34" charset="0"/>
            </a:endParaRPr>
          </a:p>
        </p:txBody>
      </p:sp>
      <p:sp>
        <p:nvSpPr>
          <p:cNvPr id="6" name="Espace réservé du numéro de diapositive 5"/>
          <p:cNvSpPr>
            <a:spLocks noGrp="1"/>
          </p:cNvSpPr>
          <p:nvPr>
            <p:ph type="sldNum" sz="quarter" idx="12"/>
          </p:nvPr>
        </p:nvSpPr>
        <p:spPr/>
        <p:txBody>
          <a:bodyPr/>
          <a:lstStyle/>
          <a:p>
            <a:fld id="{821E4711-FE8B-4839-AFED-56DAE1F4BAB1}" type="slidenum">
              <a:rPr lang="fr-FR" smtClean="0"/>
              <a:pPr/>
              <a:t>12</a:t>
            </a:fld>
            <a:endParaRPr lang="fr-FR"/>
          </a:p>
        </p:txBody>
      </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Espace réservé du pied de page 5"/>
          <p:cNvSpPr>
            <a:spLocks noGrp="1"/>
          </p:cNvSpPr>
          <p:nvPr>
            <p:ph type="ftr" sz="quarter" idx="11"/>
          </p:nvPr>
        </p:nvSpPr>
        <p:spPr/>
        <p:txBody>
          <a:bodyPr/>
          <a:lstStyle/>
          <a:p>
            <a:r>
              <a:rPr lang="fr-FR" smtClean="0"/>
              <a:t>Club IQM 2013 Tous droits réservés</a:t>
            </a:r>
            <a:endParaRPr lang="fr-FR"/>
          </a:p>
        </p:txBody>
      </p:sp>
      <p:sp>
        <p:nvSpPr>
          <p:cNvPr id="544770" name="Rectangle 2"/>
          <p:cNvSpPr>
            <a:spLocks noGrp="1" noChangeArrowheads="1"/>
          </p:cNvSpPr>
          <p:nvPr>
            <p:ph type="title"/>
          </p:nvPr>
        </p:nvSpPr>
        <p:spPr>
          <a:xfrm>
            <a:off x="976313" y="0"/>
            <a:ext cx="8167687" cy="685800"/>
          </a:xfrm>
        </p:spPr>
        <p:txBody>
          <a:bodyPr/>
          <a:lstStyle/>
          <a:p>
            <a:r>
              <a:rPr lang="en-GB" altLang="ja-JP" sz="2800" dirty="0">
                <a:solidFill>
                  <a:srgbClr val="0033CC"/>
                </a:solidFill>
                <a:latin typeface="Arial" pitchFamily="34" charset="0"/>
                <a:ea typeface="MS PGothic" pitchFamily="34" charset="-128"/>
              </a:rPr>
              <a:t>       </a:t>
            </a:r>
            <a:r>
              <a:rPr lang="en-GB" altLang="ja-JP" sz="3200" dirty="0">
                <a:solidFill>
                  <a:srgbClr val="09357A"/>
                </a:solidFill>
                <a:latin typeface="Arial" pitchFamily="34" charset="0"/>
                <a:ea typeface="MS PGothic" pitchFamily="34" charset="-128"/>
              </a:rPr>
              <a:t>Les </a:t>
            </a:r>
            <a:r>
              <a:rPr lang="en-GB" altLang="ja-JP" sz="3200" dirty="0" err="1">
                <a:solidFill>
                  <a:srgbClr val="09357A"/>
                </a:solidFill>
                <a:latin typeface="Arial" pitchFamily="34" charset="0"/>
                <a:ea typeface="MS PGothic" pitchFamily="34" charset="-128"/>
              </a:rPr>
              <a:t>bénéfices</a:t>
            </a:r>
            <a:r>
              <a:rPr lang="en-GB" altLang="ja-JP" sz="3200" dirty="0">
                <a:solidFill>
                  <a:srgbClr val="09357A"/>
                </a:solidFill>
                <a:latin typeface="Arial" pitchFamily="34" charset="0"/>
                <a:ea typeface="MS PGothic" pitchFamily="34" charset="-128"/>
              </a:rPr>
              <a:t> </a:t>
            </a:r>
            <a:r>
              <a:rPr lang="en-GB" altLang="ja-JP" sz="3200" dirty="0" err="1">
                <a:solidFill>
                  <a:srgbClr val="09357A"/>
                </a:solidFill>
                <a:latin typeface="Arial" pitchFamily="34" charset="0"/>
                <a:ea typeface="MS PGothic" pitchFamily="34" charset="-128"/>
              </a:rPr>
              <a:t>attendus</a:t>
            </a:r>
            <a:r>
              <a:rPr lang="en-GB" altLang="ja-JP" sz="3200" dirty="0">
                <a:solidFill>
                  <a:srgbClr val="09357A"/>
                </a:solidFill>
                <a:latin typeface="Arial" pitchFamily="34" charset="0"/>
                <a:ea typeface="MS PGothic" pitchFamily="34" charset="-128"/>
              </a:rPr>
              <a:t> de </a:t>
            </a:r>
            <a:r>
              <a:rPr lang="en-GB" altLang="ja-JP" sz="3200" dirty="0" err="1">
                <a:solidFill>
                  <a:srgbClr val="09357A"/>
                </a:solidFill>
                <a:latin typeface="Arial" pitchFamily="34" charset="0"/>
                <a:ea typeface="MS PGothic" pitchFamily="34" charset="-128"/>
              </a:rPr>
              <a:t>l’ISO</a:t>
            </a:r>
            <a:r>
              <a:rPr lang="en-GB" altLang="ja-JP" sz="3200" dirty="0">
                <a:solidFill>
                  <a:srgbClr val="09357A"/>
                </a:solidFill>
                <a:latin typeface="Arial" pitchFamily="34" charset="0"/>
                <a:ea typeface="MS PGothic" pitchFamily="34" charset="-128"/>
              </a:rPr>
              <a:t> 26000</a:t>
            </a:r>
            <a:endParaRPr lang="en-US" altLang="ja-JP" sz="3200" dirty="0">
              <a:solidFill>
                <a:srgbClr val="09357A"/>
              </a:solidFill>
              <a:latin typeface="Arial" pitchFamily="34" charset="0"/>
              <a:ea typeface="MS PGothic" pitchFamily="34" charset="-128"/>
            </a:endParaRPr>
          </a:p>
        </p:txBody>
      </p:sp>
      <p:sp>
        <p:nvSpPr>
          <p:cNvPr id="544771" name="Rectangle 3"/>
          <p:cNvSpPr>
            <a:spLocks noGrp="1" noChangeArrowheads="1"/>
          </p:cNvSpPr>
          <p:nvPr>
            <p:ph type="body" sz="half" idx="1"/>
          </p:nvPr>
        </p:nvSpPr>
        <p:spPr>
          <a:xfrm>
            <a:off x="257175" y="1200150"/>
            <a:ext cx="8636000" cy="5073650"/>
          </a:xfrm>
        </p:spPr>
        <p:txBody>
          <a:bodyPr/>
          <a:lstStyle/>
          <a:p>
            <a:pPr marL="266700" indent="-266700">
              <a:lnSpc>
                <a:spcPct val="90000"/>
              </a:lnSpc>
              <a:buClr>
                <a:srgbClr val="FF6600"/>
              </a:buClr>
              <a:buSzPct val="75000"/>
              <a:buFont typeface="Wingdings" pitchFamily="2" charset="2"/>
              <a:buChar char="§"/>
            </a:pPr>
            <a:r>
              <a:rPr lang="fr-FR" sz="2800" kern="1200" dirty="0" smtClean="0">
                <a:solidFill>
                  <a:srgbClr val="003366"/>
                </a:solidFill>
                <a:latin typeface="Arial" pitchFamily="34" charset="0"/>
              </a:rPr>
              <a:t>Promouvoir une terminologie commune dans le champ de la responsabilité sociétale</a:t>
            </a:r>
          </a:p>
          <a:p>
            <a:pPr marL="266700" indent="-266700">
              <a:lnSpc>
                <a:spcPct val="90000"/>
              </a:lnSpc>
              <a:buClr>
                <a:srgbClr val="FF6600"/>
              </a:buClr>
              <a:buSzPct val="75000"/>
              <a:buFont typeface="Wingdings" pitchFamily="2" charset="2"/>
              <a:buChar char="§"/>
            </a:pPr>
            <a:r>
              <a:rPr lang="fr-FR" sz="2800" kern="1200" dirty="0" smtClean="0">
                <a:solidFill>
                  <a:srgbClr val="003366"/>
                </a:solidFill>
                <a:latin typeface="Arial" pitchFamily="34" charset="0"/>
              </a:rPr>
              <a:t>Aider les organisations à appréhender la responsabilité sociétale et à la mettre en œuvre</a:t>
            </a:r>
          </a:p>
          <a:p>
            <a:pPr marL="266700" indent="-266700">
              <a:lnSpc>
                <a:spcPct val="90000"/>
              </a:lnSpc>
              <a:buClr>
                <a:srgbClr val="FF6600"/>
              </a:buClr>
              <a:buSzPct val="75000"/>
              <a:buFont typeface="Wingdings" pitchFamily="2" charset="2"/>
              <a:buChar char="§"/>
            </a:pPr>
            <a:r>
              <a:rPr lang="fr-FR" sz="2800" kern="1200" dirty="0" smtClean="0">
                <a:solidFill>
                  <a:srgbClr val="003366"/>
                </a:solidFill>
                <a:latin typeface="Arial" pitchFamily="34" charset="0"/>
              </a:rPr>
              <a:t>Favoriser le dialogue avec les parties intéressées,</a:t>
            </a:r>
          </a:p>
          <a:p>
            <a:pPr marL="266700" indent="-266700">
              <a:lnSpc>
                <a:spcPct val="90000"/>
              </a:lnSpc>
              <a:buClr>
                <a:srgbClr val="FF6600"/>
              </a:buClr>
              <a:buSzPct val="75000"/>
              <a:buFont typeface="Wingdings" pitchFamily="2" charset="2"/>
              <a:buChar char="§"/>
            </a:pPr>
            <a:r>
              <a:rPr lang="fr-FR" sz="2800" kern="1200" dirty="0" smtClean="0">
                <a:solidFill>
                  <a:srgbClr val="003366"/>
                </a:solidFill>
                <a:latin typeface="Arial" pitchFamily="34" charset="0"/>
              </a:rPr>
              <a:t>Mettre l’accent sur les réalisations et les progrès accomplis,</a:t>
            </a:r>
          </a:p>
          <a:p>
            <a:pPr marL="266700" indent="-266700">
              <a:lnSpc>
                <a:spcPct val="90000"/>
              </a:lnSpc>
              <a:buClr>
                <a:srgbClr val="FF6600"/>
              </a:buClr>
              <a:buSzPct val="75000"/>
              <a:buFont typeface="Wingdings" pitchFamily="2" charset="2"/>
              <a:buChar char="§"/>
            </a:pPr>
            <a:r>
              <a:rPr lang="fr-FR" sz="2800" kern="1200" dirty="0" smtClean="0">
                <a:solidFill>
                  <a:srgbClr val="003366"/>
                </a:solidFill>
                <a:latin typeface="Arial" pitchFamily="34" charset="0"/>
              </a:rPr>
              <a:t>Accroitre la confiance et la satisfaction des clients et des autres parties intéressées,</a:t>
            </a:r>
          </a:p>
          <a:p>
            <a:pPr marL="266700" indent="-266700">
              <a:lnSpc>
                <a:spcPct val="90000"/>
              </a:lnSpc>
              <a:buClr>
                <a:srgbClr val="FF6600"/>
              </a:buClr>
              <a:buSzPct val="75000"/>
              <a:buFont typeface="Wingdings" pitchFamily="2" charset="2"/>
              <a:buChar char="§"/>
            </a:pPr>
            <a:r>
              <a:rPr lang="fr-FR" sz="2800" kern="1200" dirty="0" smtClean="0">
                <a:solidFill>
                  <a:srgbClr val="003366"/>
                </a:solidFill>
                <a:latin typeface="Arial" pitchFamily="34" charset="0"/>
              </a:rPr>
              <a:t> Pérenniser l’organisation / l’entreprise.</a:t>
            </a:r>
            <a:endParaRPr lang="fr-FR" sz="2800" kern="1200" dirty="0">
              <a:solidFill>
                <a:srgbClr val="003366"/>
              </a:solidFill>
              <a:latin typeface="Arial" pitchFamily="34" charset="0"/>
            </a:endParaRPr>
          </a:p>
        </p:txBody>
      </p:sp>
      <p:sp>
        <p:nvSpPr>
          <p:cNvPr id="6" name="Espace réservé du numéro de diapositive 5"/>
          <p:cNvSpPr>
            <a:spLocks noGrp="1"/>
          </p:cNvSpPr>
          <p:nvPr>
            <p:ph type="sldNum" sz="quarter" idx="12"/>
          </p:nvPr>
        </p:nvSpPr>
        <p:spPr/>
        <p:txBody>
          <a:bodyPr/>
          <a:lstStyle/>
          <a:p>
            <a:fld id="{CE1DFADC-BC57-4B1A-9AAE-5BB605261289}" type="slidenum">
              <a:rPr lang="fr-FR" smtClean="0"/>
              <a:pPr/>
              <a:t>13</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44771"/>
                                        </p:tgtEl>
                                        <p:attrNameLst>
                                          <p:attrName>style.visibility</p:attrName>
                                        </p:attrNameLst>
                                      </p:cBhvr>
                                      <p:to>
                                        <p:strVal val="visible"/>
                                      </p:to>
                                    </p:set>
                                    <p:anim calcmode="lin" valueType="num">
                                      <p:cBhvr additive="base">
                                        <p:cTn id="7" dur="500" fill="hold"/>
                                        <p:tgtEl>
                                          <p:spTgt spid="544771"/>
                                        </p:tgtEl>
                                        <p:attrNameLst>
                                          <p:attrName>ppt_x</p:attrName>
                                        </p:attrNameLst>
                                      </p:cBhvr>
                                      <p:tavLst>
                                        <p:tav tm="0">
                                          <p:val>
                                            <p:strVal val="#ppt_x"/>
                                          </p:val>
                                        </p:tav>
                                        <p:tav tm="100000">
                                          <p:val>
                                            <p:strVal val="#ppt_x"/>
                                          </p:val>
                                        </p:tav>
                                      </p:tavLst>
                                    </p:anim>
                                    <p:anim calcmode="lin" valueType="num">
                                      <p:cBhvr additive="base">
                                        <p:cTn id="8" dur="500" fill="hold"/>
                                        <p:tgtEl>
                                          <p:spTgt spid="5447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4771"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2"/>
          <p:cNvSpPr>
            <a:spLocks noGrp="1"/>
          </p:cNvSpPr>
          <p:nvPr>
            <p:ph type="ftr" sz="quarter" idx="11"/>
          </p:nvPr>
        </p:nvSpPr>
        <p:spPr/>
        <p:txBody>
          <a:bodyPr/>
          <a:lstStyle/>
          <a:p>
            <a:r>
              <a:rPr lang="fr-FR" smtClean="0"/>
              <a:t>Club IQM 2013 Tous droits réservés</a:t>
            </a:r>
            <a:endParaRPr lang="fr-FR"/>
          </a:p>
        </p:txBody>
      </p:sp>
      <p:sp>
        <p:nvSpPr>
          <p:cNvPr id="660483" name="Rectangle 6"/>
          <p:cNvSpPr txBox="1">
            <a:spLocks noGrp="1" noChangeArrowheads="1"/>
          </p:cNvSpPr>
          <p:nvPr/>
        </p:nvSpPr>
        <p:spPr bwMode="auto">
          <a:xfrm>
            <a:off x="6934200" y="6324600"/>
            <a:ext cx="1905000" cy="457200"/>
          </a:xfrm>
          <a:prstGeom prst="rect">
            <a:avLst/>
          </a:prstGeom>
          <a:noFill/>
          <a:ln w="9525">
            <a:noFill/>
            <a:miter lim="800000"/>
            <a:headEnd/>
            <a:tailEnd/>
          </a:ln>
        </p:spPr>
        <p:txBody>
          <a:bodyPr/>
          <a:lstStyle/>
          <a:p>
            <a:endParaRPr lang="fr-FR" sz="900" dirty="0">
              <a:latin typeface="Arial Unicode MS" pitchFamily="34" charset="-128"/>
              <a:cs typeface="Times New Roman" pitchFamily="18" charset="0"/>
            </a:endParaRPr>
          </a:p>
        </p:txBody>
      </p:sp>
      <p:sp>
        <p:nvSpPr>
          <p:cNvPr id="660485" name="Rectangle 2"/>
          <p:cNvSpPr>
            <a:spLocks noGrp="1" noChangeArrowheads="1"/>
          </p:cNvSpPr>
          <p:nvPr>
            <p:ph type="title" idx="4294967295"/>
          </p:nvPr>
        </p:nvSpPr>
        <p:spPr>
          <a:xfrm>
            <a:off x="1371600" y="0"/>
            <a:ext cx="7772400" cy="895350"/>
          </a:xfrm>
        </p:spPr>
        <p:txBody>
          <a:bodyPr anchor="ctr"/>
          <a:lstStyle/>
          <a:p>
            <a:r>
              <a:rPr lang="fr-FR" sz="2800" dirty="0">
                <a:solidFill>
                  <a:srgbClr val="09357A"/>
                </a:solidFill>
                <a:latin typeface="Arial" pitchFamily="34" charset="0"/>
                <a:ea typeface="Arial Unicode MS" pitchFamily="34" charset="-128"/>
                <a:cs typeface="Arial" pitchFamily="34" charset="0"/>
              </a:rPr>
              <a:t>Responsabilité Sociétale : </a:t>
            </a:r>
            <a:r>
              <a:rPr lang="fr-FR" sz="2800" dirty="0" smtClean="0">
                <a:solidFill>
                  <a:srgbClr val="09357A"/>
                </a:solidFill>
                <a:latin typeface="Arial" pitchFamily="34" charset="0"/>
                <a:ea typeface="Arial Unicode MS" pitchFamily="34" charset="-128"/>
                <a:cs typeface="Arial" pitchFamily="34" charset="0"/>
              </a:rPr>
              <a:t>avantages internes</a:t>
            </a:r>
            <a:endParaRPr lang="fr-FR" sz="2800" dirty="0">
              <a:solidFill>
                <a:srgbClr val="09357A"/>
              </a:solidFill>
              <a:latin typeface="Arial" pitchFamily="34" charset="0"/>
              <a:ea typeface="Arial Unicode MS" pitchFamily="34" charset="-128"/>
              <a:cs typeface="Arial" pitchFamily="34" charset="0"/>
            </a:endParaRPr>
          </a:p>
        </p:txBody>
      </p:sp>
      <p:sp>
        <p:nvSpPr>
          <p:cNvPr id="660486" name="Rectangle 3"/>
          <p:cNvSpPr>
            <a:spLocks noGrp="1" noChangeArrowheads="1"/>
          </p:cNvSpPr>
          <p:nvPr>
            <p:ph type="body" idx="4294967295"/>
          </p:nvPr>
        </p:nvSpPr>
        <p:spPr>
          <a:xfrm>
            <a:off x="414338" y="1009650"/>
            <a:ext cx="8421687" cy="5216525"/>
          </a:xfrm>
        </p:spPr>
        <p:txBody>
          <a:bodyPr/>
          <a:lstStyle/>
          <a:p>
            <a:pPr marL="0" indent="0">
              <a:lnSpc>
                <a:spcPct val="90000"/>
              </a:lnSpc>
              <a:buClr>
                <a:srgbClr val="FF9933"/>
              </a:buClr>
              <a:buFont typeface="Wingdings" pitchFamily="2" charset="2"/>
              <a:buNone/>
              <a:tabLst>
                <a:tab pos="195263" algn="l"/>
              </a:tabLst>
            </a:pPr>
            <a:endParaRPr lang="fr-FR" sz="1600" b="1" dirty="0">
              <a:solidFill>
                <a:srgbClr val="09357A"/>
              </a:solidFill>
              <a:latin typeface="Arial Unicode MS" pitchFamily="34" charset="-128"/>
            </a:endParaRPr>
          </a:p>
          <a:p>
            <a:pPr marL="177800" indent="-177800">
              <a:lnSpc>
                <a:spcPct val="90000"/>
              </a:lnSpc>
              <a:buClr>
                <a:srgbClr val="FF9933"/>
              </a:buClr>
            </a:pPr>
            <a:r>
              <a:rPr lang="fr-FR" sz="2400" kern="1200" dirty="0" smtClean="0">
                <a:solidFill>
                  <a:srgbClr val="09357A"/>
                </a:solidFill>
                <a:latin typeface="Arial" pitchFamily="34" charset="0"/>
                <a:cs typeface="Arial" pitchFamily="34" charset="0"/>
              </a:rPr>
              <a:t>Adopter un mode de gouvernance qui délivre des décisions garantissant une création de valeur pérenne,</a:t>
            </a:r>
          </a:p>
          <a:p>
            <a:pPr marL="177800" indent="-177800">
              <a:lnSpc>
                <a:spcPct val="90000"/>
              </a:lnSpc>
              <a:buClr>
                <a:srgbClr val="FF9933"/>
              </a:buClr>
            </a:pPr>
            <a:r>
              <a:rPr lang="fr-FR" sz="2400" kern="1200" dirty="0" smtClean="0">
                <a:solidFill>
                  <a:srgbClr val="09357A"/>
                </a:solidFill>
                <a:latin typeface="Arial" pitchFamily="34" charset="0"/>
                <a:cs typeface="Arial" pitchFamily="34" charset="0"/>
              </a:rPr>
              <a:t>Ecouter les attentes des parties intéressées et anticiper les besoins du marché pour adapter la stratégie de l’entreprise à leurs évolutions,</a:t>
            </a:r>
          </a:p>
          <a:p>
            <a:pPr marL="177800" indent="-177800">
              <a:lnSpc>
                <a:spcPct val="90000"/>
              </a:lnSpc>
              <a:buClr>
                <a:srgbClr val="FF9933"/>
              </a:buClr>
            </a:pPr>
            <a:r>
              <a:rPr lang="fr-FR" sz="2400" kern="1200" dirty="0" smtClean="0">
                <a:solidFill>
                  <a:srgbClr val="09357A"/>
                </a:solidFill>
                <a:latin typeface="Arial" pitchFamily="34" charset="0"/>
                <a:cs typeface="Arial" pitchFamily="34" charset="0"/>
              </a:rPr>
              <a:t>Favoriser l’innovation</a:t>
            </a:r>
          </a:p>
          <a:p>
            <a:pPr marL="177800" indent="-177800">
              <a:lnSpc>
                <a:spcPct val="90000"/>
              </a:lnSpc>
              <a:buClr>
                <a:srgbClr val="FF9933"/>
              </a:buClr>
            </a:pPr>
            <a:r>
              <a:rPr lang="fr-FR" sz="2400" kern="1200" dirty="0" smtClean="0">
                <a:solidFill>
                  <a:srgbClr val="09357A"/>
                </a:solidFill>
                <a:latin typeface="Arial" pitchFamily="34" charset="0"/>
                <a:cs typeface="Arial" pitchFamily="34" charset="0"/>
              </a:rPr>
              <a:t>Réduire </a:t>
            </a:r>
            <a:r>
              <a:rPr lang="fr-FR" sz="2400" kern="1200" dirty="0">
                <a:solidFill>
                  <a:srgbClr val="09357A"/>
                </a:solidFill>
                <a:latin typeface="Arial" pitchFamily="34" charset="0"/>
                <a:cs typeface="Arial" pitchFamily="34" charset="0"/>
              </a:rPr>
              <a:t>les coûts </a:t>
            </a:r>
            <a:r>
              <a:rPr lang="fr-FR" sz="2400" kern="1200" dirty="0" smtClean="0">
                <a:solidFill>
                  <a:srgbClr val="09357A"/>
                </a:solidFill>
                <a:latin typeface="Arial" pitchFamily="34" charset="0"/>
                <a:cs typeface="Arial" pitchFamily="34" charset="0"/>
              </a:rPr>
              <a:t>par </a:t>
            </a:r>
            <a:r>
              <a:rPr lang="fr-FR" sz="2400" kern="1200" dirty="0">
                <a:solidFill>
                  <a:srgbClr val="09357A"/>
                </a:solidFill>
                <a:latin typeface="Arial" pitchFamily="34" charset="0"/>
                <a:cs typeface="Arial" pitchFamily="34" charset="0"/>
              </a:rPr>
              <a:t>une amélioration de la productivité </a:t>
            </a:r>
            <a:r>
              <a:rPr lang="fr-FR" sz="2400" kern="1200" dirty="0" smtClean="0">
                <a:solidFill>
                  <a:srgbClr val="09357A"/>
                </a:solidFill>
                <a:latin typeface="Arial" pitchFamily="34" charset="0"/>
                <a:cs typeface="Arial" pitchFamily="34" charset="0"/>
              </a:rPr>
              <a:t>et </a:t>
            </a:r>
            <a:r>
              <a:rPr lang="fr-FR" sz="2400" kern="1200" dirty="0">
                <a:solidFill>
                  <a:srgbClr val="09357A"/>
                </a:solidFill>
                <a:latin typeface="Arial" pitchFamily="34" charset="0"/>
                <a:cs typeface="Arial" pitchFamily="34" charset="0"/>
              </a:rPr>
              <a:t>une meilleure utilisation des </a:t>
            </a:r>
            <a:r>
              <a:rPr lang="fr-FR" sz="2400" kern="1200" dirty="0" smtClean="0">
                <a:solidFill>
                  <a:srgbClr val="09357A"/>
                </a:solidFill>
                <a:latin typeface="Arial" pitchFamily="34" charset="0"/>
                <a:cs typeface="Arial" pitchFamily="34" charset="0"/>
              </a:rPr>
              <a:t>ressources </a:t>
            </a:r>
            <a:endParaRPr lang="fr-FR" sz="2400" kern="1200" dirty="0">
              <a:solidFill>
                <a:srgbClr val="09357A"/>
              </a:solidFill>
              <a:latin typeface="Arial" pitchFamily="34" charset="0"/>
              <a:cs typeface="Arial" pitchFamily="34" charset="0"/>
            </a:endParaRPr>
          </a:p>
          <a:p>
            <a:pPr marL="177800" indent="-177800">
              <a:lnSpc>
                <a:spcPct val="90000"/>
              </a:lnSpc>
              <a:buClr>
                <a:srgbClr val="FF9933"/>
              </a:buClr>
              <a:tabLst>
                <a:tab pos="195263" algn="l"/>
              </a:tabLst>
            </a:pPr>
            <a:r>
              <a:rPr lang="fr-FR" sz="2400" kern="1200" dirty="0" smtClean="0">
                <a:solidFill>
                  <a:srgbClr val="09357A"/>
                </a:solidFill>
                <a:latin typeface="Arial" pitchFamily="34" charset="0"/>
                <a:cs typeface="Arial" pitchFamily="34" charset="0"/>
              </a:rPr>
              <a:t>Réduire </a:t>
            </a:r>
            <a:r>
              <a:rPr lang="fr-FR" sz="2400" kern="1200" dirty="0">
                <a:solidFill>
                  <a:srgbClr val="09357A"/>
                </a:solidFill>
                <a:latin typeface="Arial" pitchFamily="34" charset="0"/>
                <a:cs typeface="Arial" pitchFamily="34" charset="0"/>
              </a:rPr>
              <a:t>les </a:t>
            </a:r>
            <a:r>
              <a:rPr lang="fr-FR" sz="2400" kern="1200" dirty="0" smtClean="0">
                <a:solidFill>
                  <a:srgbClr val="09357A"/>
                </a:solidFill>
                <a:latin typeface="Arial" pitchFamily="34" charset="0"/>
                <a:cs typeface="Arial" pitchFamily="34" charset="0"/>
              </a:rPr>
              <a:t>risques juridiques et améliorer la capacité de l’organisation à prévenir et répondre aux situations de crise,</a:t>
            </a:r>
            <a:endParaRPr lang="fr-FR" sz="2400" kern="1200" dirty="0">
              <a:solidFill>
                <a:srgbClr val="09357A"/>
              </a:solidFill>
              <a:latin typeface="Arial" pitchFamily="34" charset="0"/>
              <a:cs typeface="Arial" pitchFamily="34" charset="0"/>
            </a:endParaRPr>
          </a:p>
          <a:p>
            <a:pPr marL="177800" indent="-177800">
              <a:lnSpc>
                <a:spcPct val="90000"/>
              </a:lnSpc>
              <a:buClr>
                <a:srgbClr val="FF9933"/>
              </a:buClr>
              <a:tabLst>
                <a:tab pos="195263" algn="l"/>
              </a:tabLst>
            </a:pPr>
            <a:r>
              <a:rPr lang="fr-FR" sz="2400" kern="1200" dirty="0" smtClean="0">
                <a:solidFill>
                  <a:srgbClr val="09357A"/>
                </a:solidFill>
                <a:latin typeface="Arial" pitchFamily="34" charset="0"/>
                <a:cs typeface="Arial" pitchFamily="34" charset="0"/>
              </a:rPr>
              <a:t>Mettre les </a:t>
            </a:r>
            <a:r>
              <a:rPr lang="fr-FR" sz="2400" kern="1200" dirty="0">
                <a:solidFill>
                  <a:srgbClr val="09357A"/>
                </a:solidFill>
                <a:latin typeface="Arial" pitchFamily="34" charset="0"/>
                <a:cs typeface="Arial" pitchFamily="34" charset="0"/>
              </a:rPr>
              <a:t>ressources humaines </a:t>
            </a:r>
            <a:r>
              <a:rPr lang="fr-FR" sz="2400" kern="1200" dirty="0" smtClean="0">
                <a:solidFill>
                  <a:srgbClr val="09357A"/>
                </a:solidFill>
                <a:latin typeface="Arial" pitchFamily="34" charset="0"/>
                <a:cs typeface="Arial" pitchFamily="34" charset="0"/>
              </a:rPr>
              <a:t>au cœur du projet d’entreprise</a:t>
            </a:r>
            <a:endParaRPr lang="fr-FR" sz="2400" kern="1200" dirty="0">
              <a:solidFill>
                <a:srgbClr val="09357A"/>
              </a:solidFill>
              <a:latin typeface="Arial" pitchFamily="34" charset="0"/>
              <a:cs typeface="Arial" pitchFamily="34" charset="0"/>
            </a:endParaRPr>
          </a:p>
        </p:txBody>
      </p:sp>
      <p:sp>
        <p:nvSpPr>
          <p:cNvPr id="7" name="Espace réservé du numéro de diapositive 6"/>
          <p:cNvSpPr>
            <a:spLocks noGrp="1"/>
          </p:cNvSpPr>
          <p:nvPr>
            <p:ph type="sldNum" sz="quarter" idx="4294967295"/>
          </p:nvPr>
        </p:nvSpPr>
        <p:spPr>
          <a:xfrm>
            <a:off x="6781800" y="6324600"/>
            <a:ext cx="1905000" cy="457200"/>
          </a:xfrm>
        </p:spPr>
        <p:txBody>
          <a:bodyPr/>
          <a:lstStyle/>
          <a:p>
            <a:fld id="{5214EE45-8C87-4D2F-8424-2630FF6C5C64}" type="slidenum">
              <a:rPr lang="fr-FR" smtClean="0"/>
              <a:pPr/>
              <a:t>14</a:t>
            </a:fld>
            <a:endParaRPr lang="fr-F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2"/>
          <p:cNvSpPr>
            <a:spLocks noGrp="1"/>
          </p:cNvSpPr>
          <p:nvPr>
            <p:ph type="ftr" sz="quarter" idx="11"/>
          </p:nvPr>
        </p:nvSpPr>
        <p:spPr/>
        <p:txBody>
          <a:bodyPr/>
          <a:lstStyle/>
          <a:p>
            <a:r>
              <a:rPr lang="fr-FR" smtClean="0"/>
              <a:t>Club IQM 2013 Tous droits réservés</a:t>
            </a:r>
            <a:endParaRPr lang="fr-FR"/>
          </a:p>
        </p:txBody>
      </p:sp>
      <p:sp>
        <p:nvSpPr>
          <p:cNvPr id="666628" name="Rectangle 2"/>
          <p:cNvSpPr>
            <a:spLocks noGrp="1" noChangeArrowheads="1"/>
          </p:cNvSpPr>
          <p:nvPr>
            <p:ph type="title" idx="4294967295"/>
          </p:nvPr>
        </p:nvSpPr>
        <p:spPr>
          <a:xfrm>
            <a:off x="1371600" y="0"/>
            <a:ext cx="7772400" cy="895350"/>
          </a:xfrm>
        </p:spPr>
        <p:txBody>
          <a:bodyPr anchor="ctr"/>
          <a:lstStyle/>
          <a:p>
            <a:r>
              <a:rPr lang="fr-FR" sz="2800" dirty="0">
                <a:solidFill>
                  <a:srgbClr val="09357A"/>
                </a:solidFill>
                <a:latin typeface="Arial" pitchFamily="34" charset="0"/>
                <a:ea typeface="Arial Unicode MS" pitchFamily="34" charset="-128"/>
                <a:cs typeface="Arial" pitchFamily="34" charset="0"/>
              </a:rPr>
              <a:t>Responsabilité Sociétale : </a:t>
            </a:r>
            <a:r>
              <a:rPr lang="fr-FR" sz="2800" dirty="0" smtClean="0">
                <a:solidFill>
                  <a:srgbClr val="09357A"/>
                </a:solidFill>
                <a:latin typeface="Arial" pitchFamily="34" charset="0"/>
                <a:ea typeface="Arial Unicode MS" pitchFamily="34" charset="-128"/>
                <a:cs typeface="Arial" pitchFamily="34" charset="0"/>
              </a:rPr>
              <a:t>avantages externes</a:t>
            </a:r>
            <a:endParaRPr lang="fr-FR" sz="2800" dirty="0">
              <a:solidFill>
                <a:srgbClr val="09357A"/>
              </a:solidFill>
              <a:latin typeface="Arial" pitchFamily="34" charset="0"/>
              <a:ea typeface="Arial Unicode MS" pitchFamily="34" charset="-128"/>
              <a:cs typeface="Arial" pitchFamily="34" charset="0"/>
            </a:endParaRPr>
          </a:p>
        </p:txBody>
      </p:sp>
      <p:sp>
        <p:nvSpPr>
          <p:cNvPr id="666629" name="Rectangle 3"/>
          <p:cNvSpPr>
            <a:spLocks noGrp="1" noChangeArrowheads="1"/>
          </p:cNvSpPr>
          <p:nvPr>
            <p:ph type="body" idx="4294967295"/>
          </p:nvPr>
        </p:nvSpPr>
        <p:spPr>
          <a:xfrm>
            <a:off x="427038" y="1441451"/>
            <a:ext cx="8120062" cy="4959350"/>
          </a:xfrm>
        </p:spPr>
        <p:txBody>
          <a:bodyPr/>
          <a:lstStyle/>
          <a:p>
            <a:pPr marL="177800" indent="-177800">
              <a:lnSpc>
                <a:spcPct val="90000"/>
              </a:lnSpc>
              <a:buClr>
                <a:srgbClr val="FF9933"/>
              </a:buClr>
              <a:tabLst>
                <a:tab pos="195263" algn="l"/>
              </a:tabLst>
            </a:pPr>
            <a:r>
              <a:rPr lang="fr-FR" sz="2400" kern="1200" dirty="0" smtClean="0">
                <a:solidFill>
                  <a:srgbClr val="09357A"/>
                </a:solidFill>
                <a:latin typeface="Arial" pitchFamily="34" charset="0"/>
                <a:cs typeface="Arial" pitchFamily="34" charset="0"/>
              </a:rPr>
              <a:t>Créer </a:t>
            </a:r>
            <a:r>
              <a:rPr lang="fr-FR" sz="2400" kern="1200" dirty="0">
                <a:solidFill>
                  <a:srgbClr val="09357A"/>
                </a:solidFill>
                <a:latin typeface="Arial" pitchFamily="34" charset="0"/>
                <a:cs typeface="Arial" pitchFamily="34" charset="0"/>
              </a:rPr>
              <a:t>un climat de confiance auprès de ses </a:t>
            </a:r>
            <a:r>
              <a:rPr lang="fr-FR" sz="2400" kern="1200" dirty="0" smtClean="0">
                <a:solidFill>
                  <a:srgbClr val="09357A"/>
                </a:solidFill>
                <a:latin typeface="Arial" pitchFamily="34" charset="0"/>
                <a:cs typeface="Arial" pitchFamily="34" charset="0"/>
              </a:rPr>
              <a:t>parties intéressées externes, </a:t>
            </a:r>
            <a:endParaRPr lang="fr-FR" sz="2400" kern="1200" dirty="0">
              <a:solidFill>
                <a:srgbClr val="09357A"/>
              </a:solidFill>
              <a:latin typeface="Arial" pitchFamily="34" charset="0"/>
              <a:cs typeface="Arial" pitchFamily="34" charset="0"/>
            </a:endParaRPr>
          </a:p>
          <a:p>
            <a:pPr marL="177800" indent="-177800">
              <a:lnSpc>
                <a:spcPct val="90000"/>
              </a:lnSpc>
              <a:buClr>
                <a:srgbClr val="FF9933"/>
              </a:buClr>
              <a:tabLst>
                <a:tab pos="195263" algn="l"/>
              </a:tabLst>
            </a:pPr>
            <a:r>
              <a:rPr lang="fr-FR" sz="2400" kern="1200" dirty="0">
                <a:solidFill>
                  <a:srgbClr val="09357A"/>
                </a:solidFill>
                <a:latin typeface="Arial" pitchFamily="34" charset="0"/>
                <a:cs typeface="Arial" pitchFamily="34" charset="0"/>
              </a:rPr>
              <a:t> </a:t>
            </a:r>
            <a:r>
              <a:rPr lang="fr-FR" sz="2400" kern="1200" dirty="0" smtClean="0">
                <a:solidFill>
                  <a:srgbClr val="09357A"/>
                </a:solidFill>
                <a:latin typeface="Arial" pitchFamily="34" charset="0"/>
                <a:cs typeface="Arial" pitchFamily="34" charset="0"/>
              </a:rPr>
              <a:t>Anticiper </a:t>
            </a:r>
            <a:r>
              <a:rPr lang="fr-FR" sz="2400" kern="1200" dirty="0">
                <a:solidFill>
                  <a:srgbClr val="09357A"/>
                </a:solidFill>
                <a:latin typeface="Arial" pitchFamily="34" charset="0"/>
                <a:cs typeface="Arial" pitchFamily="34" charset="0"/>
              </a:rPr>
              <a:t>les </a:t>
            </a:r>
            <a:r>
              <a:rPr lang="fr-FR" sz="2400" kern="1200" dirty="0" smtClean="0">
                <a:solidFill>
                  <a:srgbClr val="09357A"/>
                </a:solidFill>
                <a:latin typeface="Arial" pitchFamily="34" charset="0"/>
                <a:cs typeface="Arial" pitchFamily="34" charset="0"/>
              </a:rPr>
              <a:t>exigences </a:t>
            </a:r>
            <a:r>
              <a:rPr lang="fr-FR" sz="2400" kern="1200" dirty="0">
                <a:solidFill>
                  <a:srgbClr val="09357A"/>
                </a:solidFill>
                <a:latin typeface="Arial" pitchFamily="34" charset="0"/>
                <a:cs typeface="Arial" pitchFamily="34" charset="0"/>
              </a:rPr>
              <a:t>et tendances </a:t>
            </a:r>
            <a:r>
              <a:rPr lang="fr-FR" sz="2400" kern="1200" dirty="0" smtClean="0">
                <a:solidFill>
                  <a:srgbClr val="09357A"/>
                </a:solidFill>
                <a:latin typeface="Arial" pitchFamily="34" charset="0"/>
                <a:cs typeface="Arial" pitchFamily="34" charset="0"/>
              </a:rPr>
              <a:t>du </a:t>
            </a:r>
            <a:r>
              <a:rPr lang="fr-FR" sz="2400" kern="1200" dirty="0">
                <a:solidFill>
                  <a:srgbClr val="09357A"/>
                </a:solidFill>
                <a:latin typeface="Arial" pitchFamily="34" charset="0"/>
                <a:cs typeface="Arial" pitchFamily="34" charset="0"/>
              </a:rPr>
              <a:t>marché et de 	l’environnement</a:t>
            </a:r>
          </a:p>
          <a:p>
            <a:pPr marL="177800" indent="-177800">
              <a:lnSpc>
                <a:spcPct val="90000"/>
              </a:lnSpc>
              <a:buClr>
                <a:srgbClr val="FF9933"/>
              </a:buClr>
              <a:tabLst>
                <a:tab pos="195263" algn="l"/>
              </a:tabLst>
            </a:pPr>
            <a:r>
              <a:rPr lang="fr-FR" sz="2400" kern="1200" dirty="0">
                <a:solidFill>
                  <a:srgbClr val="09357A"/>
                </a:solidFill>
                <a:latin typeface="Arial" pitchFamily="34" charset="0"/>
                <a:cs typeface="Arial" pitchFamily="34" charset="0"/>
              </a:rPr>
              <a:t> </a:t>
            </a:r>
            <a:r>
              <a:rPr lang="fr-FR" sz="2400" kern="1200" dirty="0" smtClean="0">
                <a:solidFill>
                  <a:srgbClr val="09357A"/>
                </a:solidFill>
                <a:latin typeface="Arial" pitchFamily="34" charset="0"/>
                <a:cs typeface="Arial" pitchFamily="34" charset="0"/>
              </a:rPr>
              <a:t>Gagner </a:t>
            </a:r>
            <a:r>
              <a:rPr lang="fr-FR" sz="2400" kern="1200" dirty="0">
                <a:solidFill>
                  <a:srgbClr val="09357A"/>
                </a:solidFill>
                <a:latin typeface="Arial" pitchFamily="34" charset="0"/>
                <a:cs typeface="Arial" pitchFamily="34" charset="0"/>
              </a:rPr>
              <a:t>et fidéliser des clients et des partenaires économiques </a:t>
            </a:r>
          </a:p>
          <a:p>
            <a:pPr marL="177800" indent="-177800">
              <a:lnSpc>
                <a:spcPct val="90000"/>
              </a:lnSpc>
              <a:buClr>
                <a:srgbClr val="FF9933"/>
              </a:buClr>
              <a:tabLst>
                <a:tab pos="195263" algn="l"/>
              </a:tabLst>
            </a:pPr>
            <a:r>
              <a:rPr lang="fr-FR" sz="2400" kern="1200" dirty="0">
                <a:solidFill>
                  <a:srgbClr val="09357A"/>
                </a:solidFill>
                <a:latin typeface="Arial" pitchFamily="34" charset="0"/>
                <a:cs typeface="Arial" pitchFamily="34" charset="0"/>
              </a:rPr>
              <a:t> </a:t>
            </a:r>
            <a:r>
              <a:rPr lang="fr-FR" sz="2400" kern="1200" dirty="0" smtClean="0">
                <a:solidFill>
                  <a:srgbClr val="09357A"/>
                </a:solidFill>
                <a:latin typeface="Arial" pitchFamily="34" charset="0"/>
                <a:cs typeface="Arial" pitchFamily="34" charset="0"/>
              </a:rPr>
              <a:t>Renforcer l’image de </a:t>
            </a:r>
            <a:r>
              <a:rPr lang="fr-FR" sz="2400" kern="1200" dirty="0">
                <a:solidFill>
                  <a:srgbClr val="09357A"/>
                </a:solidFill>
                <a:latin typeface="Arial" pitchFamily="34" charset="0"/>
                <a:cs typeface="Arial" pitchFamily="34" charset="0"/>
              </a:rPr>
              <a:t>l’organisation </a:t>
            </a:r>
            <a:r>
              <a:rPr lang="fr-FR" sz="2400" kern="1200" dirty="0" smtClean="0">
                <a:solidFill>
                  <a:srgbClr val="09357A"/>
                </a:solidFill>
                <a:latin typeface="Arial" pitchFamily="34" charset="0"/>
                <a:cs typeface="Arial" pitchFamily="34" charset="0"/>
              </a:rPr>
              <a:t>en s’impliquant dans le développement local,</a:t>
            </a:r>
            <a:endParaRPr lang="fr-FR" sz="2400" kern="1200" dirty="0">
              <a:solidFill>
                <a:srgbClr val="09357A"/>
              </a:solidFill>
              <a:latin typeface="Arial" pitchFamily="34" charset="0"/>
              <a:cs typeface="Arial" pitchFamily="34" charset="0"/>
            </a:endParaRPr>
          </a:p>
          <a:p>
            <a:pPr marL="177800" indent="-177800">
              <a:lnSpc>
                <a:spcPct val="90000"/>
              </a:lnSpc>
              <a:buClr>
                <a:srgbClr val="FF9933"/>
              </a:buClr>
              <a:tabLst>
                <a:tab pos="195263" algn="l"/>
              </a:tabLst>
            </a:pPr>
            <a:r>
              <a:rPr lang="fr-FR" sz="2400" kern="1200" dirty="0">
                <a:solidFill>
                  <a:srgbClr val="09357A"/>
                </a:solidFill>
                <a:latin typeface="Arial" pitchFamily="34" charset="0"/>
                <a:cs typeface="Arial" pitchFamily="34" charset="0"/>
              </a:rPr>
              <a:t> </a:t>
            </a:r>
            <a:r>
              <a:rPr lang="fr-FR" sz="2400" kern="1200" dirty="0" smtClean="0">
                <a:solidFill>
                  <a:srgbClr val="09357A"/>
                </a:solidFill>
                <a:latin typeface="Arial" pitchFamily="34" charset="0"/>
                <a:cs typeface="Arial" pitchFamily="34" charset="0"/>
              </a:rPr>
              <a:t>Développer son avantage concurrentiel en anticipant les réponses aux clauses </a:t>
            </a:r>
            <a:r>
              <a:rPr lang="fr-FR" sz="2400" kern="1200" dirty="0">
                <a:solidFill>
                  <a:srgbClr val="09357A"/>
                </a:solidFill>
                <a:latin typeface="Arial" pitchFamily="34" charset="0"/>
                <a:cs typeface="Arial" pitchFamily="34" charset="0"/>
              </a:rPr>
              <a:t>sociales et environnementales </a:t>
            </a:r>
            <a:r>
              <a:rPr lang="fr-FR" sz="2400" kern="1200" dirty="0" smtClean="0">
                <a:solidFill>
                  <a:srgbClr val="09357A"/>
                </a:solidFill>
                <a:latin typeface="Arial" pitchFamily="34" charset="0"/>
                <a:cs typeface="Arial" pitchFamily="34" charset="0"/>
              </a:rPr>
              <a:t>présentes ou à venir dans les </a:t>
            </a:r>
            <a:r>
              <a:rPr lang="fr-FR" sz="2400" kern="1200" dirty="0">
                <a:solidFill>
                  <a:srgbClr val="09357A"/>
                </a:solidFill>
                <a:latin typeface="Arial" pitchFamily="34" charset="0"/>
                <a:cs typeface="Arial" pitchFamily="34" charset="0"/>
              </a:rPr>
              <a:t>appels d’offres publics et privés </a:t>
            </a:r>
          </a:p>
          <a:p>
            <a:pPr marL="0" indent="0">
              <a:buClr>
                <a:srgbClr val="FF9933"/>
              </a:buClr>
              <a:buNone/>
              <a:tabLst>
                <a:tab pos="195263" algn="l"/>
              </a:tabLst>
            </a:pPr>
            <a:endParaRPr lang="fr-FR" sz="1800" b="1" dirty="0">
              <a:solidFill>
                <a:srgbClr val="09357A"/>
              </a:solidFill>
              <a:latin typeface="Arial" pitchFamily="34" charset="0"/>
            </a:endParaRPr>
          </a:p>
        </p:txBody>
      </p:sp>
      <p:sp>
        <p:nvSpPr>
          <p:cNvPr id="8" name="Espace réservé du numéro de diapositive 7"/>
          <p:cNvSpPr>
            <a:spLocks noGrp="1"/>
          </p:cNvSpPr>
          <p:nvPr>
            <p:ph type="sldNum" sz="quarter" idx="4294967295"/>
          </p:nvPr>
        </p:nvSpPr>
        <p:spPr>
          <a:xfrm>
            <a:off x="6781800" y="6324600"/>
            <a:ext cx="1905000" cy="457200"/>
          </a:xfrm>
        </p:spPr>
        <p:txBody>
          <a:bodyPr/>
          <a:lstStyle/>
          <a:p>
            <a:fld id="{5214EE45-8C87-4D2F-8424-2630FF6C5C64}" type="slidenum">
              <a:rPr lang="fr-FR" smtClean="0"/>
              <a:pPr/>
              <a:t>15</a:t>
            </a:fld>
            <a:endParaRPr lang="fr-FR"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066" name="Rectangle 2"/>
          <p:cNvSpPr>
            <a:spLocks noChangeArrowheads="1"/>
          </p:cNvSpPr>
          <p:nvPr/>
        </p:nvSpPr>
        <p:spPr bwMode="auto">
          <a:xfrm>
            <a:off x="277813" y="406400"/>
            <a:ext cx="8509000" cy="2154513"/>
          </a:xfrm>
          <a:prstGeom prst="rect">
            <a:avLst/>
          </a:prstGeom>
          <a:noFill/>
          <a:ln w="9525">
            <a:noFill/>
            <a:miter lim="800000"/>
            <a:headEnd/>
            <a:tailEnd/>
          </a:ln>
          <a:effectLst/>
        </p:spPr>
        <p:txBody>
          <a:bodyPr lIns="76275" tIns="38138" rIns="76275" bIns="38138">
            <a:spAutoFit/>
          </a:bodyPr>
          <a:lstStyle/>
          <a:p>
            <a:pPr algn="ctr" defTabSz="631825" eaLnBrk="0" hangingPunct="0"/>
            <a:r>
              <a:rPr lang="fr-FR" sz="4500" dirty="0">
                <a:solidFill>
                  <a:srgbClr val="5A5D84"/>
                </a:solidFill>
                <a:ea typeface="Tahoma" pitchFamily="34" charset="0"/>
                <a:cs typeface="Tahoma" pitchFamily="34" charset="0"/>
              </a:rPr>
              <a:t> </a:t>
            </a:r>
            <a:r>
              <a:rPr lang="fr-FR" sz="4500" dirty="0" smtClean="0">
                <a:solidFill>
                  <a:srgbClr val="09357A"/>
                </a:solidFill>
                <a:latin typeface="Arial" pitchFamily="34" charset="0"/>
                <a:ea typeface="Tahoma" pitchFamily="34" charset="0"/>
                <a:cs typeface="Arial" pitchFamily="34" charset="0"/>
              </a:rPr>
              <a:t>Mise en œuvre</a:t>
            </a:r>
          </a:p>
          <a:p>
            <a:pPr algn="ctr" defTabSz="631825" eaLnBrk="0" hangingPunct="0"/>
            <a:r>
              <a:rPr lang="fr-FR" sz="4500" dirty="0">
                <a:solidFill>
                  <a:srgbClr val="09357A"/>
                </a:solidFill>
                <a:latin typeface="Arial" pitchFamily="34" charset="0"/>
                <a:ea typeface="Tahoma" pitchFamily="34" charset="0"/>
                <a:cs typeface="Arial" pitchFamily="34" charset="0"/>
              </a:rPr>
              <a:t>d</a:t>
            </a:r>
            <a:r>
              <a:rPr lang="fr-FR" sz="4500" dirty="0" smtClean="0">
                <a:solidFill>
                  <a:srgbClr val="09357A"/>
                </a:solidFill>
                <a:latin typeface="Arial" pitchFamily="34" charset="0"/>
                <a:ea typeface="Tahoma" pitchFamily="34" charset="0"/>
                <a:cs typeface="Arial" pitchFamily="34" charset="0"/>
              </a:rPr>
              <a:t>e l’ISO 26000 et de votre RS par la méthode FAR RS</a:t>
            </a:r>
            <a:endParaRPr lang="fr-FR" sz="4500" dirty="0">
              <a:solidFill>
                <a:srgbClr val="09357A"/>
              </a:solidFill>
              <a:latin typeface="Arial" pitchFamily="34" charset="0"/>
              <a:ea typeface="Tahoma" pitchFamily="34" charset="0"/>
              <a:cs typeface="Arial" pitchFamily="34" charset="0"/>
            </a:endParaRPr>
          </a:p>
        </p:txBody>
      </p:sp>
      <p:pic>
        <p:nvPicPr>
          <p:cNvPr id="5" name="Picture 2"/>
          <p:cNvPicPr>
            <a:picLocks noChangeAspect="1" noChangeArrowheads="1"/>
          </p:cNvPicPr>
          <p:nvPr/>
        </p:nvPicPr>
        <p:blipFill>
          <a:blip r:embed="rId2" cstate="print"/>
          <a:srcRect/>
          <a:stretch>
            <a:fillRect/>
          </a:stretch>
        </p:blipFill>
        <p:spPr bwMode="auto">
          <a:xfrm>
            <a:off x="3497886" y="3591504"/>
            <a:ext cx="2257425" cy="18859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6000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0066"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4"/>
          <p:cNvSpPr>
            <a:spLocks noGrp="1"/>
          </p:cNvSpPr>
          <p:nvPr>
            <p:ph type="ftr" sz="quarter" idx="11"/>
          </p:nvPr>
        </p:nvSpPr>
        <p:spPr/>
        <p:txBody>
          <a:bodyPr/>
          <a:lstStyle/>
          <a:p>
            <a:r>
              <a:rPr lang="fr-FR" smtClean="0"/>
              <a:t>Club IQM 2013 Tous droits réservés</a:t>
            </a:r>
            <a:endParaRPr lang="fr-FR"/>
          </a:p>
        </p:txBody>
      </p:sp>
      <p:sp>
        <p:nvSpPr>
          <p:cNvPr id="607234" name="Rectangle 2"/>
          <p:cNvSpPr>
            <a:spLocks noGrp="1" noChangeArrowheads="1"/>
          </p:cNvSpPr>
          <p:nvPr>
            <p:ph type="title"/>
          </p:nvPr>
        </p:nvSpPr>
        <p:spPr>
          <a:xfrm>
            <a:off x="611188" y="163513"/>
            <a:ext cx="8532812" cy="762000"/>
          </a:xfrm>
          <a:noFill/>
          <a:ln/>
        </p:spPr>
        <p:txBody>
          <a:bodyPr/>
          <a:lstStyle/>
          <a:p>
            <a:pPr algn="ctr"/>
            <a:r>
              <a:rPr lang="fr-FR" dirty="0">
                <a:solidFill>
                  <a:srgbClr val="09357A"/>
                </a:solidFill>
                <a:latin typeface="Arial Unicode MS" pitchFamily="34" charset="-128"/>
                <a:ea typeface="Arial Unicode MS" pitchFamily="34" charset="-128"/>
                <a:cs typeface="Arial Unicode MS" pitchFamily="34" charset="-128"/>
              </a:rPr>
              <a:t>FAR RS : un parti pris…</a:t>
            </a:r>
          </a:p>
        </p:txBody>
      </p:sp>
      <p:sp>
        <p:nvSpPr>
          <p:cNvPr id="607235" name="Rectangle 3"/>
          <p:cNvSpPr>
            <a:spLocks noGrp="1" noChangeArrowheads="1"/>
          </p:cNvSpPr>
          <p:nvPr>
            <p:ph type="body" idx="1"/>
          </p:nvPr>
        </p:nvSpPr>
        <p:spPr>
          <a:xfrm>
            <a:off x="214313" y="1314450"/>
            <a:ext cx="8929687" cy="4738688"/>
          </a:xfrm>
          <a:noFill/>
          <a:ln/>
        </p:spPr>
        <p:txBody>
          <a:bodyPr/>
          <a:lstStyle/>
          <a:p>
            <a:pPr marL="0" indent="0" algn="just">
              <a:lnSpc>
                <a:spcPct val="90000"/>
              </a:lnSpc>
              <a:spcBef>
                <a:spcPct val="0"/>
              </a:spcBef>
              <a:buFont typeface="Wingdings" pitchFamily="2" charset="2"/>
              <a:buNone/>
              <a:tabLst>
                <a:tab pos="381000" algn="l"/>
              </a:tabLst>
            </a:pPr>
            <a:r>
              <a:rPr lang="fr-FR" sz="2800" kern="1200" dirty="0">
                <a:solidFill>
                  <a:srgbClr val="003366"/>
                </a:solidFill>
                <a:latin typeface="Arial" pitchFamily="34" charset="0"/>
                <a:cs typeface="Arial" pitchFamily="34" charset="0"/>
              </a:rPr>
              <a:t>L’écoute des parties intéressées « dessine » le champ des responsabilités et donc des actions qu’elles attendent de </a:t>
            </a:r>
            <a:r>
              <a:rPr lang="fr-FR" sz="2800" kern="1200" dirty="0" smtClean="0">
                <a:solidFill>
                  <a:srgbClr val="003366"/>
                </a:solidFill>
                <a:latin typeface="Arial" pitchFamily="34" charset="0"/>
                <a:cs typeface="Arial" pitchFamily="34" charset="0"/>
              </a:rPr>
              <a:t>l’entreprise/organisation. </a:t>
            </a:r>
            <a:endParaRPr lang="fr-FR" sz="2800" kern="1200" dirty="0">
              <a:solidFill>
                <a:srgbClr val="003366"/>
              </a:solidFill>
              <a:latin typeface="Arial" pitchFamily="34" charset="0"/>
              <a:cs typeface="Arial" pitchFamily="34" charset="0"/>
            </a:endParaRPr>
          </a:p>
          <a:p>
            <a:pPr marL="0" indent="0" algn="just">
              <a:lnSpc>
                <a:spcPct val="90000"/>
              </a:lnSpc>
              <a:spcBef>
                <a:spcPct val="0"/>
              </a:spcBef>
              <a:buFont typeface="Wingdings" pitchFamily="2" charset="2"/>
              <a:buNone/>
              <a:tabLst>
                <a:tab pos="381000" algn="l"/>
              </a:tabLst>
            </a:pPr>
            <a:endParaRPr lang="fr-FR" sz="2800" kern="1200" dirty="0">
              <a:solidFill>
                <a:srgbClr val="003366"/>
              </a:solidFill>
              <a:latin typeface="Arial" pitchFamily="34" charset="0"/>
              <a:cs typeface="Arial" pitchFamily="34" charset="0"/>
            </a:endParaRPr>
          </a:p>
          <a:p>
            <a:pPr marL="0" indent="0" algn="just">
              <a:lnSpc>
                <a:spcPct val="90000"/>
              </a:lnSpc>
              <a:spcBef>
                <a:spcPct val="0"/>
              </a:spcBef>
              <a:buFont typeface="Wingdings" pitchFamily="2" charset="2"/>
              <a:buNone/>
              <a:tabLst>
                <a:tab pos="381000" algn="l"/>
              </a:tabLst>
            </a:pPr>
            <a:r>
              <a:rPr lang="fr-FR" sz="2800" kern="1200" dirty="0">
                <a:solidFill>
                  <a:srgbClr val="003366"/>
                </a:solidFill>
                <a:latin typeface="Arial" pitchFamily="34" charset="0"/>
                <a:cs typeface="Arial" pitchFamily="34" charset="0"/>
              </a:rPr>
              <a:t>Le diagnostic qui en résulte permet d’identifier : </a:t>
            </a:r>
            <a:endParaRPr lang="fr-FR" sz="2800" kern="1200" dirty="0" smtClean="0">
              <a:solidFill>
                <a:srgbClr val="003366"/>
              </a:solidFill>
              <a:latin typeface="Arial" pitchFamily="34" charset="0"/>
              <a:cs typeface="Arial" pitchFamily="34" charset="0"/>
            </a:endParaRPr>
          </a:p>
          <a:p>
            <a:pPr marL="0" indent="0" algn="just">
              <a:lnSpc>
                <a:spcPct val="90000"/>
              </a:lnSpc>
              <a:spcBef>
                <a:spcPct val="0"/>
              </a:spcBef>
              <a:buFont typeface="Wingdings" pitchFamily="2" charset="2"/>
              <a:buNone/>
              <a:tabLst>
                <a:tab pos="381000" algn="l"/>
              </a:tabLst>
            </a:pPr>
            <a:endParaRPr lang="fr-FR" sz="2800" kern="1200" dirty="0">
              <a:solidFill>
                <a:srgbClr val="003366"/>
              </a:solidFill>
              <a:latin typeface="Arial" pitchFamily="34" charset="0"/>
              <a:cs typeface="Arial" pitchFamily="34" charset="0"/>
            </a:endParaRPr>
          </a:p>
          <a:p>
            <a:pPr marL="0" indent="0" algn="just">
              <a:lnSpc>
                <a:spcPct val="90000"/>
              </a:lnSpc>
              <a:spcBef>
                <a:spcPct val="0"/>
              </a:spcBef>
              <a:buClr>
                <a:srgbClr val="FF6600"/>
              </a:buClr>
              <a:buSzPct val="75000"/>
              <a:buFont typeface="Wingdings" pitchFamily="2" charset="2"/>
              <a:buChar char="§"/>
              <a:tabLst>
                <a:tab pos="381000" algn="l"/>
              </a:tabLst>
            </a:pPr>
            <a:r>
              <a:rPr lang="fr-FR" sz="2800" kern="1200" dirty="0">
                <a:solidFill>
                  <a:srgbClr val="003366"/>
                </a:solidFill>
                <a:latin typeface="Arial" pitchFamily="34" charset="0"/>
                <a:cs typeface="Arial" pitchFamily="34" charset="0"/>
              </a:rPr>
              <a:t> Les réponses à apporter au </a:t>
            </a:r>
            <a:r>
              <a:rPr lang="fr-FR" sz="2800" kern="1200" dirty="0" smtClean="0">
                <a:solidFill>
                  <a:srgbClr val="003366"/>
                </a:solidFill>
                <a:latin typeface="Arial" pitchFamily="34" charset="0"/>
                <a:cs typeface="Arial" pitchFamily="34" charset="0"/>
              </a:rPr>
              <a:t>marché,</a:t>
            </a:r>
          </a:p>
          <a:p>
            <a:pPr marL="0" indent="0" algn="just">
              <a:lnSpc>
                <a:spcPct val="90000"/>
              </a:lnSpc>
              <a:spcBef>
                <a:spcPct val="0"/>
              </a:spcBef>
              <a:buClr>
                <a:srgbClr val="FF6600"/>
              </a:buClr>
              <a:buSzPct val="75000"/>
              <a:buFont typeface="Wingdings" pitchFamily="2" charset="2"/>
              <a:buChar char="§"/>
              <a:tabLst>
                <a:tab pos="381000" algn="l"/>
              </a:tabLst>
            </a:pPr>
            <a:endParaRPr lang="fr-FR" sz="2800" kern="1200" dirty="0">
              <a:solidFill>
                <a:srgbClr val="003366"/>
              </a:solidFill>
              <a:latin typeface="Arial" pitchFamily="34" charset="0"/>
              <a:cs typeface="Arial" pitchFamily="34" charset="0"/>
            </a:endParaRPr>
          </a:p>
          <a:p>
            <a:pPr marL="0" indent="0" algn="just">
              <a:lnSpc>
                <a:spcPct val="90000"/>
              </a:lnSpc>
              <a:spcBef>
                <a:spcPct val="0"/>
              </a:spcBef>
              <a:buClr>
                <a:srgbClr val="FF6600"/>
              </a:buClr>
              <a:buSzPct val="75000"/>
              <a:buFont typeface="Wingdings" pitchFamily="2" charset="2"/>
              <a:buChar char="§"/>
              <a:tabLst>
                <a:tab pos="381000" algn="l"/>
              </a:tabLst>
            </a:pPr>
            <a:r>
              <a:rPr lang="fr-FR" sz="2800" kern="1200" dirty="0">
                <a:solidFill>
                  <a:srgbClr val="003366"/>
                </a:solidFill>
                <a:latin typeface="Arial" pitchFamily="34" charset="0"/>
                <a:cs typeface="Arial" pitchFamily="34" charset="0"/>
              </a:rPr>
              <a:t> Les risques (décalage entre attentes et pratiques</a:t>
            </a:r>
            <a:r>
              <a:rPr lang="fr-FR" sz="2800" kern="1200" dirty="0" smtClean="0">
                <a:solidFill>
                  <a:srgbClr val="003366"/>
                </a:solidFill>
                <a:latin typeface="Arial" pitchFamily="34" charset="0"/>
                <a:cs typeface="Arial" pitchFamily="34" charset="0"/>
              </a:rPr>
              <a:t>),</a:t>
            </a:r>
          </a:p>
          <a:p>
            <a:pPr marL="0" indent="0" algn="just">
              <a:lnSpc>
                <a:spcPct val="90000"/>
              </a:lnSpc>
              <a:spcBef>
                <a:spcPct val="0"/>
              </a:spcBef>
              <a:buClr>
                <a:srgbClr val="FF6600"/>
              </a:buClr>
              <a:buSzPct val="75000"/>
              <a:buFont typeface="Wingdings" pitchFamily="2" charset="2"/>
              <a:buChar char="§"/>
              <a:tabLst>
                <a:tab pos="381000" algn="l"/>
              </a:tabLst>
            </a:pPr>
            <a:endParaRPr lang="fr-FR" sz="2800" kern="1200" dirty="0">
              <a:solidFill>
                <a:srgbClr val="003366"/>
              </a:solidFill>
              <a:latin typeface="Arial" pitchFamily="34" charset="0"/>
              <a:cs typeface="Arial" pitchFamily="34" charset="0"/>
            </a:endParaRPr>
          </a:p>
          <a:p>
            <a:pPr marL="0" indent="0" algn="just">
              <a:lnSpc>
                <a:spcPct val="90000"/>
              </a:lnSpc>
              <a:spcBef>
                <a:spcPct val="0"/>
              </a:spcBef>
              <a:buClr>
                <a:srgbClr val="FF6600"/>
              </a:buClr>
              <a:buSzPct val="75000"/>
              <a:buFont typeface="Wingdings" pitchFamily="2" charset="2"/>
              <a:buChar char="§"/>
              <a:tabLst>
                <a:tab pos="381000" algn="l"/>
              </a:tabLst>
            </a:pPr>
            <a:r>
              <a:rPr lang="fr-FR" sz="2800" kern="1200" dirty="0">
                <a:solidFill>
                  <a:srgbClr val="003366"/>
                </a:solidFill>
                <a:latin typeface="Arial" pitchFamily="34" charset="0"/>
                <a:cs typeface="Arial" pitchFamily="34" charset="0"/>
              </a:rPr>
              <a:t> Les opportunités </a:t>
            </a:r>
            <a:r>
              <a:rPr lang="fr-FR" sz="2800" kern="1200" dirty="0" smtClean="0">
                <a:solidFill>
                  <a:srgbClr val="003366"/>
                </a:solidFill>
                <a:latin typeface="Arial" pitchFamily="34" charset="0"/>
                <a:cs typeface="Arial" pitchFamily="34" charset="0"/>
              </a:rPr>
              <a:t>(modes </a:t>
            </a:r>
            <a:r>
              <a:rPr lang="fr-FR" sz="2800" kern="1200" dirty="0">
                <a:solidFill>
                  <a:srgbClr val="003366"/>
                </a:solidFill>
                <a:latin typeface="Arial" pitchFamily="34" charset="0"/>
                <a:cs typeface="Arial" pitchFamily="34" charset="0"/>
              </a:rPr>
              <a:t>de production </a:t>
            </a:r>
            <a:r>
              <a:rPr lang="fr-FR" sz="2800" kern="1200" dirty="0" smtClean="0">
                <a:solidFill>
                  <a:srgbClr val="003366"/>
                </a:solidFill>
                <a:latin typeface="Arial" pitchFamily="34" charset="0"/>
                <a:cs typeface="Arial" pitchFamily="34" charset="0"/>
              </a:rPr>
              <a:t>et produits «éco-socio-efficients</a:t>
            </a:r>
            <a:r>
              <a:rPr lang="fr-FR" sz="2800" kern="1200" dirty="0">
                <a:solidFill>
                  <a:srgbClr val="003366"/>
                </a:solidFill>
                <a:latin typeface="Arial" pitchFamily="34" charset="0"/>
                <a:cs typeface="Arial" pitchFamily="34" charset="0"/>
              </a:rPr>
              <a:t> </a:t>
            </a:r>
            <a:r>
              <a:rPr lang="fr-FR" sz="2800" kern="1200" dirty="0" smtClean="0">
                <a:solidFill>
                  <a:srgbClr val="003366"/>
                </a:solidFill>
                <a:latin typeface="Arial" pitchFamily="34" charset="0"/>
                <a:cs typeface="Arial" pitchFamily="34" charset="0"/>
              </a:rPr>
              <a:t>»).</a:t>
            </a:r>
            <a:endParaRPr lang="fr-FR" sz="2800" kern="1200" dirty="0">
              <a:solidFill>
                <a:srgbClr val="003366"/>
              </a:solidFill>
              <a:latin typeface="Arial" pitchFamily="34" charset="0"/>
              <a:cs typeface="Arial" pitchFamily="34" charset="0"/>
            </a:endParaRPr>
          </a:p>
          <a:p>
            <a:pPr marL="0" indent="0" algn="just">
              <a:lnSpc>
                <a:spcPct val="90000"/>
              </a:lnSpc>
              <a:spcBef>
                <a:spcPct val="0"/>
              </a:spcBef>
              <a:buFont typeface="Wingdings" pitchFamily="2" charset="2"/>
              <a:buNone/>
              <a:tabLst>
                <a:tab pos="381000" algn="l"/>
              </a:tabLst>
            </a:pPr>
            <a:endParaRPr lang="fr-FR" sz="2800" kern="1200" dirty="0">
              <a:solidFill>
                <a:srgbClr val="003366"/>
              </a:solidFill>
              <a:latin typeface="Arial" pitchFamily="34" charset="0"/>
              <a:cs typeface="Arial" pitchFamily="34" charset="0"/>
            </a:endParaRPr>
          </a:p>
        </p:txBody>
      </p:sp>
      <p:sp>
        <p:nvSpPr>
          <p:cNvPr id="6" name="Espace réservé du numéro de diapositive 5"/>
          <p:cNvSpPr>
            <a:spLocks noGrp="1"/>
          </p:cNvSpPr>
          <p:nvPr>
            <p:ph type="sldNum" sz="quarter" idx="12"/>
          </p:nvPr>
        </p:nvSpPr>
        <p:spPr/>
        <p:txBody>
          <a:bodyPr/>
          <a:lstStyle/>
          <a:p>
            <a:fld id="{5EEA4E03-31F6-4304-9176-57F4ED9BAAFA}" type="slidenum">
              <a:rPr lang="fr-FR" smtClean="0"/>
              <a:pPr/>
              <a:t>17</a:t>
            </a:fld>
            <a:endParaRPr lang="fr-F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2019300" y="188913"/>
            <a:ext cx="6667500" cy="647700"/>
          </a:xfrm>
        </p:spPr>
        <p:txBody>
          <a:bodyPr/>
          <a:lstStyle/>
          <a:p>
            <a:pPr eaLnBrk="1" hangingPunct="1">
              <a:defRPr/>
            </a:pPr>
            <a:r>
              <a:rPr lang="fr-FR" sz="4000" dirty="0" smtClean="0">
                <a:solidFill>
                  <a:srgbClr val="003366"/>
                </a:solidFill>
                <a:latin typeface="Arial" pitchFamily="34" charset="0"/>
                <a:cs typeface="Arial" pitchFamily="34" charset="0"/>
              </a:rPr>
              <a:t>FAR/RS et ses Outils</a:t>
            </a:r>
          </a:p>
        </p:txBody>
      </p:sp>
      <p:sp>
        <p:nvSpPr>
          <p:cNvPr id="253956" name="Rectangle 4"/>
          <p:cNvSpPr>
            <a:spLocks noChangeArrowheads="1"/>
          </p:cNvSpPr>
          <p:nvPr/>
        </p:nvSpPr>
        <p:spPr bwMode="auto">
          <a:xfrm>
            <a:off x="928687" y="1355726"/>
            <a:ext cx="3455988" cy="647700"/>
          </a:xfrm>
          <a:prstGeom prst="rect">
            <a:avLst/>
          </a:prstGeom>
          <a:solidFill>
            <a:schemeClr val="accent6">
              <a:lumMod val="20000"/>
              <a:lumOff val="80000"/>
            </a:schemeClr>
          </a:solidFill>
          <a:ln w="9525">
            <a:solidFill>
              <a:schemeClr val="tx1"/>
            </a:solidFill>
            <a:miter lim="800000"/>
            <a:headEnd/>
            <a:tailEnd/>
          </a:ln>
          <a:effectLst/>
        </p:spPr>
        <p:txBody>
          <a:bodyPr wrap="none" anchor="ctr"/>
          <a:lstStyle/>
          <a:p>
            <a:pPr marL="342900" indent="-342900">
              <a:buFontTx/>
              <a:buAutoNum type="arabicParenR"/>
              <a:defRPr/>
            </a:pPr>
            <a:r>
              <a:rPr lang="fr-FR" sz="2000" dirty="0" smtClean="0">
                <a:effectLst>
                  <a:outerShdw blurRad="38100" dist="38100" dir="2700000" algn="tl">
                    <a:srgbClr val="000000"/>
                  </a:outerShdw>
                </a:effectLst>
                <a:latin typeface="Calibri" pitchFamily="34" charset="0"/>
                <a:cs typeface="Calibri" pitchFamily="34" charset="0"/>
              </a:rPr>
              <a:t>Etat des lieux</a:t>
            </a:r>
          </a:p>
          <a:p>
            <a:pPr marL="342900" indent="-342900">
              <a:defRPr/>
            </a:pPr>
            <a:r>
              <a:rPr lang="fr-FR" sz="1800" dirty="0" smtClean="0">
                <a:effectLst>
                  <a:outerShdw blurRad="38100" dist="38100" dir="2700000" algn="tl">
                    <a:srgbClr val="000000"/>
                  </a:outerShdw>
                </a:effectLst>
                <a:latin typeface="Calibri" pitchFamily="34" charset="0"/>
                <a:cs typeface="Calibri" pitchFamily="34" charset="0"/>
              </a:rPr>
              <a:t>(Diagnostic initial</a:t>
            </a:r>
            <a:r>
              <a:rPr lang="fr-FR" sz="1800" dirty="0" smtClean="0">
                <a:effectLst>
                  <a:outerShdw blurRad="38100" dist="38100" dir="2700000" algn="tl">
                    <a:srgbClr val="000000"/>
                  </a:outerShdw>
                </a:effectLst>
                <a:latin typeface="Verdana" pitchFamily="34" charset="0"/>
              </a:rPr>
              <a:t>)</a:t>
            </a:r>
            <a:r>
              <a:rPr lang="fr-FR" sz="2000" dirty="0" smtClean="0">
                <a:effectLst>
                  <a:outerShdw blurRad="38100" dist="38100" dir="2700000" algn="tl">
                    <a:srgbClr val="000000"/>
                  </a:outerShdw>
                </a:effectLst>
                <a:latin typeface="Verdana" pitchFamily="34" charset="0"/>
              </a:rPr>
              <a:t> </a:t>
            </a:r>
            <a:endParaRPr lang="fr-FR" sz="2000" dirty="0">
              <a:effectLst>
                <a:outerShdw blurRad="38100" dist="38100" dir="2700000" algn="tl">
                  <a:srgbClr val="000000"/>
                </a:outerShdw>
              </a:effectLst>
              <a:latin typeface="Verdana" pitchFamily="34" charset="0"/>
            </a:endParaRPr>
          </a:p>
        </p:txBody>
      </p:sp>
      <p:sp>
        <p:nvSpPr>
          <p:cNvPr id="253957" name="Rectangle 5"/>
          <p:cNvSpPr>
            <a:spLocks noChangeArrowheads="1"/>
          </p:cNvSpPr>
          <p:nvPr/>
        </p:nvSpPr>
        <p:spPr bwMode="auto">
          <a:xfrm>
            <a:off x="5562600" y="1341438"/>
            <a:ext cx="3257550" cy="647700"/>
          </a:xfrm>
          <a:prstGeom prst="rect">
            <a:avLst/>
          </a:prstGeom>
          <a:solidFill>
            <a:schemeClr val="accent1">
              <a:lumMod val="20000"/>
              <a:lumOff val="80000"/>
            </a:schemeClr>
          </a:solidFill>
          <a:ln w="9525">
            <a:solidFill>
              <a:schemeClr val="tx1"/>
            </a:solidFill>
            <a:miter lim="800000"/>
            <a:headEnd/>
            <a:tailEnd/>
          </a:ln>
          <a:effectLst/>
        </p:spPr>
        <p:txBody>
          <a:bodyPr wrap="none" anchor="ctr"/>
          <a:lstStyle/>
          <a:p>
            <a:pPr algn="ctr">
              <a:defRPr/>
            </a:pPr>
            <a:r>
              <a:rPr lang="fr-FR" sz="2000" dirty="0" smtClean="0">
                <a:effectLst>
                  <a:outerShdw blurRad="38100" dist="38100" dir="2700000" algn="tl">
                    <a:srgbClr val="000000"/>
                  </a:outerShdw>
                </a:effectLst>
                <a:latin typeface="Calibri" pitchFamily="34" charset="0"/>
                <a:cs typeface="Calibri" pitchFamily="34" charset="0"/>
              </a:rPr>
              <a:t>Questionnaire</a:t>
            </a:r>
            <a:endParaRPr lang="fr-FR" sz="2000" dirty="0">
              <a:effectLst>
                <a:outerShdw blurRad="38100" dist="38100" dir="2700000" algn="tl">
                  <a:srgbClr val="000000"/>
                </a:outerShdw>
              </a:effectLst>
              <a:latin typeface="Calibri" pitchFamily="34" charset="0"/>
              <a:cs typeface="Calibri" pitchFamily="34" charset="0"/>
            </a:endParaRPr>
          </a:p>
        </p:txBody>
      </p:sp>
      <p:sp>
        <p:nvSpPr>
          <p:cNvPr id="253958" name="Rectangle 6"/>
          <p:cNvSpPr>
            <a:spLocks noChangeArrowheads="1"/>
          </p:cNvSpPr>
          <p:nvPr/>
        </p:nvSpPr>
        <p:spPr bwMode="auto">
          <a:xfrm>
            <a:off x="857250" y="2205038"/>
            <a:ext cx="3455988" cy="647700"/>
          </a:xfrm>
          <a:prstGeom prst="rect">
            <a:avLst/>
          </a:prstGeom>
          <a:solidFill>
            <a:schemeClr val="accent6">
              <a:lumMod val="20000"/>
              <a:lumOff val="80000"/>
            </a:schemeClr>
          </a:solidFill>
          <a:ln w="9525">
            <a:solidFill>
              <a:schemeClr val="tx1"/>
            </a:solidFill>
            <a:miter lim="800000"/>
            <a:headEnd/>
            <a:tailEnd/>
          </a:ln>
          <a:effectLst/>
        </p:spPr>
        <p:txBody>
          <a:bodyPr wrap="none" anchor="ctr"/>
          <a:lstStyle/>
          <a:p>
            <a:pPr>
              <a:defRPr/>
            </a:pPr>
            <a:r>
              <a:rPr lang="fr-FR" sz="2000" dirty="0">
                <a:effectLst>
                  <a:outerShdw blurRad="38100" dist="38100" dir="2700000" algn="tl">
                    <a:srgbClr val="000000"/>
                  </a:outerShdw>
                </a:effectLst>
                <a:latin typeface="Calibri" pitchFamily="34" charset="0"/>
                <a:cs typeface="Calibri" pitchFamily="34" charset="0"/>
              </a:rPr>
              <a:t>2) Analyse Risques /</a:t>
            </a:r>
          </a:p>
          <a:p>
            <a:pPr>
              <a:defRPr/>
            </a:pPr>
            <a:r>
              <a:rPr lang="fr-FR" sz="2000" dirty="0">
                <a:effectLst>
                  <a:outerShdw blurRad="38100" dist="38100" dir="2700000" algn="tl">
                    <a:srgbClr val="000000"/>
                  </a:outerShdw>
                </a:effectLst>
                <a:latin typeface="Calibri" pitchFamily="34" charset="0"/>
                <a:cs typeface="Calibri" pitchFamily="34" charset="0"/>
              </a:rPr>
              <a:t>Opportunités</a:t>
            </a:r>
          </a:p>
        </p:txBody>
      </p:sp>
      <p:sp>
        <p:nvSpPr>
          <p:cNvPr id="253959" name="Rectangle 7"/>
          <p:cNvSpPr>
            <a:spLocks noChangeArrowheads="1"/>
          </p:cNvSpPr>
          <p:nvPr/>
        </p:nvSpPr>
        <p:spPr bwMode="auto">
          <a:xfrm>
            <a:off x="5562600" y="2276475"/>
            <a:ext cx="3257550" cy="1584325"/>
          </a:xfrm>
          <a:prstGeom prst="rect">
            <a:avLst/>
          </a:prstGeom>
          <a:solidFill>
            <a:schemeClr val="accent1">
              <a:lumMod val="20000"/>
              <a:lumOff val="80000"/>
            </a:schemeClr>
          </a:solidFill>
          <a:ln w="9525">
            <a:solidFill>
              <a:schemeClr val="tx1"/>
            </a:solidFill>
            <a:miter lim="800000"/>
            <a:headEnd/>
            <a:tailEnd/>
          </a:ln>
          <a:effectLst/>
        </p:spPr>
        <p:txBody>
          <a:bodyPr wrap="none" anchor="ctr"/>
          <a:lstStyle/>
          <a:p>
            <a:pPr algn="ctr">
              <a:defRPr/>
            </a:pPr>
            <a:r>
              <a:rPr lang="fr-FR" sz="2000" dirty="0">
                <a:effectLst>
                  <a:outerShdw blurRad="38100" dist="38100" dir="2700000" algn="tl">
                    <a:srgbClr val="000000"/>
                  </a:outerShdw>
                </a:effectLst>
                <a:latin typeface="Calibri" pitchFamily="34" charset="0"/>
                <a:cs typeface="Calibri" pitchFamily="34" charset="0"/>
              </a:rPr>
              <a:t>Banque </a:t>
            </a:r>
            <a:r>
              <a:rPr lang="fr-FR" sz="2000" dirty="0" smtClean="0">
                <a:effectLst>
                  <a:outerShdw blurRad="38100" dist="38100" dir="2700000" algn="tl">
                    <a:srgbClr val="000000"/>
                  </a:outerShdw>
                </a:effectLst>
                <a:latin typeface="Calibri" pitchFamily="34" charset="0"/>
                <a:cs typeface="Calibri" pitchFamily="34" charset="0"/>
              </a:rPr>
              <a:t>d’exemples </a:t>
            </a:r>
            <a:endParaRPr lang="fr-FR" sz="2000" dirty="0">
              <a:effectLst>
                <a:outerShdw blurRad="38100" dist="38100" dir="2700000" algn="tl">
                  <a:srgbClr val="000000"/>
                </a:outerShdw>
              </a:effectLst>
              <a:latin typeface="Calibri" pitchFamily="34" charset="0"/>
              <a:cs typeface="Calibri" pitchFamily="34" charset="0"/>
            </a:endParaRPr>
          </a:p>
          <a:p>
            <a:pPr algn="ctr">
              <a:defRPr/>
            </a:pPr>
            <a:r>
              <a:rPr lang="fr-FR" sz="2000" dirty="0">
                <a:effectLst>
                  <a:outerShdw blurRad="38100" dist="38100" dir="2700000" algn="tl">
                    <a:srgbClr val="000000"/>
                  </a:outerShdw>
                </a:effectLst>
                <a:latin typeface="Calibri" pitchFamily="34" charset="0"/>
                <a:cs typeface="Calibri" pitchFamily="34" charset="0"/>
              </a:rPr>
              <a:t>de </a:t>
            </a:r>
            <a:r>
              <a:rPr lang="fr-FR" sz="2000" dirty="0" smtClean="0">
                <a:effectLst>
                  <a:outerShdw blurRad="38100" dist="38100" dir="2700000" algn="tl">
                    <a:srgbClr val="000000"/>
                  </a:outerShdw>
                </a:effectLst>
                <a:latin typeface="Calibri" pitchFamily="34" charset="0"/>
                <a:cs typeface="Calibri" pitchFamily="34" charset="0"/>
              </a:rPr>
              <a:t>risques/opportunités</a:t>
            </a:r>
            <a:endParaRPr lang="fr-FR" sz="2000" dirty="0">
              <a:effectLst>
                <a:outerShdw blurRad="38100" dist="38100" dir="2700000" algn="tl">
                  <a:srgbClr val="000000"/>
                </a:outerShdw>
              </a:effectLst>
              <a:latin typeface="Calibri" pitchFamily="34" charset="0"/>
              <a:cs typeface="Calibri" pitchFamily="34" charset="0"/>
            </a:endParaRPr>
          </a:p>
        </p:txBody>
      </p:sp>
      <p:sp>
        <p:nvSpPr>
          <p:cNvPr id="253960" name="Rectangle 8"/>
          <p:cNvSpPr>
            <a:spLocks noChangeArrowheads="1"/>
          </p:cNvSpPr>
          <p:nvPr/>
        </p:nvSpPr>
        <p:spPr bwMode="auto">
          <a:xfrm>
            <a:off x="857250" y="3141663"/>
            <a:ext cx="3455988" cy="647700"/>
          </a:xfrm>
          <a:prstGeom prst="rect">
            <a:avLst/>
          </a:prstGeom>
          <a:solidFill>
            <a:schemeClr val="accent6">
              <a:lumMod val="20000"/>
              <a:lumOff val="80000"/>
            </a:schemeClr>
          </a:solidFill>
          <a:ln w="9525">
            <a:solidFill>
              <a:schemeClr val="tx1"/>
            </a:solidFill>
            <a:miter lim="800000"/>
            <a:headEnd/>
            <a:tailEnd/>
          </a:ln>
          <a:effectLst/>
        </p:spPr>
        <p:txBody>
          <a:bodyPr wrap="none" anchor="ctr"/>
          <a:lstStyle/>
          <a:p>
            <a:pPr>
              <a:defRPr/>
            </a:pPr>
            <a:r>
              <a:rPr lang="fr-FR" sz="2000" dirty="0">
                <a:effectLst>
                  <a:outerShdw blurRad="38100" dist="38100" dir="2700000" algn="tl">
                    <a:srgbClr val="000000"/>
                  </a:outerShdw>
                </a:effectLst>
                <a:latin typeface="Calibri" pitchFamily="34" charset="0"/>
                <a:cs typeface="Calibri" pitchFamily="34" charset="0"/>
              </a:rPr>
              <a:t>3) </a:t>
            </a:r>
            <a:r>
              <a:rPr lang="fr-FR" sz="2000" dirty="0" smtClean="0">
                <a:effectLst>
                  <a:outerShdw blurRad="38100" dist="38100" dir="2700000" algn="tl">
                    <a:srgbClr val="000000"/>
                  </a:outerShdw>
                </a:effectLst>
                <a:latin typeface="Calibri" pitchFamily="34" charset="0"/>
                <a:cs typeface="Calibri" pitchFamily="34" charset="0"/>
              </a:rPr>
              <a:t>Hiérarchisation </a:t>
            </a:r>
          </a:p>
          <a:p>
            <a:pPr>
              <a:defRPr/>
            </a:pPr>
            <a:r>
              <a:rPr lang="fr-FR" sz="2000" dirty="0" smtClean="0">
                <a:effectLst>
                  <a:outerShdw blurRad="38100" dist="38100" dir="2700000" algn="tl">
                    <a:srgbClr val="000000"/>
                  </a:outerShdw>
                </a:effectLst>
                <a:latin typeface="Calibri" pitchFamily="34" charset="0"/>
                <a:cs typeface="Calibri" pitchFamily="34" charset="0"/>
              </a:rPr>
              <a:t>des risques/opportunité </a:t>
            </a:r>
            <a:r>
              <a:rPr lang="fr-FR" sz="1800" dirty="0" smtClean="0">
                <a:effectLst>
                  <a:outerShdw blurRad="38100" dist="38100" dir="2700000" algn="tl">
                    <a:srgbClr val="000000"/>
                  </a:outerShdw>
                </a:effectLst>
                <a:latin typeface="Verdana" pitchFamily="34" charset="0"/>
              </a:rPr>
              <a:t> </a:t>
            </a:r>
            <a:endParaRPr lang="fr-FR" sz="1800" dirty="0">
              <a:effectLst>
                <a:outerShdw blurRad="38100" dist="38100" dir="2700000" algn="tl">
                  <a:srgbClr val="000000"/>
                </a:outerShdw>
              </a:effectLst>
              <a:latin typeface="Verdana" pitchFamily="34" charset="0"/>
            </a:endParaRPr>
          </a:p>
        </p:txBody>
      </p:sp>
      <p:sp>
        <p:nvSpPr>
          <p:cNvPr id="253961" name="Rectangle 9"/>
          <p:cNvSpPr>
            <a:spLocks noChangeArrowheads="1"/>
          </p:cNvSpPr>
          <p:nvPr/>
        </p:nvSpPr>
        <p:spPr bwMode="auto">
          <a:xfrm>
            <a:off x="857250" y="4076700"/>
            <a:ext cx="3455988" cy="647700"/>
          </a:xfrm>
          <a:prstGeom prst="rect">
            <a:avLst/>
          </a:prstGeom>
          <a:solidFill>
            <a:schemeClr val="accent6">
              <a:lumMod val="20000"/>
              <a:lumOff val="80000"/>
            </a:schemeClr>
          </a:solidFill>
          <a:ln w="9525">
            <a:solidFill>
              <a:schemeClr val="tx1"/>
            </a:solidFill>
            <a:miter lim="800000"/>
            <a:headEnd/>
            <a:tailEnd/>
          </a:ln>
          <a:effectLst/>
        </p:spPr>
        <p:txBody>
          <a:bodyPr wrap="none" anchor="ctr"/>
          <a:lstStyle/>
          <a:p>
            <a:pPr>
              <a:defRPr/>
            </a:pPr>
            <a:r>
              <a:rPr lang="fr-FR" sz="2000" dirty="0">
                <a:effectLst>
                  <a:outerShdw blurRad="38100" dist="38100" dir="2700000" algn="tl">
                    <a:srgbClr val="000000"/>
                  </a:outerShdw>
                </a:effectLst>
                <a:latin typeface="Calibri" pitchFamily="34" charset="0"/>
                <a:cs typeface="Calibri" pitchFamily="34" charset="0"/>
              </a:rPr>
              <a:t>4) Choix d’actions </a:t>
            </a:r>
          </a:p>
          <a:p>
            <a:pPr>
              <a:defRPr/>
            </a:pPr>
            <a:r>
              <a:rPr lang="fr-FR" sz="2000" dirty="0">
                <a:effectLst>
                  <a:outerShdw blurRad="38100" dist="38100" dir="2700000" algn="tl">
                    <a:srgbClr val="000000"/>
                  </a:outerShdw>
                </a:effectLst>
                <a:latin typeface="Calibri" pitchFamily="34" charset="0"/>
                <a:cs typeface="Calibri" pitchFamily="34" charset="0"/>
              </a:rPr>
              <a:t>prioritaires</a:t>
            </a:r>
          </a:p>
        </p:txBody>
      </p:sp>
      <p:sp>
        <p:nvSpPr>
          <p:cNvPr id="253962" name="Rectangle 10"/>
          <p:cNvSpPr>
            <a:spLocks noChangeArrowheads="1"/>
          </p:cNvSpPr>
          <p:nvPr/>
        </p:nvSpPr>
        <p:spPr bwMode="auto">
          <a:xfrm>
            <a:off x="857250" y="4941888"/>
            <a:ext cx="3455988" cy="649287"/>
          </a:xfrm>
          <a:prstGeom prst="rect">
            <a:avLst/>
          </a:prstGeom>
          <a:solidFill>
            <a:schemeClr val="accent6">
              <a:lumMod val="20000"/>
              <a:lumOff val="80000"/>
            </a:schemeClr>
          </a:solidFill>
          <a:ln w="9525">
            <a:solidFill>
              <a:schemeClr val="tx1"/>
            </a:solidFill>
            <a:miter lim="800000"/>
            <a:headEnd/>
            <a:tailEnd/>
          </a:ln>
          <a:effectLst/>
        </p:spPr>
        <p:txBody>
          <a:bodyPr wrap="none" anchor="ctr"/>
          <a:lstStyle/>
          <a:p>
            <a:pPr>
              <a:defRPr/>
            </a:pPr>
            <a:r>
              <a:rPr lang="fr-FR" sz="2000" dirty="0">
                <a:effectLst>
                  <a:outerShdw blurRad="38100" dist="38100" dir="2700000" algn="tl">
                    <a:srgbClr val="000000"/>
                  </a:outerShdw>
                </a:effectLst>
                <a:latin typeface="Calibri" pitchFamily="34" charset="0"/>
                <a:cs typeface="Calibri" pitchFamily="34" charset="0"/>
              </a:rPr>
              <a:t>5) </a:t>
            </a:r>
            <a:r>
              <a:rPr lang="fr-FR" sz="2000" dirty="0" smtClean="0">
                <a:effectLst>
                  <a:outerShdw blurRad="38100" dist="38100" dir="2700000" algn="tl">
                    <a:srgbClr val="000000"/>
                  </a:outerShdw>
                </a:effectLst>
                <a:latin typeface="Calibri" pitchFamily="34" charset="0"/>
                <a:cs typeface="Calibri" pitchFamily="34" charset="0"/>
              </a:rPr>
              <a:t>Projet de planification</a:t>
            </a:r>
          </a:p>
          <a:p>
            <a:pPr>
              <a:defRPr/>
            </a:pPr>
            <a:r>
              <a:rPr lang="fr-FR" sz="2000" dirty="0" smtClean="0">
                <a:effectLst>
                  <a:outerShdw blurRad="38100" dist="38100" dir="2700000" algn="tl">
                    <a:srgbClr val="000000"/>
                  </a:outerShdw>
                </a:effectLst>
                <a:latin typeface="Calibri" pitchFamily="34" charset="0"/>
                <a:cs typeface="Calibri" pitchFamily="34" charset="0"/>
              </a:rPr>
              <a:t>des actions</a:t>
            </a:r>
            <a:endParaRPr lang="fr-FR" sz="2000" dirty="0">
              <a:effectLst>
                <a:outerShdw blurRad="38100" dist="38100" dir="2700000" algn="tl">
                  <a:srgbClr val="000000"/>
                </a:outerShdw>
              </a:effectLst>
              <a:latin typeface="Calibri" pitchFamily="34" charset="0"/>
              <a:cs typeface="Calibri" pitchFamily="34" charset="0"/>
            </a:endParaRPr>
          </a:p>
        </p:txBody>
      </p:sp>
      <p:sp>
        <p:nvSpPr>
          <p:cNvPr id="253963" name="Rectangle 11"/>
          <p:cNvSpPr>
            <a:spLocks noChangeArrowheads="1"/>
          </p:cNvSpPr>
          <p:nvPr/>
        </p:nvSpPr>
        <p:spPr bwMode="auto">
          <a:xfrm>
            <a:off x="5540406" y="4076700"/>
            <a:ext cx="3206720" cy="1584325"/>
          </a:xfrm>
          <a:prstGeom prst="rect">
            <a:avLst/>
          </a:prstGeom>
          <a:solidFill>
            <a:schemeClr val="accent1">
              <a:lumMod val="20000"/>
              <a:lumOff val="80000"/>
            </a:schemeClr>
          </a:solidFill>
          <a:ln w="9525">
            <a:solidFill>
              <a:schemeClr val="tx1"/>
            </a:solidFill>
            <a:miter lim="800000"/>
            <a:headEnd/>
            <a:tailEnd/>
          </a:ln>
          <a:effectLst/>
        </p:spPr>
        <p:txBody>
          <a:bodyPr wrap="none" anchor="ctr"/>
          <a:lstStyle/>
          <a:p>
            <a:pPr algn="ctr">
              <a:defRPr/>
            </a:pPr>
            <a:r>
              <a:rPr lang="fr-FR" sz="2000" dirty="0">
                <a:effectLst>
                  <a:outerShdw blurRad="38100" dist="38100" dir="2700000" algn="tl">
                    <a:srgbClr val="000000"/>
                  </a:outerShdw>
                </a:effectLst>
                <a:latin typeface="Calibri" pitchFamily="34" charset="0"/>
                <a:cs typeface="Calibri" pitchFamily="34" charset="0"/>
              </a:rPr>
              <a:t>Banque </a:t>
            </a:r>
            <a:r>
              <a:rPr lang="fr-FR" sz="2000" dirty="0" smtClean="0">
                <a:effectLst>
                  <a:outerShdw blurRad="38100" dist="38100" dir="2700000" algn="tl">
                    <a:srgbClr val="000000"/>
                  </a:outerShdw>
                </a:effectLst>
                <a:latin typeface="Calibri" pitchFamily="34" charset="0"/>
                <a:cs typeface="Calibri" pitchFamily="34" charset="0"/>
              </a:rPr>
              <a:t>d’exemples </a:t>
            </a:r>
            <a:endParaRPr lang="fr-FR" sz="2000" dirty="0">
              <a:effectLst>
                <a:outerShdw blurRad="38100" dist="38100" dir="2700000" algn="tl">
                  <a:srgbClr val="000000"/>
                </a:outerShdw>
              </a:effectLst>
              <a:latin typeface="Calibri" pitchFamily="34" charset="0"/>
              <a:cs typeface="Calibri" pitchFamily="34" charset="0"/>
            </a:endParaRPr>
          </a:p>
          <a:p>
            <a:pPr algn="ctr">
              <a:defRPr/>
            </a:pPr>
            <a:r>
              <a:rPr lang="fr-FR" sz="2000" dirty="0">
                <a:effectLst>
                  <a:outerShdw blurRad="38100" dist="38100" dir="2700000" algn="tl">
                    <a:srgbClr val="000000"/>
                  </a:outerShdw>
                </a:effectLst>
                <a:latin typeface="Calibri" pitchFamily="34" charset="0"/>
                <a:cs typeface="Calibri" pitchFamily="34" charset="0"/>
              </a:rPr>
              <a:t>d’actions prioritaires</a:t>
            </a:r>
          </a:p>
        </p:txBody>
      </p:sp>
      <p:sp>
        <p:nvSpPr>
          <p:cNvPr id="253964" name="Rectangle 12"/>
          <p:cNvSpPr>
            <a:spLocks noChangeArrowheads="1"/>
          </p:cNvSpPr>
          <p:nvPr/>
        </p:nvSpPr>
        <p:spPr bwMode="auto">
          <a:xfrm>
            <a:off x="825500" y="5876925"/>
            <a:ext cx="7923213" cy="647700"/>
          </a:xfrm>
          <a:prstGeom prst="rect">
            <a:avLst/>
          </a:prstGeom>
          <a:solidFill>
            <a:schemeClr val="accent6">
              <a:lumMod val="20000"/>
              <a:lumOff val="80000"/>
            </a:schemeClr>
          </a:solidFill>
          <a:ln w="9525">
            <a:solidFill>
              <a:schemeClr val="tx1"/>
            </a:solidFill>
            <a:miter lim="800000"/>
            <a:headEnd/>
            <a:tailEnd/>
          </a:ln>
          <a:effectLst/>
        </p:spPr>
        <p:txBody>
          <a:bodyPr wrap="none" anchor="ctr"/>
          <a:lstStyle/>
          <a:p>
            <a:pPr>
              <a:defRPr/>
            </a:pPr>
            <a:r>
              <a:rPr lang="fr-FR" sz="2000" b="1" dirty="0">
                <a:latin typeface="Calibri" pitchFamily="34" charset="0"/>
                <a:cs typeface="Calibri" pitchFamily="34" charset="0"/>
              </a:rPr>
              <a:t>6) Intégration dans le plan d’actions d’entreprise</a:t>
            </a:r>
          </a:p>
        </p:txBody>
      </p:sp>
      <p:sp>
        <p:nvSpPr>
          <p:cNvPr id="78862" name="Line 13"/>
          <p:cNvSpPr>
            <a:spLocks noChangeShapeType="1"/>
          </p:cNvSpPr>
          <p:nvPr/>
        </p:nvSpPr>
        <p:spPr bwMode="auto">
          <a:xfrm flipH="1">
            <a:off x="4706938" y="1700213"/>
            <a:ext cx="360362" cy="0"/>
          </a:xfrm>
          <a:prstGeom prst="line">
            <a:avLst/>
          </a:prstGeom>
          <a:noFill/>
          <a:ln w="57150">
            <a:solidFill>
              <a:schemeClr val="tx1"/>
            </a:solidFill>
            <a:round/>
            <a:headEnd/>
            <a:tailEnd type="triangle" w="med" len="med"/>
          </a:ln>
        </p:spPr>
        <p:txBody>
          <a:bodyPr/>
          <a:lstStyle/>
          <a:p>
            <a:endParaRPr lang="fr-FR"/>
          </a:p>
        </p:txBody>
      </p:sp>
      <p:sp>
        <p:nvSpPr>
          <p:cNvPr id="78863" name="Line 14"/>
          <p:cNvSpPr>
            <a:spLocks noChangeShapeType="1"/>
          </p:cNvSpPr>
          <p:nvPr/>
        </p:nvSpPr>
        <p:spPr bwMode="auto">
          <a:xfrm flipH="1">
            <a:off x="4706938" y="2565400"/>
            <a:ext cx="360362" cy="0"/>
          </a:xfrm>
          <a:prstGeom prst="line">
            <a:avLst/>
          </a:prstGeom>
          <a:noFill/>
          <a:ln w="57150">
            <a:solidFill>
              <a:schemeClr val="tx1"/>
            </a:solidFill>
            <a:round/>
            <a:headEnd/>
            <a:tailEnd type="triangle" w="med" len="med"/>
          </a:ln>
        </p:spPr>
        <p:txBody>
          <a:bodyPr/>
          <a:lstStyle/>
          <a:p>
            <a:endParaRPr lang="fr-FR"/>
          </a:p>
        </p:txBody>
      </p:sp>
      <p:sp>
        <p:nvSpPr>
          <p:cNvPr id="78864" name="Line 15"/>
          <p:cNvSpPr>
            <a:spLocks noChangeShapeType="1"/>
          </p:cNvSpPr>
          <p:nvPr/>
        </p:nvSpPr>
        <p:spPr bwMode="auto">
          <a:xfrm flipH="1">
            <a:off x="4706938" y="3500438"/>
            <a:ext cx="360362" cy="0"/>
          </a:xfrm>
          <a:prstGeom prst="line">
            <a:avLst/>
          </a:prstGeom>
          <a:noFill/>
          <a:ln w="57150">
            <a:solidFill>
              <a:schemeClr val="tx1"/>
            </a:solidFill>
            <a:round/>
            <a:headEnd/>
            <a:tailEnd type="triangle" w="med" len="med"/>
          </a:ln>
        </p:spPr>
        <p:txBody>
          <a:bodyPr/>
          <a:lstStyle/>
          <a:p>
            <a:endParaRPr lang="fr-FR"/>
          </a:p>
        </p:txBody>
      </p:sp>
      <p:sp>
        <p:nvSpPr>
          <p:cNvPr id="78865" name="Line 16"/>
          <p:cNvSpPr>
            <a:spLocks noChangeShapeType="1"/>
          </p:cNvSpPr>
          <p:nvPr/>
        </p:nvSpPr>
        <p:spPr bwMode="auto">
          <a:xfrm flipH="1">
            <a:off x="4706938" y="4437063"/>
            <a:ext cx="360362" cy="0"/>
          </a:xfrm>
          <a:prstGeom prst="line">
            <a:avLst/>
          </a:prstGeom>
          <a:noFill/>
          <a:ln w="57150">
            <a:solidFill>
              <a:schemeClr val="tx1"/>
            </a:solidFill>
            <a:round/>
            <a:headEnd/>
            <a:tailEnd type="triangle" w="med" len="med"/>
          </a:ln>
        </p:spPr>
        <p:txBody>
          <a:bodyPr/>
          <a:lstStyle/>
          <a:p>
            <a:endParaRPr lang="fr-FR"/>
          </a:p>
        </p:txBody>
      </p:sp>
      <p:sp>
        <p:nvSpPr>
          <p:cNvPr id="78866" name="Line 17"/>
          <p:cNvSpPr>
            <a:spLocks noChangeShapeType="1"/>
          </p:cNvSpPr>
          <p:nvPr/>
        </p:nvSpPr>
        <p:spPr bwMode="auto">
          <a:xfrm flipH="1">
            <a:off x="4706938" y="5300663"/>
            <a:ext cx="360362" cy="0"/>
          </a:xfrm>
          <a:prstGeom prst="line">
            <a:avLst/>
          </a:prstGeom>
          <a:noFill/>
          <a:ln w="57150">
            <a:solidFill>
              <a:schemeClr val="tx1"/>
            </a:solidFill>
            <a:round/>
            <a:headEnd/>
            <a:tailEnd type="triangle" w="med" len="med"/>
          </a:ln>
        </p:spPr>
        <p:txBody>
          <a:bodyPr/>
          <a:lstStyle/>
          <a:p>
            <a:endParaRPr lang="fr-FR"/>
          </a:p>
        </p:txBody>
      </p:sp>
      <p:sp>
        <p:nvSpPr>
          <p:cNvPr id="78867" name="Line 18"/>
          <p:cNvSpPr>
            <a:spLocks noChangeShapeType="1"/>
          </p:cNvSpPr>
          <p:nvPr/>
        </p:nvSpPr>
        <p:spPr bwMode="auto">
          <a:xfrm flipH="1">
            <a:off x="76200" y="6184900"/>
            <a:ext cx="723900" cy="0"/>
          </a:xfrm>
          <a:prstGeom prst="line">
            <a:avLst/>
          </a:prstGeom>
          <a:noFill/>
          <a:ln w="76200">
            <a:solidFill>
              <a:srgbClr val="FF0000"/>
            </a:solidFill>
            <a:round/>
            <a:headEnd/>
            <a:tailEnd type="triangle" w="med" len="med"/>
          </a:ln>
        </p:spPr>
        <p:txBody>
          <a:bodyPr/>
          <a:lstStyle/>
          <a:p>
            <a:endParaRPr lang="fr-FR"/>
          </a:p>
        </p:txBody>
      </p:sp>
      <p:sp>
        <p:nvSpPr>
          <p:cNvPr id="78868" name="Line 19"/>
          <p:cNvSpPr>
            <a:spLocks noChangeShapeType="1"/>
          </p:cNvSpPr>
          <p:nvPr/>
        </p:nvSpPr>
        <p:spPr bwMode="auto">
          <a:xfrm flipV="1">
            <a:off x="179388" y="1557338"/>
            <a:ext cx="0" cy="4535487"/>
          </a:xfrm>
          <a:prstGeom prst="line">
            <a:avLst/>
          </a:prstGeom>
          <a:noFill/>
          <a:ln w="76200">
            <a:solidFill>
              <a:srgbClr val="FF0000"/>
            </a:solidFill>
            <a:round/>
            <a:headEnd/>
            <a:tailEnd type="triangle" w="med" len="med"/>
          </a:ln>
        </p:spPr>
        <p:txBody>
          <a:bodyPr/>
          <a:lstStyle/>
          <a:p>
            <a:endParaRPr lang="fr-FR"/>
          </a:p>
        </p:txBody>
      </p:sp>
      <p:sp>
        <p:nvSpPr>
          <p:cNvPr id="78869" name="Line 20"/>
          <p:cNvSpPr>
            <a:spLocks noChangeShapeType="1"/>
          </p:cNvSpPr>
          <p:nvPr/>
        </p:nvSpPr>
        <p:spPr bwMode="auto">
          <a:xfrm flipV="1">
            <a:off x="152400" y="1557338"/>
            <a:ext cx="704850" cy="4762"/>
          </a:xfrm>
          <a:prstGeom prst="line">
            <a:avLst/>
          </a:prstGeom>
          <a:noFill/>
          <a:ln w="76200">
            <a:solidFill>
              <a:srgbClr val="FF0000"/>
            </a:solidFill>
            <a:round/>
            <a:headEnd/>
            <a:tailEnd type="triangle" w="med" len="med"/>
          </a:ln>
        </p:spPr>
        <p:txBody>
          <a:bodyPr/>
          <a:lstStyle/>
          <a:p>
            <a:endParaRPr lang="fr-FR"/>
          </a:p>
        </p:txBody>
      </p:sp>
      <p:sp>
        <p:nvSpPr>
          <p:cNvPr id="78870" name="Line 21"/>
          <p:cNvSpPr>
            <a:spLocks noChangeShapeType="1"/>
          </p:cNvSpPr>
          <p:nvPr/>
        </p:nvSpPr>
        <p:spPr bwMode="auto">
          <a:xfrm>
            <a:off x="2441575" y="1989138"/>
            <a:ext cx="0" cy="215900"/>
          </a:xfrm>
          <a:prstGeom prst="line">
            <a:avLst/>
          </a:prstGeom>
          <a:noFill/>
          <a:ln w="57150">
            <a:solidFill>
              <a:schemeClr val="tx1"/>
            </a:solidFill>
            <a:round/>
            <a:headEnd/>
            <a:tailEnd type="triangle" w="med" len="med"/>
          </a:ln>
        </p:spPr>
        <p:txBody>
          <a:bodyPr/>
          <a:lstStyle/>
          <a:p>
            <a:endParaRPr lang="fr-FR"/>
          </a:p>
        </p:txBody>
      </p:sp>
      <p:sp>
        <p:nvSpPr>
          <p:cNvPr id="78871" name="Line 22"/>
          <p:cNvSpPr>
            <a:spLocks noChangeShapeType="1"/>
          </p:cNvSpPr>
          <p:nvPr/>
        </p:nvSpPr>
        <p:spPr bwMode="auto">
          <a:xfrm>
            <a:off x="2441575" y="2852738"/>
            <a:ext cx="0" cy="288925"/>
          </a:xfrm>
          <a:prstGeom prst="line">
            <a:avLst/>
          </a:prstGeom>
          <a:noFill/>
          <a:ln w="57150">
            <a:solidFill>
              <a:schemeClr val="tx1"/>
            </a:solidFill>
            <a:round/>
            <a:headEnd/>
            <a:tailEnd type="triangle" w="med" len="med"/>
          </a:ln>
        </p:spPr>
        <p:txBody>
          <a:bodyPr/>
          <a:lstStyle/>
          <a:p>
            <a:endParaRPr lang="fr-FR"/>
          </a:p>
        </p:txBody>
      </p:sp>
      <p:sp>
        <p:nvSpPr>
          <p:cNvPr id="78872" name="Line 23"/>
          <p:cNvSpPr>
            <a:spLocks noChangeShapeType="1"/>
          </p:cNvSpPr>
          <p:nvPr/>
        </p:nvSpPr>
        <p:spPr bwMode="auto">
          <a:xfrm>
            <a:off x="2441575" y="3860800"/>
            <a:ext cx="0" cy="215900"/>
          </a:xfrm>
          <a:prstGeom prst="line">
            <a:avLst/>
          </a:prstGeom>
          <a:noFill/>
          <a:ln w="57150">
            <a:solidFill>
              <a:schemeClr val="tx1"/>
            </a:solidFill>
            <a:round/>
            <a:headEnd/>
            <a:tailEnd type="triangle" w="med" len="med"/>
          </a:ln>
        </p:spPr>
        <p:txBody>
          <a:bodyPr/>
          <a:lstStyle/>
          <a:p>
            <a:endParaRPr lang="fr-FR"/>
          </a:p>
        </p:txBody>
      </p:sp>
      <p:sp>
        <p:nvSpPr>
          <p:cNvPr id="78873" name="Line 24"/>
          <p:cNvSpPr>
            <a:spLocks noChangeShapeType="1"/>
          </p:cNvSpPr>
          <p:nvPr/>
        </p:nvSpPr>
        <p:spPr bwMode="auto">
          <a:xfrm>
            <a:off x="2441575" y="4724400"/>
            <a:ext cx="0" cy="217488"/>
          </a:xfrm>
          <a:prstGeom prst="line">
            <a:avLst/>
          </a:prstGeom>
          <a:noFill/>
          <a:ln w="57150">
            <a:solidFill>
              <a:schemeClr val="tx1"/>
            </a:solidFill>
            <a:round/>
            <a:headEnd/>
            <a:tailEnd type="triangle" w="med" len="med"/>
          </a:ln>
        </p:spPr>
        <p:txBody>
          <a:bodyPr/>
          <a:lstStyle/>
          <a:p>
            <a:endParaRPr lang="fr-FR"/>
          </a:p>
        </p:txBody>
      </p:sp>
      <p:sp>
        <p:nvSpPr>
          <p:cNvPr id="78874" name="Line 25"/>
          <p:cNvSpPr>
            <a:spLocks noChangeShapeType="1"/>
          </p:cNvSpPr>
          <p:nvPr/>
        </p:nvSpPr>
        <p:spPr bwMode="auto">
          <a:xfrm>
            <a:off x="1908175" y="5589588"/>
            <a:ext cx="0" cy="287337"/>
          </a:xfrm>
          <a:prstGeom prst="line">
            <a:avLst/>
          </a:prstGeom>
          <a:noFill/>
          <a:ln w="57150">
            <a:solidFill>
              <a:schemeClr val="tx1"/>
            </a:solidFill>
            <a:round/>
            <a:headEnd/>
            <a:tailEnd type="triangle" w="med" len="med"/>
          </a:ln>
        </p:spPr>
        <p:txBody>
          <a:bodyPr/>
          <a:lstStyle/>
          <a:p>
            <a:endParaRPr lang="fr-FR"/>
          </a:p>
        </p:txBody>
      </p:sp>
      <p:sp>
        <p:nvSpPr>
          <p:cNvPr id="26" name="Espace réservé du pied de page 25"/>
          <p:cNvSpPr>
            <a:spLocks noGrp="1"/>
          </p:cNvSpPr>
          <p:nvPr>
            <p:ph type="ftr" sz="quarter" idx="11"/>
          </p:nvPr>
        </p:nvSpPr>
        <p:spPr>
          <a:xfrm>
            <a:off x="2483893" y="6324600"/>
            <a:ext cx="5158853" cy="457200"/>
          </a:xfrm>
        </p:spPr>
        <p:txBody>
          <a:bodyPr/>
          <a:lstStyle/>
          <a:p>
            <a:r>
              <a:rPr lang="fr-FR" smtClean="0"/>
              <a:t>Club IQM 2013 Tous droits réservés</a:t>
            </a:r>
            <a:endParaRPr lang="fr-FR" dirty="0"/>
          </a:p>
        </p:txBody>
      </p:sp>
      <p:sp>
        <p:nvSpPr>
          <p:cNvPr id="27" name="Espace réservé du numéro de diapositive 26"/>
          <p:cNvSpPr>
            <a:spLocks noGrp="1"/>
          </p:cNvSpPr>
          <p:nvPr>
            <p:ph type="sldNum" sz="quarter" idx="12"/>
          </p:nvPr>
        </p:nvSpPr>
        <p:spPr/>
        <p:txBody>
          <a:bodyPr/>
          <a:lstStyle/>
          <a:p>
            <a:fld id="{5EEA4E03-31F6-4304-9176-57F4ED9BAAFA}" type="slidenum">
              <a:rPr lang="fr-FR" smtClean="0"/>
              <a:pPr/>
              <a:t>18</a:t>
            </a:fld>
            <a:endParaRPr lang="fr-F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p:cNvSpPr>
            <a:spLocks noGrp="1"/>
          </p:cNvSpPr>
          <p:nvPr>
            <p:ph type="ftr" sz="quarter" idx="11"/>
          </p:nvPr>
        </p:nvSpPr>
        <p:spPr/>
        <p:txBody>
          <a:bodyPr/>
          <a:lstStyle/>
          <a:p>
            <a:r>
              <a:rPr lang="fr-FR" smtClean="0"/>
              <a:t>Club IQM 2013 Tous droits réservés</a:t>
            </a:r>
            <a:endParaRPr lang="fr-FR"/>
          </a:p>
        </p:txBody>
      </p:sp>
      <p:sp>
        <p:nvSpPr>
          <p:cNvPr id="611330" name="Rectangle 2"/>
          <p:cNvSpPr>
            <a:spLocks noGrp="1" noChangeArrowheads="1"/>
          </p:cNvSpPr>
          <p:nvPr>
            <p:ph type="title"/>
          </p:nvPr>
        </p:nvSpPr>
        <p:spPr>
          <a:xfrm>
            <a:off x="1993900" y="228600"/>
            <a:ext cx="7150100" cy="695325"/>
          </a:xfrm>
          <a:noFill/>
          <a:ln/>
        </p:spPr>
        <p:txBody>
          <a:bodyPr/>
          <a:lstStyle/>
          <a:p>
            <a:pPr lvl="0"/>
            <a:r>
              <a:rPr lang="fr-FR" dirty="0" smtClean="0">
                <a:solidFill>
                  <a:srgbClr val="09357A"/>
                </a:solidFill>
              </a:rPr>
              <a:t>Le diagnostic initial</a:t>
            </a:r>
            <a:endParaRPr lang="fr-FR" dirty="0">
              <a:solidFill>
                <a:srgbClr val="09357A"/>
              </a:solidFill>
            </a:endParaRPr>
          </a:p>
        </p:txBody>
      </p:sp>
      <p:sp>
        <p:nvSpPr>
          <p:cNvPr id="611331" name="Rectangle 3"/>
          <p:cNvSpPr>
            <a:spLocks noGrp="1" noChangeArrowheads="1"/>
          </p:cNvSpPr>
          <p:nvPr>
            <p:ph type="body" idx="1"/>
          </p:nvPr>
        </p:nvSpPr>
        <p:spPr>
          <a:xfrm>
            <a:off x="228600" y="1292225"/>
            <a:ext cx="8618538" cy="5565775"/>
          </a:xfrm>
          <a:noFill/>
          <a:ln/>
        </p:spPr>
        <p:txBody>
          <a:bodyPr/>
          <a:lstStyle/>
          <a:p>
            <a:pPr marL="0" indent="0">
              <a:buClr>
                <a:srgbClr val="FF6600"/>
              </a:buClr>
              <a:buSzPct val="75000"/>
              <a:buNone/>
            </a:pPr>
            <a:r>
              <a:rPr lang="fr-FR" sz="2800" kern="1200" dirty="0" smtClean="0">
                <a:solidFill>
                  <a:srgbClr val="09357A"/>
                </a:solidFill>
                <a:latin typeface="Arial" pitchFamily="34" charset="0"/>
                <a:cs typeface="Arial" pitchFamily="34" charset="0"/>
              </a:rPr>
              <a:t>Un peu plus de cent questions permettent </a:t>
            </a:r>
            <a:r>
              <a:rPr lang="fr-FR" sz="2800" kern="1200" dirty="0">
                <a:solidFill>
                  <a:srgbClr val="09357A"/>
                </a:solidFill>
                <a:latin typeface="Arial" pitchFamily="34" charset="0"/>
                <a:cs typeface="Arial" pitchFamily="34" charset="0"/>
              </a:rPr>
              <a:t>de recueillir les données significatives sur votre </a:t>
            </a:r>
            <a:r>
              <a:rPr lang="fr-FR" sz="2800" kern="1200" dirty="0" smtClean="0">
                <a:solidFill>
                  <a:srgbClr val="09357A"/>
                </a:solidFill>
                <a:latin typeface="Arial" pitchFamily="34" charset="0"/>
                <a:cs typeface="Arial" pitchFamily="34" charset="0"/>
              </a:rPr>
              <a:t>entreprise/organisation et </a:t>
            </a:r>
            <a:r>
              <a:rPr lang="fr-FR" sz="2800" kern="1200" dirty="0">
                <a:solidFill>
                  <a:srgbClr val="09357A"/>
                </a:solidFill>
                <a:latin typeface="Arial" pitchFamily="34" charset="0"/>
                <a:cs typeface="Arial" pitchFamily="34" charset="0"/>
              </a:rPr>
              <a:t>son environnement et d’évaluer sa position </a:t>
            </a:r>
            <a:r>
              <a:rPr lang="fr-FR" sz="2800" kern="1200" dirty="0" smtClean="0">
                <a:solidFill>
                  <a:srgbClr val="09357A"/>
                </a:solidFill>
                <a:latin typeface="Arial" pitchFamily="34" charset="0"/>
                <a:cs typeface="Arial" pitchFamily="34" charset="0"/>
              </a:rPr>
              <a:t>face </a:t>
            </a:r>
            <a:r>
              <a:rPr lang="fr-FR" sz="2800" kern="1200" dirty="0">
                <a:solidFill>
                  <a:srgbClr val="09357A"/>
                </a:solidFill>
                <a:latin typeface="Arial" pitchFamily="34" charset="0"/>
                <a:cs typeface="Arial" pitchFamily="34" charset="0"/>
              </a:rPr>
              <a:t>au </a:t>
            </a:r>
            <a:r>
              <a:rPr lang="fr-FR" sz="2800" kern="1200" dirty="0" smtClean="0">
                <a:solidFill>
                  <a:srgbClr val="09357A"/>
                </a:solidFill>
                <a:latin typeface="Arial" pitchFamily="34" charset="0"/>
                <a:cs typeface="Arial" pitchFamily="34" charset="0"/>
              </a:rPr>
              <a:t>marché.</a:t>
            </a:r>
            <a:endParaRPr lang="fr-FR" sz="2800" kern="1200" dirty="0">
              <a:solidFill>
                <a:srgbClr val="09357A"/>
              </a:solidFill>
              <a:latin typeface="Arial" pitchFamily="34" charset="0"/>
              <a:cs typeface="Arial" pitchFamily="34" charset="0"/>
            </a:endParaRPr>
          </a:p>
          <a:p>
            <a:pPr marL="0" indent="0">
              <a:buClr>
                <a:srgbClr val="FF6600"/>
              </a:buClr>
              <a:buSzPct val="75000"/>
              <a:buNone/>
            </a:pPr>
            <a:r>
              <a:rPr lang="fr-FR" sz="2800" i="1" kern="1200" dirty="0">
                <a:solidFill>
                  <a:srgbClr val="09357A"/>
                </a:solidFill>
                <a:latin typeface="Arial" pitchFamily="34" charset="0"/>
                <a:cs typeface="Arial" pitchFamily="34" charset="0"/>
              </a:rPr>
              <a:t>Des questions sur deux thèmes </a:t>
            </a:r>
            <a:r>
              <a:rPr lang="fr-FR" sz="2800" i="1" kern="1200" dirty="0" smtClean="0">
                <a:solidFill>
                  <a:srgbClr val="09357A"/>
                </a:solidFill>
                <a:latin typeface="Arial" pitchFamily="34" charset="0"/>
                <a:cs typeface="Arial" pitchFamily="34" charset="0"/>
              </a:rPr>
              <a:t>majeurs contributifs à vos résultats :</a:t>
            </a:r>
          </a:p>
          <a:p>
            <a:pPr>
              <a:buClr>
                <a:srgbClr val="FF6600"/>
              </a:buClr>
              <a:buSzPct val="75000"/>
              <a:buFont typeface="Wingdings" pitchFamily="2" charset="2"/>
              <a:buChar char="§"/>
            </a:pPr>
            <a:r>
              <a:rPr lang="fr-FR" sz="2800" kern="1200" dirty="0" smtClean="0">
                <a:solidFill>
                  <a:srgbClr val="09357A"/>
                </a:solidFill>
                <a:latin typeface="Arial" pitchFamily="34" charset="0"/>
                <a:ea typeface="+mn-ea"/>
                <a:cs typeface="Arial" pitchFamily="34" charset="0"/>
              </a:rPr>
              <a:t>Ecoute </a:t>
            </a:r>
            <a:r>
              <a:rPr lang="fr-FR" sz="2800" kern="1200" dirty="0">
                <a:solidFill>
                  <a:srgbClr val="09357A"/>
                </a:solidFill>
                <a:latin typeface="Arial" pitchFamily="34" charset="0"/>
                <a:ea typeface="+mn-ea"/>
                <a:cs typeface="Arial" pitchFamily="34" charset="0"/>
              </a:rPr>
              <a:t>de votre marché et état des relations avec les acteurs qui ont de l’influence sur les performances de votre entreprise</a:t>
            </a:r>
          </a:p>
          <a:p>
            <a:pPr>
              <a:buClr>
                <a:srgbClr val="FF6600"/>
              </a:buClr>
              <a:buSzPct val="75000"/>
              <a:buFont typeface="Wingdings" pitchFamily="2" charset="2"/>
              <a:buChar char="§"/>
            </a:pPr>
            <a:r>
              <a:rPr lang="fr-FR" sz="2800" kern="1200" dirty="0">
                <a:solidFill>
                  <a:srgbClr val="09357A"/>
                </a:solidFill>
                <a:latin typeface="Arial" pitchFamily="34" charset="0"/>
                <a:cs typeface="Arial" pitchFamily="34" charset="0"/>
              </a:rPr>
              <a:t> </a:t>
            </a:r>
            <a:r>
              <a:rPr lang="fr-FR" sz="2800" kern="1200" dirty="0" smtClean="0">
                <a:solidFill>
                  <a:srgbClr val="09357A"/>
                </a:solidFill>
                <a:latin typeface="Arial" pitchFamily="34" charset="0"/>
                <a:ea typeface="+mn-ea"/>
                <a:cs typeface="Arial" pitchFamily="34" charset="0"/>
              </a:rPr>
              <a:t>Analyse </a:t>
            </a:r>
            <a:r>
              <a:rPr lang="fr-FR" sz="2800" kern="1200" dirty="0">
                <a:solidFill>
                  <a:srgbClr val="09357A"/>
                </a:solidFill>
                <a:latin typeface="Arial" pitchFamily="34" charset="0"/>
                <a:ea typeface="+mn-ea"/>
                <a:cs typeface="Arial" pitchFamily="34" charset="0"/>
              </a:rPr>
              <a:t>de votre organisation  et de vos </a:t>
            </a:r>
            <a:r>
              <a:rPr lang="fr-FR" sz="2800" kern="1200" dirty="0" smtClean="0">
                <a:solidFill>
                  <a:srgbClr val="09357A"/>
                </a:solidFill>
                <a:latin typeface="Arial" pitchFamily="34" charset="0"/>
                <a:ea typeface="+mn-ea"/>
                <a:cs typeface="Arial" pitchFamily="34" charset="0"/>
              </a:rPr>
              <a:t>produits et services.</a:t>
            </a:r>
            <a:endParaRPr lang="fr-FR" sz="2800" kern="1200" dirty="0">
              <a:solidFill>
                <a:srgbClr val="09357A"/>
              </a:solidFill>
              <a:latin typeface="Arial" pitchFamily="34" charset="0"/>
              <a:ea typeface="+mn-ea"/>
              <a:cs typeface="Arial" pitchFamily="34" charset="0"/>
            </a:endParaRPr>
          </a:p>
        </p:txBody>
      </p:sp>
      <p:sp>
        <p:nvSpPr>
          <p:cNvPr id="6" name="Espace réservé du numéro de diapositive 5"/>
          <p:cNvSpPr>
            <a:spLocks noGrp="1"/>
          </p:cNvSpPr>
          <p:nvPr>
            <p:ph type="sldNum" sz="quarter" idx="12"/>
          </p:nvPr>
        </p:nvSpPr>
        <p:spPr/>
        <p:txBody>
          <a:bodyPr/>
          <a:lstStyle/>
          <a:p>
            <a:fld id="{5EEA4E03-31F6-4304-9176-57F4ED9BAAFA}" type="slidenum">
              <a:rPr lang="fr-FR" smtClean="0"/>
              <a:pPr/>
              <a:t>19</a:t>
            </a:fld>
            <a:endParaRPr lang="fr-F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2"/>
          <p:cNvSpPr>
            <a:spLocks noGrp="1"/>
          </p:cNvSpPr>
          <p:nvPr>
            <p:ph type="ftr" sz="quarter" idx="11"/>
          </p:nvPr>
        </p:nvSpPr>
        <p:spPr/>
        <p:txBody>
          <a:bodyPr/>
          <a:lstStyle/>
          <a:p>
            <a:r>
              <a:rPr lang="fr-FR" smtClean="0"/>
              <a:t>Club IQM 2013 Tous droits réservés</a:t>
            </a:r>
            <a:endParaRPr lang="fr-FR" dirty="0"/>
          </a:p>
        </p:txBody>
      </p:sp>
      <p:sp>
        <p:nvSpPr>
          <p:cNvPr id="662533" name="Rectangle 2"/>
          <p:cNvSpPr>
            <a:spLocks noGrp="1" noChangeArrowheads="1"/>
          </p:cNvSpPr>
          <p:nvPr>
            <p:ph type="title" idx="4294967295"/>
          </p:nvPr>
        </p:nvSpPr>
        <p:spPr>
          <a:xfrm>
            <a:off x="1371600" y="0"/>
            <a:ext cx="7772400" cy="1203960"/>
          </a:xfrm>
        </p:spPr>
        <p:txBody>
          <a:bodyPr anchor="ctr"/>
          <a:lstStyle/>
          <a:p>
            <a:pPr algn="ctr"/>
            <a:r>
              <a:rPr lang="fr-FR" sz="2800" dirty="0" smtClean="0">
                <a:solidFill>
                  <a:srgbClr val="09357A"/>
                </a:solidFill>
                <a:latin typeface="Arial Unicode MS" pitchFamily="34" charset="-128"/>
              </a:rPr>
              <a:t>Les auteurs de FAR RS </a:t>
            </a:r>
            <a:r>
              <a:rPr lang="fr-FR" sz="2800" dirty="0" smtClean="0">
                <a:solidFill>
                  <a:srgbClr val="09357A"/>
                </a:solidFill>
                <a:latin typeface="Arial Unicode MS" pitchFamily="34" charset="-128"/>
              </a:rPr>
              <a:t>version 4</a:t>
            </a:r>
            <a:endParaRPr lang="fr-FR" sz="1000" dirty="0">
              <a:solidFill>
                <a:srgbClr val="09357A"/>
              </a:solidFill>
              <a:latin typeface="Arial" pitchFamily="34" charset="0"/>
            </a:endParaRPr>
          </a:p>
        </p:txBody>
      </p:sp>
      <p:sp>
        <p:nvSpPr>
          <p:cNvPr id="8" name="Espace réservé du numéro de diapositive 7"/>
          <p:cNvSpPr>
            <a:spLocks noGrp="1"/>
          </p:cNvSpPr>
          <p:nvPr>
            <p:ph type="sldNum" sz="quarter" idx="4294967295"/>
          </p:nvPr>
        </p:nvSpPr>
        <p:spPr>
          <a:xfrm>
            <a:off x="6781800" y="6324600"/>
            <a:ext cx="1905000" cy="457200"/>
          </a:xfrm>
        </p:spPr>
        <p:txBody>
          <a:bodyPr/>
          <a:lstStyle/>
          <a:p>
            <a:fld id="{5214EE45-8C87-4D2F-8424-2630FF6C5C64}" type="slidenum">
              <a:rPr lang="fr-FR" smtClean="0"/>
              <a:pPr/>
              <a:t>2</a:t>
            </a:fld>
            <a:endParaRPr lang="fr-FR"/>
          </a:p>
        </p:txBody>
      </p:sp>
      <p:sp>
        <p:nvSpPr>
          <p:cNvPr id="7" name="ZoneTexte 4"/>
          <p:cNvSpPr txBox="1">
            <a:spLocks noChangeArrowheads="1"/>
          </p:cNvSpPr>
          <p:nvPr/>
        </p:nvSpPr>
        <p:spPr bwMode="auto">
          <a:xfrm>
            <a:off x="245661" y="1764112"/>
            <a:ext cx="8625385" cy="4295493"/>
          </a:xfrm>
          <a:prstGeom prst="rect">
            <a:avLst/>
          </a:prstGeom>
          <a:solidFill>
            <a:srgbClr val="FFFFFF"/>
          </a:solidFill>
          <a:ln w="9525">
            <a:solidFill>
              <a:srgbClr val="BCBCBC"/>
            </a:solidFill>
            <a:miter lim="800000"/>
            <a:headEnd/>
            <a:tailEnd/>
          </a:ln>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fr-FR" sz="2200" dirty="0">
                <a:solidFill>
                  <a:srgbClr val="003366"/>
                </a:solidFill>
                <a:latin typeface="Arial" pitchFamily="34" charset="0"/>
                <a:cs typeface="Arial" pitchFamily="34" charset="0"/>
              </a:rPr>
              <a:t>La </a:t>
            </a:r>
            <a:r>
              <a:rPr lang="fr-FR" sz="2200" b="1" dirty="0">
                <a:solidFill>
                  <a:srgbClr val="003366"/>
                </a:solidFill>
                <a:latin typeface="Arial" pitchFamily="34" charset="0"/>
                <a:cs typeface="Arial" pitchFamily="34" charset="0"/>
              </a:rPr>
              <a:t>Méthode FAR RS </a:t>
            </a:r>
            <a:r>
              <a:rPr lang="fr-FR" sz="2200" dirty="0">
                <a:solidFill>
                  <a:srgbClr val="003366"/>
                </a:solidFill>
                <a:latin typeface="Arial" pitchFamily="34" charset="0"/>
                <a:cs typeface="Arial" pitchFamily="34" charset="0"/>
              </a:rPr>
              <a:t>version 4 a été conçue et développée par les membres </a:t>
            </a:r>
            <a:r>
              <a:rPr lang="fr-FR" sz="2200" dirty="0" smtClean="0">
                <a:solidFill>
                  <a:srgbClr val="003366"/>
                </a:solidFill>
                <a:latin typeface="Arial" pitchFamily="34" charset="0"/>
                <a:cs typeface="Arial" pitchFamily="34" charset="0"/>
              </a:rPr>
              <a:t>suivants </a:t>
            </a:r>
            <a:r>
              <a:rPr lang="fr-FR" sz="2200" dirty="0">
                <a:solidFill>
                  <a:srgbClr val="003366"/>
                </a:solidFill>
                <a:latin typeface="Arial" pitchFamily="34" charset="0"/>
                <a:cs typeface="Arial" pitchFamily="34" charset="0"/>
              </a:rPr>
              <a:t>du </a:t>
            </a:r>
            <a:r>
              <a:rPr lang="fr-FR" sz="2200" dirty="0" smtClean="0">
                <a:solidFill>
                  <a:srgbClr val="003366"/>
                </a:solidFill>
                <a:latin typeface="Arial" pitchFamily="34" charset="0"/>
                <a:cs typeface="Arial" pitchFamily="34" charset="0"/>
              </a:rPr>
              <a:t>Club </a:t>
            </a:r>
            <a:r>
              <a:rPr lang="fr-FR" sz="2200" dirty="0">
                <a:solidFill>
                  <a:srgbClr val="003366"/>
                </a:solidFill>
                <a:latin typeface="Arial" pitchFamily="34" charset="0"/>
                <a:cs typeface="Arial" pitchFamily="34" charset="0"/>
              </a:rPr>
              <a:t>IQM :</a:t>
            </a:r>
          </a:p>
          <a:p>
            <a:pPr algn="l" rtl="0">
              <a:defRPr sz="1000"/>
            </a:pPr>
            <a:endParaRPr lang="fr-FR" sz="2200" dirty="0" smtClean="0">
              <a:solidFill>
                <a:srgbClr val="003366"/>
              </a:solidFill>
              <a:latin typeface="Arial" pitchFamily="34" charset="0"/>
              <a:cs typeface="Arial" pitchFamily="34" charset="0"/>
            </a:endParaRPr>
          </a:p>
          <a:p>
            <a:pPr algn="l" rtl="0">
              <a:defRPr sz="1000"/>
            </a:pPr>
            <a:r>
              <a:rPr lang="fr-FR" sz="2200" dirty="0" smtClean="0">
                <a:solidFill>
                  <a:srgbClr val="003366"/>
                </a:solidFill>
                <a:latin typeface="Arial" pitchFamily="34" charset="0"/>
                <a:cs typeface="Arial" pitchFamily="34" charset="0"/>
              </a:rPr>
              <a:t>Anne </a:t>
            </a:r>
            <a:r>
              <a:rPr lang="fr-FR" sz="2200" dirty="0" err="1">
                <a:solidFill>
                  <a:srgbClr val="003366"/>
                </a:solidFill>
                <a:latin typeface="Arial" pitchFamily="34" charset="0"/>
                <a:cs typeface="Arial" pitchFamily="34" charset="0"/>
              </a:rPr>
              <a:t>Allary</a:t>
            </a:r>
            <a:r>
              <a:rPr lang="fr-FR" sz="2200" dirty="0">
                <a:solidFill>
                  <a:srgbClr val="003366"/>
                </a:solidFill>
                <a:latin typeface="Arial" pitchFamily="34" charset="0"/>
                <a:cs typeface="Arial" pitchFamily="34" charset="0"/>
              </a:rPr>
              <a:t>                  	anne.allary@voxis-solutions.com  </a:t>
            </a:r>
          </a:p>
          <a:p>
            <a:pPr algn="l" rtl="0">
              <a:defRPr sz="1000"/>
            </a:pPr>
            <a:r>
              <a:rPr lang="fr-FR" sz="2200" dirty="0">
                <a:solidFill>
                  <a:srgbClr val="003366"/>
                </a:solidFill>
                <a:latin typeface="Arial" pitchFamily="34" charset="0"/>
                <a:cs typeface="Arial" pitchFamily="34" charset="0"/>
              </a:rPr>
              <a:t>Michel </a:t>
            </a:r>
            <a:r>
              <a:rPr lang="fr-FR" sz="2200" dirty="0" err="1">
                <a:solidFill>
                  <a:srgbClr val="003366"/>
                </a:solidFill>
                <a:latin typeface="Arial" pitchFamily="34" charset="0"/>
                <a:cs typeface="Arial" pitchFamily="34" charset="0"/>
              </a:rPr>
              <a:t>Cattan</a:t>
            </a:r>
            <a:r>
              <a:rPr lang="fr-FR" sz="2200" dirty="0">
                <a:solidFill>
                  <a:srgbClr val="003366"/>
                </a:solidFill>
                <a:latin typeface="Arial" pitchFamily="34" charset="0"/>
                <a:cs typeface="Arial" pitchFamily="34" charset="0"/>
              </a:rPr>
              <a:t>              	cattanm@aol.com </a:t>
            </a:r>
          </a:p>
          <a:p>
            <a:pPr algn="l" rtl="0">
              <a:defRPr sz="1000"/>
            </a:pPr>
            <a:r>
              <a:rPr lang="fr-FR" sz="2200" dirty="0">
                <a:solidFill>
                  <a:srgbClr val="003366"/>
                </a:solidFill>
                <a:latin typeface="Arial" pitchFamily="34" charset="0"/>
                <a:cs typeface="Arial" pitchFamily="34" charset="0"/>
              </a:rPr>
              <a:t>Céline Meunier           	</a:t>
            </a:r>
            <a:r>
              <a:rPr lang="fr-FR" sz="2200" dirty="0" smtClean="0">
                <a:solidFill>
                  <a:srgbClr val="003366"/>
                </a:solidFill>
                <a:latin typeface="Arial" pitchFamily="34" charset="0"/>
                <a:cs typeface="Arial" pitchFamily="34" charset="0"/>
              </a:rPr>
              <a:t>	celine.meunier@seineetmarne.cci.fr </a:t>
            </a:r>
            <a:endParaRPr lang="fr-FR" sz="2200" dirty="0">
              <a:solidFill>
                <a:srgbClr val="003366"/>
              </a:solidFill>
              <a:latin typeface="Arial" pitchFamily="34" charset="0"/>
              <a:cs typeface="Arial" pitchFamily="34" charset="0"/>
            </a:endParaRPr>
          </a:p>
          <a:p>
            <a:pPr algn="l" rtl="0">
              <a:defRPr sz="1000"/>
            </a:pPr>
            <a:r>
              <a:rPr lang="fr-FR" sz="2200" dirty="0">
                <a:solidFill>
                  <a:srgbClr val="003366"/>
                </a:solidFill>
                <a:latin typeface="Arial" pitchFamily="34" charset="0"/>
                <a:cs typeface="Arial" pitchFamily="34" charset="0"/>
              </a:rPr>
              <a:t>Jean Louis </a:t>
            </a:r>
            <a:r>
              <a:rPr lang="fr-FR" sz="2200" dirty="0" err="1">
                <a:solidFill>
                  <a:srgbClr val="003366"/>
                </a:solidFill>
                <a:latin typeface="Arial" pitchFamily="34" charset="0"/>
                <a:cs typeface="Arial" pitchFamily="34" charset="0"/>
              </a:rPr>
              <a:t>Simonotti</a:t>
            </a:r>
            <a:r>
              <a:rPr lang="fr-FR" sz="2200" dirty="0">
                <a:solidFill>
                  <a:srgbClr val="003366"/>
                </a:solidFill>
                <a:latin typeface="Arial" pitchFamily="34" charset="0"/>
                <a:cs typeface="Arial" pitchFamily="34" charset="0"/>
              </a:rPr>
              <a:t>  	jean-louis.simonotti@safran.fr</a:t>
            </a:r>
          </a:p>
          <a:p>
            <a:pPr algn="l" rtl="0">
              <a:defRPr sz="1000"/>
            </a:pPr>
            <a:r>
              <a:rPr lang="fr-FR" sz="2200" dirty="0">
                <a:solidFill>
                  <a:srgbClr val="003366"/>
                </a:solidFill>
                <a:latin typeface="Arial" pitchFamily="34" charset="0"/>
                <a:cs typeface="Arial" pitchFamily="34" charset="0"/>
              </a:rPr>
              <a:t>Dominique Vacher      	dominique.vacher@dvconseils.fr (Président)</a:t>
            </a:r>
          </a:p>
          <a:p>
            <a:pPr algn="l" rtl="0">
              <a:defRPr sz="1000"/>
            </a:pPr>
            <a:endParaRPr lang="fr-FR" sz="2200" dirty="0">
              <a:solidFill>
                <a:srgbClr val="003366"/>
              </a:solidFill>
              <a:latin typeface="Arial" pitchFamily="34" charset="0"/>
              <a:cs typeface="Arial" pitchFamily="34" charset="0"/>
            </a:endParaRPr>
          </a:p>
          <a:p>
            <a:pPr algn="l" rtl="0">
              <a:defRPr sz="1000"/>
            </a:pPr>
            <a:r>
              <a:rPr lang="fr-FR" sz="2200" dirty="0" smtClean="0">
                <a:solidFill>
                  <a:srgbClr val="003366"/>
                </a:solidFill>
                <a:latin typeface="Arial" pitchFamily="34" charset="0"/>
                <a:cs typeface="Arial" pitchFamily="34" charset="0"/>
              </a:rPr>
              <a:t>Avec </a:t>
            </a:r>
            <a:r>
              <a:rPr lang="fr-FR" sz="2200" dirty="0">
                <a:solidFill>
                  <a:srgbClr val="003366"/>
                </a:solidFill>
                <a:latin typeface="Arial" pitchFamily="34" charset="0"/>
                <a:cs typeface="Arial" pitchFamily="34" charset="0"/>
              </a:rPr>
              <a:t>une pensée pour l'animateur qui a piloté les travaux de création de la méthode originelle: Joël Le Gall.</a:t>
            </a:r>
            <a:endParaRPr lang="fr-FR" sz="2200" dirty="0">
              <a:solidFill>
                <a:srgbClr val="003366"/>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p:cNvSpPr>
            <a:spLocks noGrp="1"/>
          </p:cNvSpPr>
          <p:nvPr>
            <p:ph type="ftr" sz="quarter" idx="11"/>
          </p:nvPr>
        </p:nvSpPr>
        <p:spPr>
          <a:xfrm>
            <a:off x="4981433" y="6138862"/>
            <a:ext cx="3681555" cy="457200"/>
          </a:xfrm>
        </p:spPr>
        <p:txBody>
          <a:bodyPr/>
          <a:lstStyle/>
          <a:p>
            <a:r>
              <a:rPr lang="fr-FR" smtClean="0"/>
              <a:t>Club IQM 2013 Tous droits réservés</a:t>
            </a:r>
            <a:endParaRPr lang="fr-FR" dirty="0"/>
          </a:p>
        </p:txBody>
      </p:sp>
      <p:sp>
        <p:nvSpPr>
          <p:cNvPr id="611331" name="Rectangle 3"/>
          <p:cNvSpPr>
            <a:spLocks noGrp="1" noChangeArrowheads="1"/>
          </p:cNvSpPr>
          <p:nvPr>
            <p:ph type="body" idx="1"/>
          </p:nvPr>
        </p:nvSpPr>
        <p:spPr>
          <a:xfrm>
            <a:off x="0" y="1292225"/>
            <a:ext cx="4394200" cy="5565775"/>
          </a:xfrm>
          <a:noFill/>
          <a:ln/>
        </p:spPr>
        <p:txBody>
          <a:bodyPr/>
          <a:lstStyle/>
          <a:p>
            <a:pPr marL="0" indent="0">
              <a:buNone/>
            </a:pPr>
            <a:r>
              <a:rPr lang="fr-FR" sz="2000" kern="1200" dirty="0" smtClean="0">
                <a:solidFill>
                  <a:srgbClr val="003366"/>
                </a:solidFill>
                <a:latin typeface="Arial" pitchFamily="34" charset="0"/>
                <a:ea typeface="+mn-ea"/>
                <a:cs typeface="Arial" pitchFamily="34" charset="0"/>
              </a:rPr>
              <a:t>Ecoute </a:t>
            </a:r>
            <a:r>
              <a:rPr lang="fr-FR" sz="2000" kern="1200" dirty="0">
                <a:solidFill>
                  <a:srgbClr val="003366"/>
                </a:solidFill>
                <a:latin typeface="Arial" pitchFamily="34" charset="0"/>
                <a:ea typeface="+mn-ea"/>
                <a:cs typeface="Arial" pitchFamily="34" charset="0"/>
              </a:rPr>
              <a:t>de votre marché et état des relations avec les acteurs qui ont de l’influence sur les performances de votre </a:t>
            </a:r>
            <a:r>
              <a:rPr lang="fr-FR" sz="2000" kern="1200" dirty="0" smtClean="0">
                <a:solidFill>
                  <a:srgbClr val="003366"/>
                </a:solidFill>
                <a:latin typeface="Arial" pitchFamily="34" charset="0"/>
                <a:ea typeface="+mn-ea"/>
                <a:cs typeface="Arial" pitchFamily="34" charset="0"/>
              </a:rPr>
              <a:t>entreprise:</a:t>
            </a:r>
            <a:endParaRPr lang="fr-FR" sz="2000" kern="1200" dirty="0">
              <a:solidFill>
                <a:srgbClr val="003366"/>
              </a:solidFill>
              <a:latin typeface="Arial" pitchFamily="34" charset="0"/>
              <a:ea typeface="+mn-ea"/>
              <a:cs typeface="Arial" pitchFamily="34" charset="0"/>
            </a:endParaRPr>
          </a:p>
          <a:p>
            <a:pPr marL="914400" lvl="1" indent="-457200">
              <a:buSzPct val="100000"/>
              <a:buFont typeface="+mj-lt"/>
              <a:buAutoNum type="arabicPeriod"/>
            </a:pPr>
            <a:r>
              <a:rPr lang="fr-FR" sz="2000" kern="1200" dirty="0">
                <a:solidFill>
                  <a:srgbClr val="003366"/>
                </a:solidFill>
                <a:latin typeface="Arial" pitchFamily="34" charset="0"/>
                <a:ea typeface="+mn-ea"/>
                <a:cs typeface="Arial" pitchFamily="34" charset="0"/>
              </a:rPr>
              <a:t>vos diverses catégories de clients (existants et </a:t>
            </a:r>
            <a:r>
              <a:rPr lang="fr-FR" sz="2000" kern="1200" dirty="0" smtClean="0">
                <a:solidFill>
                  <a:srgbClr val="003366"/>
                </a:solidFill>
                <a:latin typeface="Arial" pitchFamily="34" charset="0"/>
                <a:ea typeface="+mn-ea"/>
                <a:cs typeface="Arial" pitchFamily="34" charset="0"/>
              </a:rPr>
              <a:t>potentiels)</a:t>
            </a:r>
          </a:p>
          <a:p>
            <a:pPr marL="914400" lvl="1" indent="-457200">
              <a:buSzPct val="100000"/>
              <a:buFont typeface="+mj-lt"/>
              <a:buAutoNum type="arabicPeriod"/>
            </a:pPr>
            <a:r>
              <a:rPr lang="fr-FR" sz="2000" kern="1200" dirty="0" smtClean="0">
                <a:solidFill>
                  <a:srgbClr val="003366"/>
                </a:solidFill>
                <a:latin typeface="Arial" pitchFamily="34" charset="0"/>
                <a:cs typeface="Arial" pitchFamily="34" charset="0"/>
              </a:rPr>
              <a:t>votre personnel</a:t>
            </a:r>
          </a:p>
          <a:p>
            <a:pPr marL="914400" lvl="1" indent="-457200">
              <a:buSzPct val="100000"/>
              <a:buFont typeface="+mj-lt"/>
              <a:buAutoNum type="arabicPeriod"/>
            </a:pPr>
            <a:r>
              <a:rPr lang="fr-FR" sz="2000" kern="1200" dirty="0" smtClean="0">
                <a:solidFill>
                  <a:srgbClr val="003366"/>
                </a:solidFill>
                <a:latin typeface="Arial" pitchFamily="34" charset="0"/>
                <a:cs typeface="Arial" pitchFamily="34" charset="0"/>
              </a:rPr>
              <a:t>vos </a:t>
            </a:r>
            <a:r>
              <a:rPr lang="fr-FR" sz="2000" kern="1200" dirty="0">
                <a:solidFill>
                  <a:srgbClr val="003366"/>
                </a:solidFill>
                <a:latin typeface="Arial" pitchFamily="34" charset="0"/>
                <a:cs typeface="Arial" pitchFamily="34" charset="0"/>
              </a:rPr>
              <a:t>partenaires financiers </a:t>
            </a:r>
            <a:endParaRPr lang="fr-FR" sz="2000" kern="1200" dirty="0" smtClean="0">
              <a:solidFill>
                <a:srgbClr val="003366"/>
              </a:solidFill>
              <a:latin typeface="Arial" pitchFamily="34" charset="0"/>
              <a:cs typeface="Arial" pitchFamily="34" charset="0"/>
            </a:endParaRPr>
          </a:p>
          <a:p>
            <a:pPr marL="914400" lvl="1" indent="-457200">
              <a:buSzPct val="100000"/>
              <a:buFont typeface="+mj-lt"/>
              <a:buAutoNum type="arabicPeriod"/>
            </a:pPr>
            <a:r>
              <a:rPr lang="fr-FR" sz="2000" kern="1200" dirty="0" smtClean="0">
                <a:solidFill>
                  <a:srgbClr val="003366"/>
                </a:solidFill>
                <a:latin typeface="Arial" pitchFamily="34" charset="0"/>
                <a:cs typeface="Arial" pitchFamily="34" charset="0"/>
              </a:rPr>
              <a:t>vos </a:t>
            </a:r>
            <a:r>
              <a:rPr lang="fr-FR" sz="2000" kern="1200" dirty="0">
                <a:solidFill>
                  <a:srgbClr val="003366"/>
                </a:solidFill>
                <a:latin typeface="Arial" pitchFamily="34" charset="0"/>
                <a:cs typeface="Arial" pitchFamily="34" charset="0"/>
              </a:rPr>
              <a:t>fournisseurs et </a:t>
            </a:r>
            <a:r>
              <a:rPr lang="fr-FR" sz="2000" kern="1200" dirty="0" smtClean="0">
                <a:solidFill>
                  <a:srgbClr val="003366"/>
                </a:solidFill>
                <a:latin typeface="Arial" pitchFamily="34" charset="0"/>
                <a:cs typeface="Arial" pitchFamily="34" charset="0"/>
              </a:rPr>
              <a:t>prestataires</a:t>
            </a:r>
          </a:p>
          <a:p>
            <a:pPr marL="914400" lvl="1" indent="-457200">
              <a:buSzPct val="100000"/>
              <a:buFont typeface="+mj-lt"/>
              <a:buAutoNum type="arabicPeriod"/>
            </a:pPr>
            <a:r>
              <a:rPr lang="fr-FR" sz="2000" kern="1200" dirty="0" smtClean="0">
                <a:solidFill>
                  <a:srgbClr val="003366"/>
                </a:solidFill>
                <a:latin typeface="Arial" pitchFamily="34" charset="0"/>
                <a:cs typeface="Arial" pitchFamily="34" charset="0"/>
              </a:rPr>
              <a:t>la </a:t>
            </a:r>
            <a:r>
              <a:rPr lang="fr-FR" sz="2000" kern="1200" dirty="0">
                <a:solidFill>
                  <a:srgbClr val="003366"/>
                </a:solidFill>
                <a:latin typeface="Arial" pitchFamily="34" charset="0"/>
                <a:cs typeface="Arial" pitchFamily="34" charset="0"/>
              </a:rPr>
              <a:t>Société civile, le monde associatif et le tissu économique </a:t>
            </a:r>
            <a:r>
              <a:rPr lang="fr-FR" sz="2000" kern="1200" dirty="0" smtClean="0">
                <a:solidFill>
                  <a:srgbClr val="003366"/>
                </a:solidFill>
                <a:latin typeface="Arial" pitchFamily="34" charset="0"/>
                <a:cs typeface="Arial" pitchFamily="34" charset="0"/>
              </a:rPr>
              <a:t>local</a:t>
            </a:r>
          </a:p>
          <a:p>
            <a:pPr marL="914400" lvl="1" indent="-457200">
              <a:buSzPct val="100000"/>
              <a:buFont typeface="+mj-lt"/>
              <a:buAutoNum type="arabicPeriod"/>
            </a:pPr>
            <a:r>
              <a:rPr lang="fr-FR" sz="2000" kern="1200" dirty="0" smtClean="0">
                <a:solidFill>
                  <a:srgbClr val="003366"/>
                </a:solidFill>
                <a:latin typeface="Arial" pitchFamily="34" charset="0"/>
                <a:cs typeface="Arial" pitchFamily="34" charset="0"/>
              </a:rPr>
              <a:t>les </a:t>
            </a:r>
            <a:r>
              <a:rPr lang="fr-FR" sz="2000" kern="1200" dirty="0">
                <a:solidFill>
                  <a:srgbClr val="003366"/>
                </a:solidFill>
                <a:latin typeface="Arial" pitchFamily="34" charset="0"/>
                <a:cs typeface="Arial" pitchFamily="34" charset="0"/>
              </a:rPr>
              <a:t>pouvoirs </a:t>
            </a:r>
            <a:r>
              <a:rPr lang="fr-FR" sz="2000" kern="1200" dirty="0" smtClean="0">
                <a:solidFill>
                  <a:srgbClr val="003366"/>
                </a:solidFill>
                <a:latin typeface="Arial" pitchFamily="34" charset="0"/>
                <a:cs typeface="Arial" pitchFamily="34" charset="0"/>
              </a:rPr>
              <a:t>publics</a:t>
            </a:r>
          </a:p>
          <a:p>
            <a:pPr marL="914400" lvl="1" indent="-457200">
              <a:buSzPct val="100000"/>
              <a:buFont typeface="+mj-lt"/>
              <a:buAutoNum type="arabicPeriod"/>
            </a:pPr>
            <a:r>
              <a:rPr lang="fr-FR" sz="2000" kern="1200" dirty="0" smtClean="0">
                <a:solidFill>
                  <a:srgbClr val="003366"/>
                </a:solidFill>
                <a:latin typeface="Arial" pitchFamily="34" charset="0"/>
                <a:cs typeface="Arial" pitchFamily="34" charset="0"/>
              </a:rPr>
              <a:t>les </a:t>
            </a:r>
            <a:r>
              <a:rPr lang="fr-FR" sz="2000" kern="1200" dirty="0">
                <a:solidFill>
                  <a:srgbClr val="003366"/>
                </a:solidFill>
                <a:latin typeface="Arial" pitchFamily="34" charset="0"/>
                <a:cs typeface="Arial" pitchFamily="34" charset="0"/>
              </a:rPr>
              <a:t>acteurs </a:t>
            </a:r>
            <a:r>
              <a:rPr lang="fr-FR" sz="2000" kern="1200" dirty="0" smtClean="0">
                <a:solidFill>
                  <a:srgbClr val="003366"/>
                </a:solidFill>
                <a:latin typeface="Arial" pitchFamily="34" charset="0"/>
                <a:cs typeface="Arial" pitchFamily="34" charset="0"/>
              </a:rPr>
              <a:t>politiques</a:t>
            </a:r>
            <a:endParaRPr lang="fr-FR" sz="2000" kern="1200" dirty="0">
              <a:solidFill>
                <a:srgbClr val="003366"/>
              </a:solidFill>
              <a:latin typeface="Arial" pitchFamily="34" charset="0"/>
              <a:cs typeface="Arial" pitchFamily="34" charset="0"/>
            </a:endParaRPr>
          </a:p>
        </p:txBody>
      </p:sp>
      <p:sp>
        <p:nvSpPr>
          <p:cNvPr id="7" name="Rectangle 2"/>
          <p:cNvSpPr txBox="1">
            <a:spLocks noChangeArrowheads="1"/>
          </p:cNvSpPr>
          <p:nvPr/>
        </p:nvSpPr>
        <p:spPr bwMode="auto">
          <a:xfrm>
            <a:off x="1663700" y="228600"/>
            <a:ext cx="7480300" cy="6143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3600" b="0" i="0" u="none" strike="noStrike" kern="0" cap="none" spc="0" normalizeH="0" baseline="0" noProof="0" dirty="0" smtClean="0">
                <a:ln>
                  <a:noFill/>
                </a:ln>
                <a:solidFill>
                  <a:srgbClr val="003366"/>
                </a:solidFill>
                <a:effectLst/>
                <a:uLnTx/>
                <a:uFillTx/>
                <a:latin typeface="Arial" pitchFamily="34" charset="0"/>
                <a:ea typeface="Arial Unicode MS" pitchFamily="34" charset="-128"/>
                <a:cs typeface="Arial" pitchFamily="34" charset="0"/>
              </a:rPr>
              <a:t>Le diagnostic initial: indice d’écoute  </a:t>
            </a:r>
            <a:endParaRPr kumimoji="0" lang="fr-FR" sz="3600" b="0" i="0" u="none" strike="noStrike" kern="0" cap="none" spc="0" normalizeH="0" baseline="0" noProof="0" dirty="0">
              <a:ln>
                <a:noFill/>
              </a:ln>
              <a:solidFill>
                <a:srgbClr val="003366"/>
              </a:solidFill>
              <a:effectLst/>
              <a:uLnTx/>
              <a:uFillTx/>
              <a:latin typeface="Arial" pitchFamily="34" charset="0"/>
              <a:ea typeface="Arial Unicode MS" pitchFamily="34" charset="-128"/>
              <a:cs typeface="Arial" pitchFamily="34" charset="0"/>
            </a:endParaRPr>
          </a:p>
        </p:txBody>
      </p:sp>
      <p:pic>
        <p:nvPicPr>
          <p:cNvPr id="8" name="Picture 4"/>
          <p:cNvPicPr>
            <a:picLocks noChangeAspect="1" noChangeArrowheads="1"/>
          </p:cNvPicPr>
          <p:nvPr/>
        </p:nvPicPr>
        <p:blipFill>
          <a:blip r:embed="rId3" cstate="print"/>
          <a:srcRect t="26379" r="49632" b="12234"/>
          <a:stretch>
            <a:fillRect/>
          </a:stretch>
        </p:blipFill>
        <p:spPr bwMode="auto">
          <a:xfrm>
            <a:off x="4643438" y="1930400"/>
            <a:ext cx="4233862" cy="3162300"/>
          </a:xfrm>
          <a:prstGeom prst="rect">
            <a:avLst/>
          </a:prstGeom>
          <a:noFill/>
          <a:ln w="9525">
            <a:solidFill>
              <a:srgbClr val="1163E9"/>
            </a:solidFill>
            <a:miter lim="800000"/>
            <a:headEnd/>
            <a:tailEnd/>
          </a:ln>
          <a:effectLst/>
        </p:spPr>
      </p:pic>
      <p:sp>
        <p:nvSpPr>
          <p:cNvPr id="9" name="Espace réservé du numéro de diapositive 8"/>
          <p:cNvSpPr>
            <a:spLocks noGrp="1"/>
          </p:cNvSpPr>
          <p:nvPr>
            <p:ph type="sldNum" sz="quarter" idx="12"/>
          </p:nvPr>
        </p:nvSpPr>
        <p:spPr/>
        <p:txBody>
          <a:bodyPr/>
          <a:lstStyle/>
          <a:p>
            <a:fld id="{5EEA4E03-31F6-4304-9176-57F4ED9BAAFA}" type="slidenum">
              <a:rPr lang="fr-FR" smtClean="0"/>
              <a:pPr/>
              <a:t>20</a:t>
            </a:fld>
            <a:endParaRPr lang="fr-F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p:cNvSpPr>
            <a:spLocks noGrp="1"/>
          </p:cNvSpPr>
          <p:nvPr>
            <p:ph type="ftr" sz="quarter" idx="11"/>
          </p:nvPr>
        </p:nvSpPr>
        <p:spPr>
          <a:xfrm>
            <a:off x="5431809" y="6181725"/>
            <a:ext cx="3416916" cy="457200"/>
          </a:xfrm>
        </p:spPr>
        <p:txBody>
          <a:bodyPr/>
          <a:lstStyle/>
          <a:p>
            <a:r>
              <a:rPr lang="fr-FR" smtClean="0"/>
              <a:t>Club IQM 2013 Tous droits réservés</a:t>
            </a:r>
            <a:endParaRPr lang="fr-FR" dirty="0"/>
          </a:p>
        </p:txBody>
      </p:sp>
      <p:sp>
        <p:nvSpPr>
          <p:cNvPr id="611331" name="Rectangle 3"/>
          <p:cNvSpPr>
            <a:spLocks noGrp="1" noChangeArrowheads="1"/>
          </p:cNvSpPr>
          <p:nvPr>
            <p:ph type="body" idx="1"/>
          </p:nvPr>
        </p:nvSpPr>
        <p:spPr>
          <a:xfrm>
            <a:off x="177800" y="1558925"/>
            <a:ext cx="4394200" cy="4999038"/>
          </a:xfrm>
          <a:noFill/>
          <a:ln/>
        </p:spPr>
        <p:txBody>
          <a:bodyPr/>
          <a:lstStyle/>
          <a:p>
            <a:pPr marL="0" indent="0">
              <a:buNone/>
            </a:pPr>
            <a:r>
              <a:rPr lang="fr-FR" sz="2000" kern="1200" dirty="0" smtClean="0">
                <a:solidFill>
                  <a:srgbClr val="003366"/>
                </a:solidFill>
                <a:latin typeface="Arial" pitchFamily="34" charset="0"/>
                <a:ea typeface="+mn-ea"/>
                <a:cs typeface="Arial" pitchFamily="34" charset="0"/>
              </a:rPr>
              <a:t>Analyse de votre organisation  et de vos produits et services:</a:t>
            </a:r>
          </a:p>
          <a:p>
            <a:pPr lvl="1"/>
            <a:r>
              <a:rPr lang="fr-FR" sz="2000" kern="1200" dirty="0">
                <a:solidFill>
                  <a:srgbClr val="003366"/>
                </a:solidFill>
                <a:latin typeface="Arial" pitchFamily="34" charset="0"/>
                <a:cs typeface="Arial" pitchFamily="34" charset="0"/>
              </a:rPr>
              <a:t>votre politique et vos stratégies ?</a:t>
            </a:r>
          </a:p>
          <a:p>
            <a:pPr lvl="1"/>
            <a:r>
              <a:rPr lang="fr-FR" sz="2000" kern="1200" dirty="0" smtClean="0">
                <a:solidFill>
                  <a:srgbClr val="003366"/>
                </a:solidFill>
                <a:latin typeface="Arial" pitchFamily="34" charset="0"/>
                <a:cs typeface="Arial" pitchFamily="34" charset="0"/>
              </a:rPr>
              <a:t>vos pratiques courantes de management ?</a:t>
            </a:r>
          </a:p>
          <a:p>
            <a:pPr lvl="1"/>
            <a:r>
              <a:rPr lang="fr-FR" sz="2000" kern="1200" dirty="0" smtClean="0">
                <a:solidFill>
                  <a:srgbClr val="003366"/>
                </a:solidFill>
                <a:latin typeface="Arial" pitchFamily="34" charset="0"/>
                <a:cs typeface="Arial" pitchFamily="34" charset="0"/>
              </a:rPr>
              <a:t>vos produits et vos modes de production ?</a:t>
            </a:r>
          </a:p>
          <a:p>
            <a:pPr marL="0" indent="0">
              <a:buNone/>
            </a:pPr>
            <a:r>
              <a:rPr lang="fr-FR" sz="2000" kern="1200" dirty="0" smtClean="0">
                <a:solidFill>
                  <a:srgbClr val="003366"/>
                </a:solidFill>
                <a:latin typeface="Arial" pitchFamily="34" charset="0"/>
                <a:cs typeface="Arial" pitchFamily="34" charset="0"/>
              </a:rPr>
              <a:t>afin de vous aider à décider comment faire évoluer votre entreprise pour la rendre réactive et apte à absorber rapidement les changements et les complexités de son marché et de son environnement.</a:t>
            </a:r>
            <a:endParaRPr lang="fr-FR" sz="2000" kern="1200" dirty="0">
              <a:solidFill>
                <a:srgbClr val="003366"/>
              </a:solidFill>
              <a:latin typeface="Arial" pitchFamily="34" charset="0"/>
              <a:cs typeface="Arial" pitchFamily="34" charset="0"/>
            </a:endParaRPr>
          </a:p>
        </p:txBody>
      </p:sp>
      <p:sp>
        <p:nvSpPr>
          <p:cNvPr id="7" name="Rectangle 2"/>
          <p:cNvSpPr txBox="1">
            <a:spLocks noChangeArrowheads="1"/>
          </p:cNvSpPr>
          <p:nvPr/>
        </p:nvSpPr>
        <p:spPr bwMode="auto">
          <a:xfrm>
            <a:off x="1160060" y="10232"/>
            <a:ext cx="7983942" cy="7572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3400" b="0" i="0" u="none" strike="noStrike" kern="0" cap="none" spc="0" normalizeH="0" baseline="0" noProof="0" dirty="0" smtClean="0">
                <a:ln>
                  <a:noFill/>
                </a:ln>
                <a:solidFill>
                  <a:srgbClr val="003366"/>
                </a:solidFill>
                <a:effectLst/>
                <a:uLnTx/>
                <a:uFillTx/>
                <a:latin typeface="Arial" pitchFamily="34" charset="0"/>
                <a:ea typeface="Arial Unicode MS" pitchFamily="34" charset="-128"/>
                <a:cs typeface="Arial" pitchFamily="34" charset="0"/>
              </a:rPr>
              <a:t>Le diagnostic initial: indice d’adaptabilité  </a:t>
            </a:r>
            <a:endParaRPr kumimoji="0" lang="fr-FR" sz="3400" b="0" i="0" u="none" strike="noStrike" kern="0" cap="none" spc="0" normalizeH="0" baseline="0" noProof="0" dirty="0">
              <a:ln>
                <a:noFill/>
              </a:ln>
              <a:solidFill>
                <a:srgbClr val="003366"/>
              </a:solidFill>
              <a:effectLst/>
              <a:uLnTx/>
              <a:uFillTx/>
              <a:latin typeface="Arial" pitchFamily="34" charset="0"/>
              <a:ea typeface="Arial Unicode MS" pitchFamily="34" charset="-128"/>
              <a:cs typeface="Arial" pitchFamily="34" charset="0"/>
            </a:endParaRPr>
          </a:p>
        </p:txBody>
      </p:sp>
      <p:grpSp>
        <p:nvGrpSpPr>
          <p:cNvPr id="12" name="Groupe 11"/>
          <p:cNvGrpSpPr/>
          <p:nvPr/>
        </p:nvGrpSpPr>
        <p:grpSpPr>
          <a:xfrm>
            <a:off x="4901252" y="2183152"/>
            <a:ext cx="4025900" cy="2528548"/>
            <a:chOff x="4901252" y="2183152"/>
            <a:chExt cx="4025900" cy="2528548"/>
          </a:xfrm>
        </p:grpSpPr>
        <p:pic>
          <p:nvPicPr>
            <p:cNvPr id="9" name="Picture 4"/>
            <p:cNvPicPr>
              <a:picLocks noChangeAspect="1" noChangeArrowheads="1"/>
            </p:cNvPicPr>
            <p:nvPr/>
          </p:nvPicPr>
          <p:blipFill>
            <a:blip r:embed="rId3" cstate="print"/>
            <a:srcRect l="48404" r="8536" b="55871"/>
            <a:stretch>
              <a:fillRect/>
            </a:stretch>
          </p:blipFill>
          <p:spPr bwMode="auto">
            <a:xfrm>
              <a:off x="4901252" y="2183152"/>
              <a:ext cx="4025900" cy="2528548"/>
            </a:xfrm>
            <a:prstGeom prst="rect">
              <a:avLst/>
            </a:prstGeom>
            <a:noFill/>
            <a:ln w="9525">
              <a:solidFill>
                <a:srgbClr val="1163E9"/>
              </a:solidFill>
              <a:miter lim="800000"/>
              <a:headEnd/>
              <a:tailEnd/>
            </a:ln>
            <a:effectLst/>
          </p:spPr>
        </p:pic>
        <p:sp>
          <p:nvSpPr>
            <p:cNvPr id="8" name="Rectangle 7"/>
            <p:cNvSpPr/>
            <p:nvPr/>
          </p:nvSpPr>
          <p:spPr bwMode="auto">
            <a:xfrm>
              <a:off x="4913193" y="3425588"/>
              <a:ext cx="764275" cy="232012"/>
            </a:xfrm>
            <a:prstGeom prst="rect">
              <a:avLst/>
            </a:prstGeom>
            <a:solidFill>
              <a:schemeClr val="bg1"/>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2400" b="0" i="0" u="none" strike="noStrike" cap="none" normalizeH="0" baseline="0" smtClean="0">
                <a:ln>
                  <a:noFill/>
                </a:ln>
                <a:solidFill>
                  <a:schemeClr val="tx1"/>
                </a:solidFill>
                <a:effectLst/>
                <a:latin typeface="Tahoma" pitchFamily="34" charset="0"/>
              </a:endParaRPr>
            </a:p>
          </p:txBody>
        </p:sp>
      </p:grpSp>
      <p:sp>
        <p:nvSpPr>
          <p:cNvPr id="13" name="Espace réservé du numéro de diapositive 12"/>
          <p:cNvSpPr>
            <a:spLocks noGrp="1"/>
          </p:cNvSpPr>
          <p:nvPr>
            <p:ph type="sldNum" sz="quarter" idx="12"/>
          </p:nvPr>
        </p:nvSpPr>
        <p:spPr/>
        <p:txBody>
          <a:bodyPr/>
          <a:lstStyle/>
          <a:p>
            <a:fld id="{5EEA4E03-31F6-4304-9176-57F4ED9BAAFA}" type="slidenum">
              <a:rPr lang="fr-FR" smtClean="0"/>
              <a:pPr/>
              <a:t>21</a:t>
            </a:fld>
            <a:endParaRPr lang="fr-F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p:cNvSpPr>
            <a:spLocks noGrp="1"/>
          </p:cNvSpPr>
          <p:nvPr>
            <p:ph type="ftr" sz="quarter" idx="11"/>
          </p:nvPr>
        </p:nvSpPr>
        <p:spPr/>
        <p:txBody>
          <a:bodyPr/>
          <a:lstStyle/>
          <a:p>
            <a:r>
              <a:rPr lang="fr-FR" smtClean="0"/>
              <a:t>Club IQM 2013 Tous droits réservés</a:t>
            </a:r>
            <a:endParaRPr lang="fr-FR"/>
          </a:p>
        </p:txBody>
      </p:sp>
      <p:sp>
        <p:nvSpPr>
          <p:cNvPr id="611331" name="Rectangle 3"/>
          <p:cNvSpPr>
            <a:spLocks noGrp="1" noChangeArrowheads="1"/>
          </p:cNvSpPr>
          <p:nvPr>
            <p:ph type="body" idx="1"/>
          </p:nvPr>
        </p:nvSpPr>
        <p:spPr>
          <a:xfrm>
            <a:off x="177800" y="1558925"/>
            <a:ext cx="4394200" cy="4613276"/>
          </a:xfrm>
          <a:noFill/>
          <a:ln/>
        </p:spPr>
        <p:txBody>
          <a:bodyPr/>
          <a:lstStyle/>
          <a:p>
            <a:pPr marL="0" indent="0">
              <a:buNone/>
            </a:pPr>
            <a:r>
              <a:rPr lang="fr-FR" sz="2000" kern="1200" dirty="0" smtClean="0">
                <a:solidFill>
                  <a:srgbClr val="003366"/>
                </a:solidFill>
                <a:latin typeface="Arial" pitchFamily="34" charset="0"/>
                <a:ea typeface="+mn-ea"/>
                <a:cs typeface="Arial" pitchFamily="34" charset="0"/>
              </a:rPr>
              <a:t>Analyse de vos résultats pour les organisations déjà avancées:</a:t>
            </a:r>
          </a:p>
          <a:p>
            <a:pPr marL="0" indent="0">
              <a:buNone/>
            </a:pPr>
            <a:endParaRPr lang="fr-FR" sz="2000" kern="1200" dirty="0" smtClean="0">
              <a:solidFill>
                <a:srgbClr val="003366"/>
              </a:solidFill>
              <a:latin typeface="Arial" pitchFamily="34" charset="0"/>
              <a:cs typeface="Arial" pitchFamily="34" charset="0"/>
            </a:endParaRPr>
          </a:p>
          <a:p>
            <a:pPr lvl="1"/>
            <a:r>
              <a:rPr lang="fr-FR" sz="2000" kern="1200" dirty="0" smtClean="0">
                <a:solidFill>
                  <a:srgbClr val="003366"/>
                </a:solidFill>
                <a:latin typeface="Arial" pitchFamily="34" charset="0"/>
                <a:cs typeface="Arial" pitchFamily="34" charset="0"/>
              </a:rPr>
              <a:t>Résultats sociaux</a:t>
            </a:r>
            <a:r>
              <a:rPr lang="fr-FR" sz="2000" kern="1200" dirty="0">
                <a:solidFill>
                  <a:srgbClr val="003366"/>
                </a:solidFill>
                <a:latin typeface="Arial" pitchFamily="34" charset="0"/>
                <a:cs typeface="Arial" pitchFamily="34" charset="0"/>
              </a:rPr>
              <a:t> ?</a:t>
            </a:r>
          </a:p>
          <a:p>
            <a:pPr lvl="1"/>
            <a:r>
              <a:rPr lang="fr-FR" sz="2000" kern="1200" dirty="0" smtClean="0">
                <a:solidFill>
                  <a:srgbClr val="003366"/>
                </a:solidFill>
                <a:latin typeface="Arial" pitchFamily="34" charset="0"/>
                <a:cs typeface="Arial" pitchFamily="34" charset="0"/>
              </a:rPr>
              <a:t>Résultats environnementaux ?</a:t>
            </a:r>
          </a:p>
          <a:p>
            <a:pPr lvl="1"/>
            <a:r>
              <a:rPr lang="fr-FR" sz="2000" kern="1200" dirty="0" smtClean="0">
                <a:solidFill>
                  <a:srgbClr val="003366"/>
                </a:solidFill>
                <a:latin typeface="Arial" pitchFamily="34" charset="0"/>
                <a:cs typeface="Arial" pitchFamily="34" charset="0"/>
              </a:rPr>
              <a:t>Résultats économiques ?</a:t>
            </a:r>
          </a:p>
          <a:p>
            <a:pPr lvl="1">
              <a:buNone/>
            </a:pPr>
            <a:endParaRPr lang="fr-FR" sz="2000" kern="1200" dirty="0" smtClean="0">
              <a:solidFill>
                <a:srgbClr val="003366"/>
              </a:solidFill>
              <a:latin typeface="Arial" pitchFamily="34" charset="0"/>
              <a:cs typeface="Arial" pitchFamily="34" charset="0"/>
            </a:endParaRPr>
          </a:p>
          <a:p>
            <a:pPr marL="0" indent="0">
              <a:buNone/>
            </a:pPr>
            <a:r>
              <a:rPr lang="fr-FR" sz="2000" kern="1200" dirty="0" smtClean="0">
                <a:solidFill>
                  <a:srgbClr val="003366"/>
                </a:solidFill>
                <a:latin typeface="Arial" pitchFamily="34" charset="0"/>
                <a:cs typeface="Arial" pitchFamily="34" charset="0"/>
              </a:rPr>
              <a:t>afin de mesurer l’atteinte de vos objectifs dans les trois dimensions de la RS.</a:t>
            </a:r>
          </a:p>
          <a:p>
            <a:pPr marL="0" indent="0">
              <a:buNone/>
            </a:pPr>
            <a:endParaRPr lang="fr-FR" sz="2000" kern="1200" dirty="0">
              <a:solidFill>
                <a:srgbClr val="003366"/>
              </a:solidFill>
              <a:latin typeface="Arial" pitchFamily="34" charset="0"/>
              <a:cs typeface="Arial" pitchFamily="34" charset="0"/>
            </a:endParaRPr>
          </a:p>
          <a:p>
            <a:pPr marL="0" indent="0">
              <a:buNone/>
            </a:pPr>
            <a:endParaRPr lang="fr-FR" sz="2000" kern="1200" dirty="0">
              <a:solidFill>
                <a:srgbClr val="003366"/>
              </a:solidFill>
              <a:latin typeface="Arial" pitchFamily="34" charset="0"/>
              <a:cs typeface="Arial" pitchFamily="34" charset="0"/>
            </a:endParaRPr>
          </a:p>
        </p:txBody>
      </p:sp>
      <p:sp>
        <p:nvSpPr>
          <p:cNvPr id="7" name="Rectangle 2"/>
          <p:cNvSpPr txBox="1">
            <a:spLocks noChangeArrowheads="1"/>
          </p:cNvSpPr>
          <p:nvPr/>
        </p:nvSpPr>
        <p:spPr bwMode="auto">
          <a:xfrm>
            <a:off x="1173707" y="0"/>
            <a:ext cx="7970293" cy="685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3400" b="0" i="0" u="none" strike="noStrike" kern="0" cap="none" spc="0" normalizeH="0" baseline="0" noProof="0" dirty="0" smtClean="0">
                <a:ln>
                  <a:noFill/>
                </a:ln>
                <a:solidFill>
                  <a:srgbClr val="003366"/>
                </a:solidFill>
                <a:effectLst/>
                <a:uLnTx/>
                <a:uFillTx/>
                <a:latin typeface="Arial" pitchFamily="34" charset="0"/>
                <a:ea typeface="Arial Unicode MS" pitchFamily="34" charset="-128"/>
                <a:cs typeface="Arial" pitchFamily="34" charset="0"/>
              </a:rPr>
              <a:t>Le diagnostic initial: indice de</a:t>
            </a:r>
            <a:r>
              <a:rPr kumimoji="0" lang="fr-FR" sz="3400" b="0" i="0" u="none" strike="noStrike" kern="0" cap="none" spc="0" normalizeH="0" noProof="0" dirty="0" smtClean="0">
                <a:ln>
                  <a:noFill/>
                </a:ln>
                <a:solidFill>
                  <a:srgbClr val="003366"/>
                </a:solidFill>
                <a:effectLst/>
                <a:uLnTx/>
                <a:uFillTx/>
                <a:latin typeface="Arial" pitchFamily="34" charset="0"/>
                <a:ea typeface="Arial Unicode MS" pitchFamily="34" charset="-128"/>
                <a:cs typeface="Arial" pitchFamily="34" charset="0"/>
              </a:rPr>
              <a:t> résultats</a:t>
            </a:r>
            <a:r>
              <a:rPr kumimoji="0" lang="fr-FR" sz="3400" b="0" i="0" u="none" strike="noStrike" kern="0" cap="none" spc="0" normalizeH="0" baseline="0" noProof="0" dirty="0" smtClean="0">
                <a:ln>
                  <a:noFill/>
                </a:ln>
                <a:solidFill>
                  <a:srgbClr val="003366"/>
                </a:solidFill>
                <a:effectLst/>
                <a:uLnTx/>
                <a:uFillTx/>
                <a:latin typeface="Arial" pitchFamily="34" charset="0"/>
                <a:ea typeface="Arial Unicode MS" pitchFamily="34" charset="-128"/>
                <a:cs typeface="Arial" pitchFamily="34" charset="0"/>
              </a:rPr>
              <a:t>  </a:t>
            </a:r>
            <a:endParaRPr kumimoji="0" lang="fr-FR" sz="3400" b="0" i="0" u="none" strike="noStrike" kern="0" cap="none" spc="0" normalizeH="0" baseline="0" noProof="0" dirty="0">
              <a:ln>
                <a:noFill/>
              </a:ln>
              <a:solidFill>
                <a:srgbClr val="003366"/>
              </a:solidFill>
              <a:effectLst/>
              <a:uLnTx/>
              <a:uFillTx/>
              <a:latin typeface="Arial" pitchFamily="34" charset="0"/>
              <a:ea typeface="Arial Unicode MS" pitchFamily="34" charset="-128"/>
              <a:cs typeface="Arial" pitchFamily="34" charset="0"/>
            </a:endParaRPr>
          </a:p>
        </p:txBody>
      </p:sp>
      <p:pic>
        <p:nvPicPr>
          <p:cNvPr id="6" name="Picture 4"/>
          <p:cNvPicPr>
            <a:picLocks noChangeAspect="1" noChangeArrowheads="1"/>
          </p:cNvPicPr>
          <p:nvPr/>
        </p:nvPicPr>
        <p:blipFill>
          <a:blip r:embed="rId3" cstate="print"/>
          <a:srcRect l="48857" t="44129" r="9896" b="8043"/>
          <a:stretch>
            <a:fillRect/>
          </a:stretch>
        </p:blipFill>
        <p:spPr bwMode="auto">
          <a:xfrm>
            <a:off x="4757738" y="1988795"/>
            <a:ext cx="3992562" cy="2837205"/>
          </a:xfrm>
          <a:prstGeom prst="rect">
            <a:avLst/>
          </a:prstGeom>
          <a:noFill/>
          <a:ln w="9525">
            <a:solidFill>
              <a:srgbClr val="1163E9"/>
            </a:solidFill>
            <a:miter lim="800000"/>
            <a:headEnd/>
            <a:tailEnd/>
          </a:ln>
          <a:effectLst/>
        </p:spPr>
      </p:pic>
      <p:sp>
        <p:nvSpPr>
          <p:cNvPr id="8" name="Espace réservé du numéro de diapositive 7"/>
          <p:cNvSpPr>
            <a:spLocks noGrp="1"/>
          </p:cNvSpPr>
          <p:nvPr>
            <p:ph type="sldNum" sz="quarter" idx="12"/>
          </p:nvPr>
        </p:nvSpPr>
        <p:spPr/>
        <p:txBody>
          <a:bodyPr/>
          <a:lstStyle/>
          <a:p>
            <a:fld id="{5EEA4E03-31F6-4304-9176-57F4ED9BAAFA}" type="slidenum">
              <a:rPr lang="fr-FR" smtClean="0"/>
              <a:pPr/>
              <a:t>22</a:t>
            </a:fld>
            <a:endParaRPr lang="fr-F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68676" name="Text Box 4"/>
          <p:cNvSpPr txBox="1">
            <a:spLocks noChangeArrowheads="1"/>
          </p:cNvSpPr>
          <p:nvPr/>
        </p:nvSpPr>
        <p:spPr bwMode="auto">
          <a:xfrm>
            <a:off x="1652588" y="257175"/>
            <a:ext cx="2398712" cy="144879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fr-FR" sz="1500" dirty="0">
                <a:solidFill>
                  <a:srgbClr val="09357A"/>
                </a:solidFill>
                <a:latin typeface="Arial" pitchFamily="34" charset="0"/>
                <a:cs typeface="Arial" pitchFamily="34" charset="0"/>
              </a:rPr>
              <a:t>1</a:t>
            </a:r>
            <a:r>
              <a:rPr kumimoji="0" lang="fr-FR" sz="1500" i="0" u="none" strike="noStrike" cap="none" normalizeH="0" dirty="0" smtClean="0">
                <a:ln>
                  <a:noFill/>
                </a:ln>
                <a:solidFill>
                  <a:srgbClr val="09357A"/>
                </a:solidFill>
                <a:effectLst/>
                <a:latin typeface="Arial" pitchFamily="34" charset="0"/>
                <a:cs typeface="Arial" pitchFamily="34" charset="0"/>
              </a:rPr>
              <a:t> .</a:t>
            </a:r>
            <a:r>
              <a:rPr kumimoji="0" lang="fr-FR" sz="1500" i="0" u="none" strike="noStrike" cap="none" normalizeH="0" baseline="0" dirty="0" smtClean="0">
                <a:ln>
                  <a:noFill/>
                </a:ln>
                <a:solidFill>
                  <a:srgbClr val="09357A"/>
                </a:solidFill>
                <a:effectLst/>
                <a:latin typeface="Arial" pitchFamily="34" charset="0"/>
                <a:cs typeface="Arial" pitchFamily="34" charset="0"/>
              </a:rPr>
              <a:t>Faire l’état des lieux de vos pratiques de gouvernance actuelles</a:t>
            </a:r>
            <a:r>
              <a:rPr kumimoji="0" lang="fr-FR" sz="1500" i="0" u="none" strike="noStrike" cap="none" normalizeH="0" dirty="0" smtClean="0">
                <a:ln>
                  <a:noFill/>
                </a:ln>
                <a:solidFill>
                  <a:srgbClr val="09357A"/>
                </a:solidFill>
                <a:effectLst/>
                <a:latin typeface="Arial" pitchFamily="34" charset="0"/>
                <a:cs typeface="Arial" pitchFamily="34" charset="0"/>
              </a:rPr>
              <a:t> et les </a:t>
            </a:r>
            <a:r>
              <a:rPr kumimoji="0" lang="fr-FR" sz="1500" i="0" u="none" strike="noStrike" cap="none" normalizeH="0" baseline="0" dirty="0" smtClean="0">
                <a:ln>
                  <a:noFill/>
                </a:ln>
                <a:solidFill>
                  <a:srgbClr val="09357A"/>
                </a:solidFill>
                <a:effectLst/>
                <a:latin typeface="Arial" pitchFamily="34" charset="0"/>
                <a:cs typeface="Arial" pitchFamily="34" charset="0"/>
              </a:rPr>
              <a:t>comparer à</a:t>
            </a:r>
            <a:r>
              <a:rPr kumimoji="0" lang="fr-FR" sz="1500" i="0" u="none" strike="noStrike" cap="none" normalizeH="0" dirty="0" smtClean="0">
                <a:ln>
                  <a:noFill/>
                </a:ln>
                <a:solidFill>
                  <a:srgbClr val="09357A"/>
                </a:solidFill>
                <a:effectLst/>
                <a:latin typeface="Arial" pitchFamily="34" charset="0"/>
                <a:cs typeface="Arial" pitchFamily="34" charset="0"/>
              </a:rPr>
              <a:t> celles </a:t>
            </a:r>
            <a:r>
              <a:rPr kumimoji="0" lang="fr-FR" sz="1500" i="0" u="none" strike="noStrike" cap="none" normalizeH="0" baseline="0" dirty="0" smtClean="0">
                <a:ln>
                  <a:noFill/>
                </a:ln>
                <a:solidFill>
                  <a:srgbClr val="09357A"/>
                </a:solidFill>
                <a:effectLst/>
                <a:latin typeface="Arial" pitchFamily="34" charset="0"/>
                <a:cs typeface="Arial" pitchFamily="34" charset="0"/>
              </a:rPr>
              <a:t>préconisées par ISO 26000</a:t>
            </a:r>
          </a:p>
          <a:p>
            <a:pPr marL="0" marR="0" lvl="0" indent="0" algn="l" defTabSz="914400" rtl="0" eaLnBrk="1" fontAlgn="base" latinLnBrk="0" hangingPunct="1">
              <a:lnSpc>
                <a:spcPct val="100000"/>
              </a:lnSpc>
              <a:spcBef>
                <a:spcPct val="0"/>
              </a:spcBef>
              <a:spcAft>
                <a:spcPts val="1000"/>
              </a:spcAft>
              <a:buClrTx/>
              <a:buSzTx/>
              <a:buFontTx/>
              <a:buNone/>
              <a:tabLst/>
            </a:pPr>
            <a:endParaRPr kumimoji="0" lang="fr-FR" sz="150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500" i="0" u="none" strike="noStrike" cap="none" normalizeH="0" baseline="0" dirty="0" smtClean="0">
              <a:ln>
                <a:noFill/>
              </a:ln>
              <a:solidFill>
                <a:schemeClr val="tx1"/>
              </a:solidFill>
              <a:effectLst/>
              <a:latin typeface="Arial" pitchFamily="34" charset="0"/>
              <a:cs typeface="Arial" pitchFamily="34" charset="0"/>
            </a:endParaRPr>
          </a:p>
        </p:txBody>
      </p:sp>
      <p:sp>
        <p:nvSpPr>
          <p:cNvPr id="668677" name="Text Box 5"/>
          <p:cNvSpPr txBox="1">
            <a:spLocks noChangeArrowheads="1"/>
          </p:cNvSpPr>
          <p:nvPr/>
        </p:nvSpPr>
        <p:spPr bwMode="auto">
          <a:xfrm>
            <a:off x="4679950" y="374650"/>
            <a:ext cx="2559050" cy="1282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fr-FR" sz="1500" dirty="0" smtClean="0">
                <a:solidFill>
                  <a:srgbClr val="FF0000"/>
                </a:solidFill>
                <a:latin typeface="Arial" pitchFamily="34" charset="0"/>
                <a:cs typeface="Arial" pitchFamily="34" charset="0"/>
              </a:rPr>
              <a:t>2.</a:t>
            </a:r>
            <a:r>
              <a:rPr kumimoji="0" lang="fr-FR" sz="1500" i="0" u="none" strike="noStrike" cap="none" normalizeH="0" baseline="0" dirty="0" smtClean="0">
                <a:ln>
                  <a:noFill/>
                </a:ln>
                <a:solidFill>
                  <a:srgbClr val="FF0000"/>
                </a:solidFill>
                <a:effectLst/>
                <a:latin typeface="Arial" pitchFamily="34" charset="0"/>
                <a:cs typeface="Arial" pitchFamily="34" charset="0"/>
              </a:rPr>
              <a:t> Concevoir votre processus de dialogue avec les parties prenantes et  le mettre en pratique</a:t>
            </a:r>
          </a:p>
        </p:txBody>
      </p:sp>
      <p:sp>
        <p:nvSpPr>
          <p:cNvPr id="668678" name="Text Box 6"/>
          <p:cNvSpPr txBox="1">
            <a:spLocks noChangeArrowheads="1"/>
          </p:cNvSpPr>
          <p:nvPr/>
        </p:nvSpPr>
        <p:spPr bwMode="auto">
          <a:xfrm>
            <a:off x="914400" y="2011363"/>
            <a:ext cx="2374710" cy="160813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500" i="0" u="none" strike="noStrike" cap="none" normalizeH="0" baseline="0" dirty="0" smtClean="0">
                <a:ln>
                  <a:noFill/>
                </a:ln>
                <a:solidFill>
                  <a:srgbClr val="FF0000"/>
                </a:solidFill>
                <a:effectLst/>
                <a:latin typeface="Arial" pitchFamily="34" charset="0"/>
                <a:cs typeface="Arial" pitchFamily="34" charset="0"/>
              </a:rPr>
              <a:t>5. Adapter</a:t>
            </a:r>
            <a:r>
              <a:rPr kumimoji="0" lang="fr-FR" sz="1500" i="0" u="none" strike="noStrike" cap="none" normalizeH="0" dirty="0" smtClean="0">
                <a:ln>
                  <a:noFill/>
                </a:ln>
                <a:solidFill>
                  <a:srgbClr val="FF0000"/>
                </a:solidFill>
                <a:effectLst/>
                <a:latin typeface="Arial" pitchFamily="34" charset="0"/>
                <a:cs typeface="Arial" pitchFamily="34" charset="0"/>
              </a:rPr>
              <a:t> vos pratiques organisationnelles aux principes de gouvernance retenus et intégrer vos actions au Plan d’action Entreprise</a:t>
            </a:r>
            <a:endParaRPr kumimoji="0" lang="fr-FR" sz="1500" i="1" u="none" strike="noStrike" cap="none" normalizeH="0" baseline="0" dirty="0" smtClean="0">
              <a:ln>
                <a:noFill/>
              </a:ln>
              <a:solidFill>
                <a:srgbClr val="FF0000"/>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500" i="0" u="none" strike="noStrike" cap="none" normalizeH="0" baseline="0" dirty="0" smtClean="0">
              <a:ln>
                <a:noFill/>
              </a:ln>
              <a:solidFill>
                <a:schemeClr val="tx1"/>
              </a:solidFill>
              <a:effectLst/>
              <a:latin typeface="Arial" pitchFamily="34" charset="0"/>
              <a:cs typeface="Arial" pitchFamily="34" charset="0"/>
            </a:endParaRPr>
          </a:p>
        </p:txBody>
      </p:sp>
      <p:sp>
        <p:nvSpPr>
          <p:cNvPr id="668679" name="Text Box 7"/>
          <p:cNvSpPr txBox="1">
            <a:spLocks noChangeArrowheads="1"/>
          </p:cNvSpPr>
          <p:nvPr/>
        </p:nvSpPr>
        <p:spPr bwMode="auto">
          <a:xfrm>
            <a:off x="3987800" y="1922463"/>
            <a:ext cx="2211388" cy="165893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500" i="0" u="none" strike="noStrike" cap="none" normalizeH="0" baseline="0" dirty="0" smtClean="0">
                <a:ln>
                  <a:noFill/>
                </a:ln>
                <a:solidFill>
                  <a:srgbClr val="09357A"/>
                </a:solidFill>
                <a:effectLst/>
                <a:latin typeface="Arial" pitchFamily="34" charset="0"/>
                <a:cs typeface="Arial" pitchFamily="34" charset="0"/>
              </a:rPr>
              <a:t>4.</a:t>
            </a:r>
            <a:r>
              <a:rPr kumimoji="0" lang="fr-FR" sz="1500" i="0" u="none" strike="noStrike" cap="none" normalizeH="0" dirty="0" smtClean="0">
                <a:ln>
                  <a:noFill/>
                </a:ln>
                <a:solidFill>
                  <a:srgbClr val="09357A"/>
                </a:solidFill>
                <a:effectLst/>
                <a:latin typeface="Arial" pitchFamily="34" charset="0"/>
                <a:cs typeface="Arial" pitchFamily="34" charset="0"/>
              </a:rPr>
              <a:t> Faire le choix définitif du projet RSE. Planifier vos actions court/ Moyen / long terme en fonction des résultats du diagnostic </a:t>
            </a:r>
            <a:endParaRPr kumimoji="0" lang="fr-FR" sz="1500" i="0" u="none" strike="noStrike" cap="none" normalizeH="0" baseline="0" dirty="0" smtClean="0">
              <a:ln>
                <a:noFill/>
              </a:ln>
              <a:solidFill>
                <a:srgbClr val="09357A"/>
              </a:solidFill>
              <a:effectLst/>
              <a:latin typeface="Arial" pitchFamily="34" charset="0"/>
              <a:cs typeface="Arial" pitchFamily="34" charset="0"/>
            </a:endParaRPr>
          </a:p>
        </p:txBody>
      </p:sp>
      <p:sp>
        <p:nvSpPr>
          <p:cNvPr id="668680" name="Text Box 8"/>
          <p:cNvSpPr txBox="1">
            <a:spLocks noChangeArrowheads="1"/>
          </p:cNvSpPr>
          <p:nvPr/>
        </p:nvSpPr>
        <p:spPr bwMode="auto">
          <a:xfrm>
            <a:off x="6651625" y="1887539"/>
            <a:ext cx="2254250" cy="14414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500" i="0" u="none" strike="noStrike" cap="none" normalizeH="0" baseline="0" dirty="0" smtClean="0">
                <a:ln>
                  <a:noFill/>
                </a:ln>
                <a:solidFill>
                  <a:srgbClr val="FF0000"/>
                </a:solidFill>
                <a:effectLst/>
                <a:latin typeface="Arial" pitchFamily="34" charset="0"/>
                <a:cs typeface="Arial" pitchFamily="34" charset="0"/>
              </a:rPr>
              <a:t>3. Réaliser</a:t>
            </a:r>
            <a:r>
              <a:rPr kumimoji="0" lang="fr-FR" sz="1500" i="0" u="none" strike="noStrike" cap="none" normalizeH="0" dirty="0" smtClean="0">
                <a:ln>
                  <a:noFill/>
                </a:ln>
                <a:solidFill>
                  <a:srgbClr val="FF0000"/>
                </a:solidFill>
                <a:effectLst/>
                <a:latin typeface="Arial" pitchFamily="34" charset="0"/>
                <a:cs typeface="Arial" pitchFamily="34" charset="0"/>
              </a:rPr>
              <a:t> votre diagnostic initial avec la méthode Far/RS et hiérarchiser vos risques et opportunités</a:t>
            </a:r>
            <a:endParaRPr kumimoji="0" lang="fr-FR" sz="1500" i="0" u="none" strike="noStrike" cap="none" normalizeH="0" baseline="0" dirty="0" smtClean="0">
              <a:ln>
                <a:noFill/>
              </a:ln>
              <a:solidFill>
                <a:schemeClr val="tx1"/>
              </a:solidFill>
              <a:effectLst/>
              <a:latin typeface="Arial" pitchFamily="34" charset="0"/>
              <a:cs typeface="Arial" pitchFamily="34" charset="0"/>
            </a:endParaRPr>
          </a:p>
        </p:txBody>
      </p:sp>
      <p:sp>
        <p:nvSpPr>
          <p:cNvPr id="668681" name="Text Box 9"/>
          <p:cNvSpPr txBox="1">
            <a:spLocks noChangeArrowheads="1"/>
          </p:cNvSpPr>
          <p:nvPr/>
        </p:nvSpPr>
        <p:spPr bwMode="auto">
          <a:xfrm>
            <a:off x="914401" y="3821373"/>
            <a:ext cx="2060811" cy="147395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fr-FR" sz="1500" dirty="0" smtClean="0">
                <a:solidFill>
                  <a:srgbClr val="09357A"/>
                </a:solidFill>
                <a:latin typeface="Arial" pitchFamily="34" charset="0"/>
                <a:cs typeface="Arial" pitchFamily="34" charset="0"/>
              </a:rPr>
              <a:t>6.</a:t>
            </a:r>
            <a:r>
              <a:rPr kumimoji="0" lang="fr-FR" sz="1500" i="0" u="none" strike="noStrike" cap="none" normalizeH="0" baseline="0" dirty="0" smtClean="0">
                <a:ln>
                  <a:noFill/>
                </a:ln>
                <a:solidFill>
                  <a:srgbClr val="09357A"/>
                </a:solidFill>
                <a:effectLst/>
                <a:latin typeface="Arial" pitchFamily="34" charset="0"/>
                <a:cs typeface="Arial" pitchFamily="34" charset="0"/>
              </a:rPr>
              <a:t> Etablir et publier votre première « Déclaration annuelle d’engagements RS »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500" i="0" u="none" strike="noStrike" cap="none" normalizeH="0" baseline="0" dirty="0" smtClean="0">
              <a:ln>
                <a:noFill/>
              </a:ln>
              <a:solidFill>
                <a:schemeClr val="tx1"/>
              </a:solidFill>
              <a:effectLst/>
              <a:latin typeface="Arial" pitchFamily="34" charset="0"/>
              <a:cs typeface="Arial" pitchFamily="34" charset="0"/>
            </a:endParaRPr>
          </a:p>
        </p:txBody>
      </p:sp>
      <p:sp>
        <p:nvSpPr>
          <p:cNvPr id="668682" name="Text Box 10"/>
          <p:cNvSpPr txBox="1">
            <a:spLocks noChangeArrowheads="1"/>
          </p:cNvSpPr>
          <p:nvPr/>
        </p:nvSpPr>
        <p:spPr bwMode="auto">
          <a:xfrm>
            <a:off x="3911600" y="3770314"/>
            <a:ext cx="2203450" cy="15523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500" i="0" u="none" strike="noStrike" cap="none" normalizeH="0" baseline="0" dirty="0" smtClean="0">
                <a:ln>
                  <a:noFill/>
                </a:ln>
                <a:solidFill>
                  <a:srgbClr val="09357A"/>
                </a:solidFill>
                <a:effectLst/>
                <a:latin typeface="Arial" pitchFamily="34" charset="0"/>
                <a:cs typeface="Arial" pitchFamily="34" charset="0"/>
              </a:rPr>
              <a:t>7 Adapter </a:t>
            </a:r>
            <a:r>
              <a:rPr lang="fr-FR" sz="1500" dirty="0" smtClean="0">
                <a:solidFill>
                  <a:srgbClr val="09357A"/>
                </a:solidFill>
                <a:latin typeface="Arial" pitchFamily="34" charset="0"/>
                <a:cs typeface="Arial" pitchFamily="34" charset="0"/>
              </a:rPr>
              <a:t>si </a:t>
            </a:r>
            <a:r>
              <a:rPr kumimoji="0" lang="fr-FR" sz="1500" i="0" u="none" strike="noStrike" cap="none" normalizeH="0" baseline="0" dirty="0" smtClean="0">
                <a:ln>
                  <a:noFill/>
                </a:ln>
                <a:solidFill>
                  <a:srgbClr val="09357A"/>
                </a:solidFill>
                <a:effectLst/>
                <a:latin typeface="Arial" pitchFamily="34" charset="0"/>
                <a:cs typeface="Arial" pitchFamily="34" charset="0"/>
              </a:rPr>
              <a:t>nécessaire</a:t>
            </a:r>
            <a:r>
              <a:rPr kumimoji="0" lang="fr-FR" sz="1500" i="0" u="none" strike="noStrike" cap="none" normalizeH="0" dirty="0" smtClean="0">
                <a:ln>
                  <a:noFill/>
                </a:ln>
                <a:solidFill>
                  <a:srgbClr val="09357A"/>
                </a:solidFill>
                <a:effectLst/>
                <a:latin typeface="Arial" pitchFamily="34" charset="0"/>
                <a:cs typeface="Arial" pitchFamily="34" charset="0"/>
              </a:rPr>
              <a:t> </a:t>
            </a:r>
            <a:r>
              <a:rPr kumimoji="0" lang="fr-FR" sz="1500" i="0" u="none" strike="noStrike" cap="none" normalizeH="0" baseline="0" dirty="0" smtClean="0">
                <a:ln>
                  <a:noFill/>
                </a:ln>
                <a:solidFill>
                  <a:srgbClr val="09357A"/>
                </a:solidFill>
                <a:effectLst/>
                <a:latin typeface="Arial" pitchFamily="34" charset="0"/>
                <a:cs typeface="Arial" pitchFamily="34" charset="0"/>
              </a:rPr>
              <a:t>vos modes de management par domaine (Q, S, E, …) à</a:t>
            </a:r>
            <a:r>
              <a:rPr kumimoji="0" lang="fr-FR" sz="1500" i="0" u="none" strike="noStrike" cap="none" normalizeH="0" dirty="0" smtClean="0">
                <a:ln>
                  <a:noFill/>
                </a:ln>
                <a:solidFill>
                  <a:srgbClr val="09357A"/>
                </a:solidFill>
                <a:effectLst/>
                <a:latin typeface="Arial" pitchFamily="34" charset="0"/>
                <a:cs typeface="Arial" pitchFamily="34" charset="0"/>
              </a:rPr>
              <a:t> votre </a:t>
            </a:r>
            <a:r>
              <a:rPr kumimoji="0" lang="fr-FR" sz="1500" i="0" u="none" strike="noStrike" cap="none" normalizeH="0" baseline="0" dirty="0" smtClean="0">
                <a:ln>
                  <a:noFill/>
                </a:ln>
                <a:solidFill>
                  <a:srgbClr val="09357A"/>
                </a:solidFill>
                <a:effectLst/>
                <a:latin typeface="Arial" pitchFamily="34" charset="0"/>
                <a:cs typeface="Arial" pitchFamily="34" charset="0"/>
              </a:rPr>
              <a:t>gouvernance orientée RS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500" i="0" u="none" strike="noStrike" cap="none" normalizeH="0" baseline="0" dirty="0" smtClean="0">
              <a:ln>
                <a:noFill/>
              </a:ln>
              <a:solidFill>
                <a:schemeClr val="tx1"/>
              </a:solidFill>
              <a:effectLst/>
              <a:latin typeface="Arial" pitchFamily="34" charset="0"/>
              <a:cs typeface="Arial" pitchFamily="34" charset="0"/>
            </a:endParaRPr>
          </a:p>
        </p:txBody>
      </p:sp>
      <p:sp>
        <p:nvSpPr>
          <p:cNvPr id="668683" name="Text Box 11"/>
          <p:cNvSpPr txBox="1">
            <a:spLocks noChangeArrowheads="1"/>
          </p:cNvSpPr>
          <p:nvPr/>
        </p:nvSpPr>
        <p:spPr bwMode="auto">
          <a:xfrm>
            <a:off x="6678944" y="3719513"/>
            <a:ext cx="2110214" cy="154852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500" i="0" u="none" strike="noStrike" cap="none" normalizeH="0" baseline="0" dirty="0" smtClean="0">
                <a:ln>
                  <a:noFill/>
                </a:ln>
                <a:solidFill>
                  <a:srgbClr val="FF0000"/>
                </a:solidFill>
                <a:effectLst/>
                <a:latin typeface="Arial" pitchFamily="34" charset="0"/>
                <a:cs typeface="Arial" pitchFamily="34" charset="0"/>
              </a:rPr>
              <a:t>8. Recueillir des données et preuves permettant </a:t>
            </a:r>
            <a:r>
              <a:rPr lang="fr-FR" sz="1500" dirty="0" smtClean="0">
                <a:solidFill>
                  <a:srgbClr val="FF0000"/>
                </a:solidFill>
                <a:latin typeface="Arial" pitchFamily="34" charset="0"/>
                <a:cs typeface="Arial" pitchFamily="34" charset="0"/>
              </a:rPr>
              <a:t>une évaluation indépendante de votre engagement RSE.</a:t>
            </a:r>
            <a:endParaRPr kumimoji="0" lang="fr-FR" sz="1500" i="0" u="none" strike="noStrike" cap="none" normalizeH="0" baseline="0" dirty="0" smtClean="0">
              <a:ln>
                <a:noFill/>
              </a:ln>
              <a:solidFill>
                <a:srgbClr val="FF0000"/>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500" i="0" u="none" strike="noStrike" cap="none" normalizeH="0" baseline="0" dirty="0" smtClean="0">
              <a:ln>
                <a:noFill/>
              </a:ln>
              <a:solidFill>
                <a:schemeClr val="tx1"/>
              </a:solidFill>
              <a:effectLst/>
              <a:latin typeface="Arial" pitchFamily="34" charset="0"/>
              <a:cs typeface="Arial" pitchFamily="34" charset="0"/>
            </a:endParaRPr>
          </a:p>
        </p:txBody>
      </p:sp>
      <p:sp>
        <p:nvSpPr>
          <p:cNvPr id="668684" name="Text Box 12"/>
          <p:cNvSpPr txBox="1">
            <a:spLocks noChangeArrowheads="1"/>
          </p:cNvSpPr>
          <p:nvPr/>
        </p:nvSpPr>
        <p:spPr bwMode="auto">
          <a:xfrm>
            <a:off x="2300289" y="5622000"/>
            <a:ext cx="3898900" cy="77879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500" i="0" u="none" strike="noStrike" cap="none" normalizeH="0" baseline="0" dirty="0" smtClean="0">
                <a:ln>
                  <a:noFill/>
                </a:ln>
                <a:solidFill>
                  <a:srgbClr val="09357A"/>
                </a:solidFill>
                <a:effectLst/>
                <a:latin typeface="Arial" pitchFamily="34" charset="0"/>
                <a:cs typeface="Arial" pitchFamily="34" charset="0"/>
              </a:rPr>
              <a:t>9. Concevoir et planifier le second cycle de votre projet</a:t>
            </a:r>
            <a:r>
              <a:rPr kumimoji="0" lang="fr-FR" sz="1500" i="0" u="none" strike="noStrike" cap="none" normalizeH="0" dirty="0" smtClean="0">
                <a:ln>
                  <a:noFill/>
                </a:ln>
                <a:solidFill>
                  <a:srgbClr val="09357A"/>
                </a:solidFill>
                <a:effectLst/>
                <a:latin typeface="Arial" pitchFamily="34" charset="0"/>
                <a:cs typeface="Arial" pitchFamily="34" charset="0"/>
              </a:rPr>
              <a:t> dans une démarche d’amélioration continue.</a:t>
            </a:r>
            <a:endParaRPr kumimoji="0" lang="fr-FR" sz="1500" i="0" u="none" strike="noStrike" cap="none" normalizeH="0" baseline="0" dirty="0" smtClean="0">
              <a:ln>
                <a:noFill/>
              </a:ln>
              <a:solidFill>
                <a:srgbClr val="09357A"/>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500" i="0" u="none" strike="noStrike" cap="none" normalizeH="0" baseline="0" dirty="0" smtClean="0">
              <a:ln>
                <a:noFill/>
              </a:ln>
              <a:solidFill>
                <a:schemeClr val="tx1"/>
              </a:solidFill>
              <a:effectLst/>
              <a:latin typeface="Arial" pitchFamily="34" charset="0"/>
              <a:cs typeface="Arial" pitchFamily="34" charset="0"/>
            </a:endParaRPr>
          </a:p>
        </p:txBody>
      </p:sp>
      <p:sp>
        <p:nvSpPr>
          <p:cNvPr id="668686" name="AutoShape 14"/>
          <p:cNvSpPr>
            <a:spLocks noChangeArrowheads="1"/>
          </p:cNvSpPr>
          <p:nvPr/>
        </p:nvSpPr>
        <p:spPr bwMode="auto">
          <a:xfrm>
            <a:off x="4192588" y="490538"/>
            <a:ext cx="360362" cy="485775"/>
          </a:xfrm>
          <a:prstGeom prst="rightArrow">
            <a:avLst>
              <a:gd name="adj1" fmla="val 50000"/>
              <a:gd name="adj2" fmla="val 25000"/>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r-FR" sz="1500">
              <a:latin typeface="Arial" pitchFamily="34" charset="0"/>
              <a:cs typeface="Arial" pitchFamily="34" charset="0"/>
            </a:endParaRPr>
          </a:p>
        </p:txBody>
      </p:sp>
      <p:sp>
        <p:nvSpPr>
          <p:cNvPr id="668687" name="AutoShape 15"/>
          <p:cNvSpPr>
            <a:spLocks noChangeArrowheads="1"/>
          </p:cNvSpPr>
          <p:nvPr/>
        </p:nvSpPr>
        <p:spPr bwMode="auto">
          <a:xfrm>
            <a:off x="7732712" y="479424"/>
            <a:ext cx="542925" cy="1214438"/>
          </a:xfrm>
          <a:prstGeom prst="curvedLeftArrow">
            <a:avLst>
              <a:gd name="adj1" fmla="val 44737"/>
              <a:gd name="adj2" fmla="val 89474"/>
              <a:gd name="adj3" fmla="val 33333"/>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r-FR" sz="1500">
              <a:latin typeface="Arial" pitchFamily="34" charset="0"/>
              <a:cs typeface="Arial" pitchFamily="34" charset="0"/>
            </a:endParaRPr>
          </a:p>
        </p:txBody>
      </p:sp>
      <p:sp>
        <p:nvSpPr>
          <p:cNvPr id="668688" name="AutoShape 16"/>
          <p:cNvSpPr>
            <a:spLocks noChangeArrowheads="1"/>
          </p:cNvSpPr>
          <p:nvPr/>
        </p:nvSpPr>
        <p:spPr bwMode="auto">
          <a:xfrm>
            <a:off x="286603" y="3386138"/>
            <a:ext cx="572235" cy="1214437"/>
          </a:xfrm>
          <a:prstGeom prst="curvedRightArrow">
            <a:avLst>
              <a:gd name="adj1" fmla="val 23451"/>
              <a:gd name="adj2" fmla="val 99029"/>
              <a:gd name="adj3" fmla="val 33333"/>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r-FR" sz="1500">
              <a:latin typeface="Arial" pitchFamily="34" charset="0"/>
              <a:cs typeface="Arial" pitchFamily="34" charset="0"/>
            </a:endParaRPr>
          </a:p>
        </p:txBody>
      </p:sp>
      <p:sp>
        <p:nvSpPr>
          <p:cNvPr id="668689" name="AutoShape 17"/>
          <p:cNvSpPr>
            <a:spLocks noChangeArrowheads="1"/>
          </p:cNvSpPr>
          <p:nvPr/>
        </p:nvSpPr>
        <p:spPr bwMode="auto">
          <a:xfrm>
            <a:off x="6215680" y="2511425"/>
            <a:ext cx="360362" cy="485775"/>
          </a:xfrm>
          <a:prstGeom prst="leftArrow">
            <a:avLst>
              <a:gd name="adj1" fmla="val 50000"/>
              <a:gd name="adj2" fmla="val 25000"/>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r-FR" sz="1500">
              <a:latin typeface="Arial" pitchFamily="34" charset="0"/>
              <a:cs typeface="Arial" pitchFamily="34" charset="0"/>
            </a:endParaRPr>
          </a:p>
        </p:txBody>
      </p:sp>
      <p:sp>
        <p:nvSpPr>
          <p:cNvPr id="668690" name="AutoShape 18"/>
          <p:cNvSpPr>
            <a:spLocks noChangeArrowheads="1"/>
          </p:cNvSpPr>
          <p:nvPr/>
        </p:nvSpPr>
        <p:spPr bwMode="auto">
          <a:xfrm>
            <a:off x="3384550" y="2514600"/>
            <a:ext cx="488950" cy="515938"/>
          </a:xfrm>
          <a:prstGeom prst="leftArrow">
            <a:avLst>
              <a:gd name="adj1" fmla="val 50000"/>
              <a:gd name="adj2" fmla="val 25000"/>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r-FR" sz="1500">
              <a:latin typeface="Arial" pitchFamily="34" charset="0"/>
              <a:cs typeface="Arial" pitchFamily="34" charset="0"/>
            </a:endParaRPr>
          </a:p>
        </p:txBody>
      </p:sp>
      <p:sp>
        <p:nvSpPr>
          <p:cNvPr id="668691" name="AutoShape 19"/>
          <p:cNvSpPr>
            <a:spLocks noChangeArrowheads="1"/>
          </p:cNvSpPr>
          <p:nvPr/>
        </p:nvSpPr>
        <p:spPr bwMode="auto">
          <a:xfrm>
            <a:off x="3208932" y="4322763"/>
            <a:ext cx="414338" cy="522287"/>
          </a:xfrm>
          <a:prstGeom prst="rightArrow">
            <a:avLst>
              <a:gd name="adj1" fmla="val 50000"/>
              <a:gd name="adj2" fmla="val 25000"/>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r-FR" sz="1500">
              <a:latin typeface="Arial" pitchFamily="34" charset="0"/>
              <a:cs typeface="Arial" pitchFamily="34" charset="0"/>
            </a:endParaRPr>
          </a:p>
        </p:txBody>
      </p:sp>
      <p:sp>
        <p:nvSpPr>
          <p:cNvPr id="668692" name="AutoShape 20"/>
          <p:cNvSpPr>
            <a:spLocks noChangeArrowheads="1"/>
          </p:cNvSpPr>
          <p:nvPr/>
        </p:nvSpPr>
        <p:spPr bwMode="auto">
          <a:xfrm>
            <a:off x="6215702" y="4257675"/>
            <a:ext cx="401638" cy="485775"/>
          </a:xfrm>
          <a:prstGeom prst="rightArrow">
            <a:avLst>
              <a:gd name="adj1" fmla="val 50000"/>
              <a:gd name="adj2" fmla="val 25000"/>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r-FR" sz="1500">
              <a:latin typeface="Arial" pitchFamily="34" charset="0"/>
              <a:cs typeface="Arial" pitchFamily="34" charset="0"/>
            </a:endParaRPr>
          </a:p>
        </p:txBody>
      </p:sp>
      <p:sp>
        <p:nvSpPr>
          <p:cNvPr id="20" name="Espace réservé du pied de page 19"/>
          <p:cNvSpPr>
            <a:spLocks noGrp="1"/>
          </p:cNvSpPr>
          <p:nvPr>
            <p:ph type="ftr" sz="quarter" idx="11"/>
          </p:nvPr>
        </p:nvSpPr>
        <p:spPr>
          <a:xfrm>
            <a:off x="2483893" y="6324600"/>
            <a:ext cx="4913194" cy="457200"/>
          </a:xfrm>
        </p:spPr>
        <p:txBody>
          <a:bodyPr/>
          <a:lstStyle/>
          <a:p>
            <a:r>
              <a:rPr lang="fr-FR" smtClean="0">
                <a:latin typeface="Arial" pitchFamily="34" charset="0"/>
                <a:cs typeface="Arial" pitchFamily="34" charset="0"/>
              </a:rPr>
              <a:t>Club IQM 2013 Tous droits réservés</a:t>
            </a:r>
            <a:endParaRPr lang="fr-FR" dirty="0">
              <a:latin typeface="Arial" pitchFamily="34" charset="0"/>
              <a:cs typeface="Arial" pitchFamily="34" charset="0"/>
            </a:endParaRPr>
          </a:p>
        </p:txBody>
      </p:sp>
      <p:sp>
        <p:nvSpPr>
          <p:cNvPr id="21" name="AutoShape 15"/>
          <p:cNvSpPr>
            <a:spLocks noChangeArrowheads="1"/>
          </p:cNvSpPr>
          <p:nvPr/>
        </p:nvSpPr>
        <p:spPr bwMode="auto">
          <a:xfrm rot="1897313">
            <a:off x="6984344" y="5272144"/>
            <a:ext cx="542925" cy="1214438"/>
          </a:xfrm>
          <a:prstGeom prst="curvedLeftArrow">
            <a:avLst>
              <a:gd name="adj1" fmla="val 44737"/>
              <a:gd name="adj2" fmla="val 89474"/>
              <a:gd name="adj3" fmla="val 33333"/>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r-FR" sz="1500">
              <a:latin typeface="Arial" pitchFamily="34" charset="0"/>
              <a:cs typeface="Arial" pitchFamily="34" charset="0"/>
            </a:endParaRPr>
          </a:p>
        </p:txBody>
      </p:sp>
      <p:pic>
        <p:nvPicPr>
          <p:cNvPr id="22" name="Picture 2"/>
          <p:cNvPicPr>
            <a:picLocks noChangeAspect="1" noChangeArrowheads="1"/>
          </p:cNvPicPr>
          <p:nvPr/>
        </p:nvPicPr>
        <p:blipFill>
          <a:blip r:embed="rId2" cstate="print"/>
          <a:srcRect/>
          <a:stretch>
            <a:fillRect/>
          </a:stretch>
        </p:blipFill>
        <p:spPr bwMode="auto">
          <a:xfrm>
            <a:off x="1" y="0"/>
            <a:ext cx="1176190" cy="982639"/>
          </a:xfrm>
          <a:prstGeom prst="rect">
            <a:avLst/>
          </a:prstGeom>
          <a:noFill/>
          <a:ln w="9525">
            <a:noFill/>
            <a:miter lim="800000"/>
            <a:headEnd/>
            <a:tailEnd/>
          </a:ln>
        </p:spPr>
      </p:pic>
      <p:sp>
        <p:nvSpPr>
          <p:cNvPr id="23" name="Espace réservé du numéro de diapositive 22"/>
          <p:cNvSpPr>
            <a:spLocks noGrp="1"/>
          </p:cNvSpPr>
          <p:nvPr>
            <p:ph type="sldNum" sz="quarter" idx="12"/>
          </p:nvPr>
        </p:nvSpPr>
        <p:spPr/>
        <p:txBody>
          <a:bodyPr/>
          <a:lstStyle/>
          <a:p>
            <a:fld id="{5EEA4E03-31F6-4304-9176-57F4ED9BAAFA}" type="slidenum">
              <a:rPr lang="fr-FR" smtClean="0"/>
              <a:pPr/>
              <a:t>23</a:t>
            </a:fld>
            <a:endParaRPr lang="fr-F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4"/>
          <p:cNvSpPr>
            <a:spLocks noGrp="1"/>
          </p:cNvSpPr>
          <p:nvPr>
            <p:ph type="ftr" sz="quarter" idx="11"/>
          </p:nvPr>
        </p:nvSpPr>
        <p:spPr/>
        <p:txBody>
          <a:bodyPr/>
          <a:lstStyle/>
          <a:p>
            <a:r>
              <a:rPr lang="fr-FR" smtClean="0"/>
              <a:t>Club IQM 2013 Tous droits réservés</a:t>
            </a:r>
            <a:endParaRPr lang="fr-FR" dirty="0"/>
          </a:p>
        </p:txBody>
      </p:sp>
      <p:sp>
        <p:nvSpPr>
          <p:cNvPr id="658434" name="Text Box 2"/>
          <p:cNvSpPr txBox="1">
            <a:spLocks noChangeArrowheads="1"/>
          </p:cNvSpPr>
          <p:nvPr/>
        </p:nvSpPr>
        <p:spPr bwMode="auto">
          <a:xfrm>
            <a:off x="790024" y="1784896"/>
            <a:ext cx="7739825" cy="3646696"/>
          </a:xfrm>
          <a:prstGeom prst="rect">
            <a:avLst/>
          </a:prstGeom>
          <a:noFill/>
          <a:ln w="9525">
            <a:noFill/>
            <a:miter lim="800000"/>
            <a:headEnd/>
            <a:tailEnd/>
          </a:ln>
          <a:effectLst/>
        </p:spPr>
        <p:txBody>
          <a:bodyPr wrap="square" lIns="75749" tIns="37874" rIns="75749" bIns="37874">
            <a:spAutoFit/>
          </a:bodyPr>
          <a:lstStyle/>
          <a:p>
            <a:pPr algn="ctr" defTabSz="757238" eaLnBrk="0" hangingPunct="0">
              <a:lnSpc>
                <a:spcPct val="145000"/>
              </a:lnSpc>
            </a:pPr>
            <a:r>
              <a:rPr lang="fr-FR" sz="4000" dirty="0" smtClean="0">
                <a:solidFill>
                  <a:srgbClr val="FF6600"/>
                </a:solidFill>
                <a:ea typeface="Tahoma" pitchFamily="34" charset="0"/>
                <a:cs typeface="Tahoma" pitchFamily="34" charset="0"/>
              </a:rPr>
              <a:t>Nous vous souhaitons plein  succès dans l’exercice de votre Responsabilité </a:t>
            </a:r>
            <a:r>
              <a:rPr lang="fr-FR" sz="4000" smtClean="0">
                <a:solidFill>
                  <a:srgbClr val="FF6600"/>
                </a:solidFill>
                <a:ea typeface="Tahoma" pitchFamily="34" charset="0"/>
                <a:cs typeface="Tahoma" pitchFamily="34" charset="0"/>
              </a:rPr>
              <a:t>Sociétale </a:t>
            </a:r>
          </a:p>
          <a:p>
            <a:pPr algn="ctr" defTabSz="757238" eaLnBrk="0" hangingPunct="0">
              <a:lnSpc>
                <a:spcPct val="145000"/>
              </a:lnSpc>
            </a:pPr>
            <a:r>
              <a:rPr lang="fr-FR" sz="4000" smtClean="0">
                <a:solidFill>
                  <a:srgbClr val="FF6600"/>
                </a:solidFill>
                <a:ea typeface="Tahoma" pitchFamily="34" charset="0"/>
                <a:cs typeface="Tahoma" pitchFamily="34" charset="0"/>
              </a:rPr>
              <a:t>grâce </a:t>
            </a:r>
            <a:r>
              <a:rPr lang="fr-FR" sz="4000" dirty="0" smtClean="0">
                <a:solidFill>
                  <a:srgbClr val="FF6600"/>
                </a:solidFill>
                <a:ea typeface="Tahoma" pitchFamily="34" charset="0"/>
                <a:cs typeface="Tahoma" pitchFamily="34" charset="0"/>
              </a:rPr>
              <a:t>à la méthode FAR RS </a:t>
            </a:r>
            <a:r>
              <a:rPr lang="fr-FR" sz="4000" dirty="0" smtClean="0">
                <a:solidFill>
                  <a:srgbClr val="FF6600"/>
                </a:solidFill>
                <a:latin typeface="Arial Black" pitchFamily="34" charset="0"/>
              </a:rPr>
              <a:t>!</a:t>
            </a:r>
            <a:endParaRPr lang="fr-FR" sz="4000" dirty="0">
              <a:solidFill>
                <a:srgbClr val="FF6600"/>
              </a:solidFill>
              <a:latin typeface="Arial Black" pitchFamily="34" charset="0"/>
            </a:endParaRPr>
          </a:p>
        </p:txBody>
      </p:sp>
      <p:sp>
        <p:nvSpPr>
          <p:cNvPr id="5" name="Espace réservé du numéro de diapositive 4"/>
          <p:cNvSpPr>
            <a:spLocks noGrp="1"/>
          </p:cNvSpPr>
          <p:nvPr>
            <p:ph type="sldNum" sz="quarter" idx="12"/>
          </p:nvPr>
        </p:nvSpPr>
        <p:spPr/>
        <p:txBody>
          <a:bodyPr/>
          <a:lstStyle/>
          <a:p>
            <a:fld id="{5EEA4E03-31F6-4304-9176-57F4ED9BAAFA}" type="slidenum">
              <a:rPr lang="fr-FR" smtClean="0"/>
              <a:pPr/>
              <a:t>24</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58434"/>
                                        </p:tgtEl>
                                        <p:attrNameLst>
                                          <p:attrName>style.visibility</p:attrName>
                                        </p:attrNameLst>
                                      </p:cBhvr>
                                      <p:to>
                                        <p:strVal val="visible"/>
                                      </p:to>
                                    </p:set>
                                    <p:animEffect transition="in" filter="wipe(up)">
                                      <p:cBhvr>
                                        <p:cTn id="7" dur="500"/>
                                        <p:tgtEl>
                                          <p:spTgt spid="658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8434"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2"/>
          <p:cNvSpPr>
            <a:spLocks noGrp="1"/>
          </p:cNvSpPr>
          <p:nvPr>
            <p:ph type="ftr" sz="quarter" idx="11"/>
          </p:nvPr>
        </p:nvSpPr>
        <p:spPr/>
        <p:txBody>
          <a:bodyPr/>
          <a:lstStyle/>
          <a:p>
            <a:r>
              <a:rPr lang="fr-FR" smtClean="0"/>
              <a:t>Club IQM 2013 Tous droits réservés</a:t>
            </a:r>
            <a:endParaRPr lang="fr-FR" dirty="0"/>
          </a:p>
        </p:txBody>
      </p:sp>
      <p:sp>
        <p:nvSpPr>
          <p:cNvPr id="662533" name="Rectangle 2"/>
          <p:cNvSpPr>
            <a:spLocks noGrp="1" noChangeArrowheads="1"/>
          </p:cNvSpPr>
          <p:nvPr>
            <p:ph type="title" idx="4294967295"/>
          </p:nvPr>
        </p:nvSpPr>
        <p:spPr>
          <a:xfrm>
            <a:off x="1371600" y="0"/>
            <a:ext cx="7772400" cy="1203960"/>
          </a:xfrm>
        </p:spPr>
        <p:txBody>
          <a:bodyPr anchor="ctr"/>
          <a:lstStyle/>
          <a:p>
            <a:pPr algn="ctr"/>
            <a:r>
              <a:rPr lang="fr-FR" sz="2800" dirty="0" smtClean="0">
                <a:solidFill>
                  <a:srgbClr val="09357A"/>
                </a:solidFill>
                <a:latin typeface="Arial Unicode MS" pitchFamily="34" charset="-128"/>
              </a:rPr>
              <a:t>F</a:t>
            </a:r>
            <a:r>
              <a:rPr lang="fr-FR" sz="2800" dirty="0" smtClean="0">
                <a:solidFill>
                  <a:srgbClr val="09357A"/>
                </a:solidFill>
                <a:latin typeface="Arial Unicode MS" pitchFamily="34" charset="-128"/>
              </a:rPr>
              <a:t>inalité de la méthode FAR RS</a:t>
            </a:r>
            <a:endParaRPr lang="fr-FR" sz="1000" dirty="0">
              <a:solidFill>
                <a:srgbClr val="09357A"/>
              </a:solidFill>
              <a:latin typeface="Arial" pitchFamily="34" charset="0"/>
            </a:endParaRPr>
          </a:p>
        </p:txBody>
      </p:sp>
      <p:sp>
        <p:nvSpPr>
          <p:cNvPr id="8" name="Espace réservé du numéro de diapositive 7"/>
          <p:cNvSpPr>
            <a:spLocks noGrp="1"/>
          </p:cNvSpPr>
          <p:nvPr>
            <p:ph type="sldNum" sz="quarter" idx="4294967295"/>
          </p:nvPr>
        </p:nvSpPr>
        <p:spPr>
          <a:xfrm>
            <a:off x="6781800" y="6324600"/>
            <a:ext cx="1905000" cy="457200"/>
          </a:xfrm>
        </p:spPr>
        <p:txBody>
          <a:bodyPr/>
          <a:lstStyle/>
          <a:p>
            <a:fld id="{5214EE45-8C87-4D2F-8424-2630FF6C5C64}" type="slidenum">
              <a:rPr lang="fr-FR" smtClean="0"/>
              <a:pPr/>
              <a:t>3</a:t>
            </a:fld>
            <a:endParaRPr lang="fr-FR"/>
          </a:p>
        </p:txBody>
      </p:sp>
      <p:sp>
        <p:nvSpPr>
          <p:cNvPr id="7" name="ZoneTexte 4"/>
          <p:cNvSpPr txBox="1">
            <a:spLocks noChangeArrowheads="1"/>
          </p:cNvSpPr>
          <p:nvPr/>
        </p:nvSpPr>
        <p:spPr bwMode="auto">
          <a:xfrm>
            <a:off x="245661" y="1764112"/>
            <a:ext cx="8625385" cy="4295493"/>
          </a:xfrm>
          <a:prstGeom prst="rect">
            <a:avLst/>
          </a:prstGeom>
          <a:solidFill>
            <a:srgbClr val="FFFFFF"/>
          </a:solidFill>
          <a:ln w="9525">
            <a:solidFill>
              <a:srgbClr val="BCBCBC"/>
            </a:solidFill>
            <a:miter lim="800000"/>
            <a:headEnd/>
            <a:tailEnd/>
          </a:ln>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fr-FR" sz="2200" dirty="0">
                <a:solidFill>
                  <a:srgbClr val="003366"/>
                </a:solidFill>
                <a:latin typeface="Arial" pitchFamily="34" charset="0"/>
                <a:cs typeface="Arial" pitchFamily="34" charset="0"/>
              </a:rPr>
              <a:t>La </a:t>
            </a:r>
            <a:r>
              <a:rPr lang="fr-FR" sz="2200" b="1" dirty="0">
                <a:solidFill>
                  <a:srgbClr val="003366"/>
                </a:solidFill>
                <a:latin typeface="Arial" pitchFamily="34" charset="0"/>
                <a:cs typeface="Arial" pitchFamily="34" charset="0"/>
              </a:rPr>
              <a:t>Méthode FAR RS </a:t>
            </a:r>
            <a:r>
              <a:rPr lang="fr-FR" sz="2200" dirty="0" smtClean="0">
                <a:solidFill>
                  <a:srgbClr val="003366"/>
                </a:solidFill>
                <a:latin typeface="Arial" pitchFamily="34" charset="0"/>
                <a:cs typeface="Arial" pitchFamily="34" charset="0"/>
              </a:rPr>
              <a:t>a </a:t>
            </a:r>
            <a:r>
              <a:rPr lang="fr-FR" sz="2200" dirty="0">
                <a:solidFill>
                  <a:srgbClr val="003366"/>
                </a:solidFill>
                <a:latin typeface="Arial" pitchFamily="34" charset="0"/>
                <a:cs typeface="Arial" pitchFamily="34" charset="0"/>
              </a:rPr>
              <a:t>été conçue </a:t>
            </a:r>
            <a:r>
              <a:rPr lang="fr-FR" sz="2200" dirty="0" smtClean="0">
                <a:solidFill>
                  <a:srgbClr val="003366"/>
                </a:solidFill>
                <a:latin typeface="Arial" pitchFamily="34" charset="0"/>
                <a:cs typeface="Arial" pitchFamily="34" charset="0"/>
              </a:rPr>
              <a:t>pour aider les organismes de toutes tailles et tous secteurs d’activité à effectuer </a:t>
            </a:r>
            <a:r>
              <a:rPr lang="fr-FR" sz="2200" b="1" dirty="0" smtClean="0">
                <a:solidFill>
                  <a:srgbClr val="003366"/>
                </a:solidFill>
                <a:latin typeface="Arial" pitchFamily="34" charset="0"/>
                <a:cs typeface="Arial" pitchFamily="34" charset="0"/>
              </a:rPr>
              <a:t>un diagnostic rapide </a:t>
            </a:r>
            <a:r>
              <a:rPr lang="fr-FR" sz="2200" dirty="0" smtClean="0">
                <a:solidFill>
                  <a:srgbClr val="003366"/>
                </a:solidFill>
                <a:latin typeface="Arial" pitchFamily="34" charset="0"/>
                <a:cs typeface="Arial" pitchFamily="34" charset="0"/>
              </a:rPr>
              <a:t>de l’état de leurs pratiques en matière de responsabilité sociétale.</a:t>
            </a:r>
          </a:p>
          <a:p>
            <a:pPr algn="l" rtl="0">
              <a:defRPr sz="1000"/>
            </a:pPr>
            <a:endParaRPr lang="fr-FR" sz="2200" dirty="0" smtClean="0">
              <a:solidFill>
                <a:srgbClr val="003366"/>
              </a:solidFill>
              <a:latin typeface="Arial" pitchFamily="34" charset="0"/>
              <a:cs typeface="Arial" pitchFamily="34" charset="0"/>
            </a:endParaRPr>
          </a:p>
          <a:p>
            <a:pPr algn="l" rtl="0">
              <a:defRPr sz="1000"/>
            </a:pPr>
            <a:r>
              <a:rPr lang="fr-FR" sz="2200" dirty="0" smtClean="0">
                <a:solidFill>
                  <a:srgbClr val="003366"/>
                </a:solidFill>
                <a:latin typeface="Arial" pitchFamily="34" charset="0"/>
                <a:cs typeface="Arial" pitchFamily="34" charset="0"/>
              </a:rPr>
              <a:t>Cet état des lieux peut conduire à l’élaboration d’un </a:t>
            </a:r>
            <a:r>
              <a:rPr lang="fr-FR" sz="2200" b="1" dirty="0" smtClean="0">
                <a:solidFill>
                  <a:srgbClr val="003366"/>
                </a:solidFill>
                <a:latin typeface="Arial" pitchFamily="34" charset="0"/>
                <a:cs typeface="Arial" pitchFamily="34" charset="0"/>
              </a:rPr>
              <a:t>plan d’actions </a:t>
            </a:r>
            <a:r>
              <a:rPr lang="fr-FR" sz="2200" dirty="0" smtClean="0">
                <a:solidFill>
                  <a:srgbClr val="003366"/>
                </a:solidFill>
                <a:latin typeface="Arial" pitchFamily="34" charset="0"/>
                <a:cs typeface="Arial" pitchFamily="34" charset="0"/>
              </a:rPr>
              <a:t>pour renforcer la prise en compte de la Responsabilité Sociétale dans leur stratégie.</a:t>
            </a:r>
          </a:p>
          <a:p>
            <a:pPr algn="l" rtl="0">
              <a:defRPr sz="1000"/>
            </a:pPr>
            <a:endParaRPr lang="fr-FR" sz="2200" dirty="0" smtClean="0">
              <a:solidFill>
                <a:srgbClr val="003366"/>
              </a:solidFill>
              <a:latin typeface="Arial" pitchFamily="34" charset="0"/>
              <a:cs typeface="Arial" pitchFamily="34" charset="0"/>
            </a:endParaRPr>
          </a:p>
          <a:p>
            <a:pPr algn="l" rtl="0">
              <a:defRPr sz="1000"/>
            </a:pPr>
            <a:r>
              <a:rPr lang="fr-FR" sz="2200" dirty="0" smtClean="0">
                <a:solidFill>
                  <a:srgbClr val="003366"/>
                </a:solidFill>
                <a:latin typeface="Arial" pitchFamily="34" charset="0"/>
                <a:cs typeface="Arial" pitchFamily="34" charset="0"/>
              </a:rPr>
              <a:t>En apportant une meilleure réponse aux attentes de leurs parties intéressées, les organismes </a:t>
            </a:r>
            <a:r>
              <a:rPr lang="fr-FR" sz="2200" b="1" dirty="0" smtClean="0">
                <a:solidFill>
                  <a:srgbClr val="003366"/>
                </a:solidFill>
                <a:latin typeface="Arial" pitchFamily="34" charset="0"/>
                <a:cs typeface="Arial" pitchFamily="34" charset="0"/>
              </a:rPr>
              <a:t>contribuent à leur pérennité</a:t>
            </a:r>
            <a:r>
              <a:rPr lang="fr-FR" sz="2200" dirty="0" smtClean="0">
                <a:solidFill>
                  <a:srgbClr val="003366"/>
                </a:solidFill>
                <a:latin typeface="Arial" pitchFamily="34" charset="0"/>
                <a:cs typeface="Arial" pitchFamily="34" charset="0"/>
              </a:rPr>
              <a:t>.</a:t>
            </a:r>
          </a:p>
          <a:p>
            <a:pPr algn="l" rtl="0">
              <a:defRPr sz="1000"/>
            </a:pPr>
            <a:endParaRPr lang="fr-FR" sz="2200" dirty="0">
              <a:solidFill>
                <a:srgbClr val="003366"/>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2"/>
          <p:cNvSpPr>
            <a:spLocks noGrp="1"/>
          </p:cNvSpPr>
          <p:nvPr>
            <p:ph type="ftr" sz="quarter" idx="11"/>
          </p:nvPr>
        </p:nvSpPr>
        <p:spPr/>
        <p:txBody>
          <a:bodyPr/>
          <a:lstStyle/>
          <a:p>
            <a:r>
              <a:rPr lang="fr-FR" smtClean="0"/>
              <a:t>Club IQM 2013 Tous droits réservés</a:t>
            </a:r>
            <a:endParaRPr lang="fr-FR" dirty="0"/>
          </a:p>
        </p:txBody>
      </p:sp>
      <p:sp>
        <p:nvSpPr>
          <p:cNvPr id="662533" name="Rectangle 2"/>
          <p:cNvSpPr>
            <a:spLocks noGrp="1" noChangeArrowheads="1"/>
          </p:cNvSpPr>
          <p:nvPr>
            <p:ph type="title" idx="4294967295"/>
          </p:nvPr>
        </p:nvSpPr>
        <p:spPr>
          <a:xfrm>
            <a:off x="1371600" y="0"/>
            <a:ext cx="7772400" cy="1203960"/>
          </a:xfrm>
        </p:spPr>
        <p:txBody>
          <a:bodyPr anchor="ctr"/>
          <a:lstStyle/>
          <a:p>
            <a:r>
              <a:rPr lang="fr-FR" sz="2800" dirty="0">
                <a:solidFill>
                  <a:srgbClr val="09357A"/>
                </a:solidFill>
                <a:latin typeface="Arial Unicode MS" pitchFamily="34" charset="-128"/>
              </a:rPr>
              <a:t>Responsabilité Sociétale : définition ISO 26000</a:t>
            </a:r>
            <a:br>
              <a:rPr lang="fr-FR" sz="2800" dirty="0">
                <a:solidFill>
                  <a:srgbClr val="09357A"/>
                </a:solidFill>
                <a:latin typeface="Arial Unicode MS" pitchFamily="34" charset="-128"/>
              </a:rPr>
            </a:br>
            <a:endParaRPr lang="fr-FR" sz="1000" dirty="0">
              <a:solidFill>
                <a:srgbClr val="09357A"/>
              </a:solidFill>
              <a:latin typeface="Arial" pitchFamily="34" charset="0"/>
            </a:endParaRPr>
          </a:p>
        </p:txBody>
      </p:sp>
      <p:sp>
        <p:nvSpPr>
          <p:cNvPr id="662534" name="Rectangle 3"/>
          <p:cNvSpPr>
            <a:spLocks noGrp="1" noChangeArrowheads="1"/>
          </p:cNvSpPr>
          <p:nvPr>
            <p:ph type="body" idx="4294967295"/>
          </p:nvPr>
        </p:nvSpPr>
        <p:spPr>
          <a:xfrm>
            <a:off x="177421" y="1148447"/>
            <a:ext cx="8966579" cy="4860925"/>
          </a:xfrm>
        </p:spPr>
        <p:txBody>
          <a:bodyPr/>
          <a:lstStyle/>
          <a:p>
            <a:pPr marL="0" indent="0">
              <a:buFont typeface="Wingdings" pitchFamily="2" charset="2"/>
              <a:buNone/>
              <a:tabLst>
                <a:tab pos="195263" algn="l"/>
              </a:tabLst>
            </a:pPr>
            <a:r>
              <a:rPr lang="fr-FR" sz="2400" dirty="0" smtClean="0">
                <a:solidFill>
                  <a:srgbClr val="003366"/>
                </a:solidFill>
                <a:latin typeface="Arial" pitchFamily="34" charset="0"/>
              </a:rPr>
              <a:t>« C’est </a:t>
            </a:r>
            <a:r>
              <a:rPr lang="fr-FR" sz="2400" dirty="0">
                <a:solidFill>
                  <a:srgbClr val="003366"/>
                </a:solidFill>
                <a:latin typeface="Arial" pitchFamily="34" charset="0"/>
              </a:rPr>
              <a:t>la responsabilité d’une </a:t>
            </a:r>
            <a:r>
              <a:rPr lang="fr-FR" sz="2400" b="1" dirty="0">
                <a:solidFill>
                  <a:srgbClr val="003366"/>
                </a:solidFill>
                <a:latin typeface="Arial" pitchFamily="34" charset="0"/>
              </a:rPr>
              <a:t>organisation </a:t>
            </a:r>
            <a:r>
              <a:rPr lang="fr-FR" sz="2400" dirty="0" smtClean="0">
                <a:solidFill>
                  <a:srgbClr val="003366"/>
                </a:solidFill>
                <a:latin typeface="Arial" pitchFamily="34" charset="0"/>
              </a:rPr>
              <a:t>vis-à-vis </a:t>
            </a:r>
            <a:r>
              <a:rPr lang="fr-FR" sz="2400" dirty="0">
                <a:solidFill>
                  <a:srgbClr val="003366"/>
                </a:solidFill>
                <a:latin typeface="Arial" pitchFamily="34" charset="0"/>
              </a:rPr>
              <a:t>des impacts de ses décisions et activités sur la société et sur l’</a:t>
            </a:r>
            <a:r>
              <a:rPr lang="fr-FR" sz="2400" b="1" dirty="0">
                <a:solidFill>
                  <a:srgbClr val="003366"/>
                </a:solidFill>
                <a:latin typeface="Arial" pitchFamily="34" charset="0"/>
              </a:rPr>
              <a:t>environnement</a:t>
            </a:r>
            <a:r>
              <a:rPr lang="fr-FR" sz="2400" dirty="0">
                <a:solidFill>
                  <a:srgbClr val="003366"/>
                </a:solidFill>
                <a:latin typeface="Arial" pitchFamily="34" charset="0"/>
              </a:rPr>
              <a:t>, se traduisant par </a:t>
            </a:r>
            <a:r>
              <a:rPr lang="fr-FR" sz="2400" dirty="0" smtClean="0">
                <a:solidFill>
                  <a:srgbClr val="003366"/>
                </a:solidFill>
                <a:latin typeface="Arial" pitchFamily="34" charset="0"/>
              </a:rPr>
              <a:t>un </a:t>
            </a:r>
            <a:r>
              <a:rPr lang="fr-FR" sz="2400" b="1" dirty="0" smtClean="0">
                <a:solidFill>
                  <a:srgbClr val="003366"/>
                </a:solidFill>
                <a:latin typeface="Arial" pitchFamily="34" charset="0"/>
              </a:rPr>
              <a:t>comportement </a:t>
            </a:r>
            <a:r>
              <a:rPr lang="fr-FR" sz="2400" b="1" dirty="0">
                <a:solidFill>
                  <a:srgbClr val="003366"/>
                </a:solidFill>
                <a:latin typeface="Arial" pitchFamily="34" charset="0"/>
              </a:rPr>
              <a:t>éthique </a:t>
            </a:r>
            <a:r>
              <a:rPr lang="fr-FR" sz="2400" dirty="0">
                <a:solidFill>
                  <a:srgbClr val="003366"/>
                </a:solidFill>
                <a:latin typeface="Arial" pitchFamily="34" charset="0"/>
              </a:rPr>
              <a:t>et transparent </a:t>
            </a:r>
            <a:r>
              <a:rPr lang="fr-FR" sz="2400" dirty="0" smtClean="0">
                <a:solidFill>
                  <a:srgbClr val="003366"/>
                </a:solidFill>
                <a:latin typeface="Arial" pitchFamily="34" charset="0"/>
              </a:rPr>
              <a:t>qui :</a:t>
            </a:r>
            <a:endParaRPr lang="fr-FR" sz="2400" dirty="0" smtClean="0">
              <a:solidFill>
                <a:srgbClr val="003366"/>
              </a:solidFill>
              <a:latin typeface="Arial" pitchFamily="34" charset="0"/>
            </a:endParaRPr>
          </a:p>
          <a:p>
            <a:pPr marL="0" indent="0">
              <a:buFont typeface="Wingdings" pitchFamily="2" charset="2"/>
              <a:buNone/>
              <a:tabLst>
                <a:tab pos="195263" algn="l"/>
              </a:tabLst>
            </a:pPr>
            <a:endParaRPr lang="fr-FR" sz="800" dirty="0">
              <a:solidFill>
                <a:srgbClr val="003366"/>
              </a:solidFill>
              <a:latin typeface="Arial" pitchFamily="34" charset="0"/>
            </a:endParaRPr>
          </a:p>
          <a:p>
            <a:pPr marL="0" indent="0">
              <a:buClr>
                <a:srgbClr val="FF6600"/>
              </a:buClr>
              <a:buSzPct val="75000"/>
              <a:tabLst>
                <a:tab pos="273050" algn="l"/>
              </a:tabLst>
            </a:pPr>
            <a:r>
              <a:rPr lang="fr-FR" sz="2400" dirty="0">
                <a:solidFill>
                  <a:srgbClr val="003366"/>
                </a:solidFill>
                <a:latin typeface="SymbolMT" charset="0"/>
              </a:rPr>
              <a:t> </a:t>
            </a:r>
            <a:r>
              <a:rPr lang="fr-FR" sz="2400" dirty="0">
                <a:solidFill>
                  <a:srgbClr val="003366"/>
                </a:solidFill>
                <a:latin typeface="Arial" pitchFamily="34" charset="0"/>
              </a:rPr>
              <a:t>contribue au </a:t>
            </a:r>
            <a:r>
              <a:rPr lang="fr-FR" sz="2400" b="1" dirty="0">
                <a:solidFill>
                  <a:srgbClr val="003366"/>
                </a:solidFill>
                <a:latin typeface="Arial" pitchFamily="34" charset="0"/>
              </a:rPr>
              <a:t>développement durable</a:t>
            </a:r>
            <a:r>
              <a:rPr lang="fr-FR" sz="2400" dirty="0">
                <a:solidFill>
                  <a:srgbClr val="003366"/>
                </a:solidFill>
                <a:latin typeface="Arial" pitchFamily="34" charset="0"/>
              </a:rPr>
              <a:t>, à la santé </a:t>
            </a:r>
            <a:r>
              <a:rPr lang="fr-FR" sz="2400" dirty="0" smtClean="0">
                <a:solidFill>
                  <a:srgbClr val="003366"/>
                </a:solidFill>
                <a:latin typeface="Arial" pitchFamily="34" charset="0"/>
              </a:rPr>
              <a:t>et	au bien-	être de </a:t>
            </a:r>
            <a:r>
              <a:rPr lang="fr-FR" sz="2400" dirty="0">
                <a:solidFill>
                  <a:srgbClr val="003366"/>
                </a:solidFill>
                <a:latin typeface="Arial" pitchFamily="34" charset="0"/>
              </a:rPr>
              <a:t>la </a:t>
            </a:r>
            <a:r>
              <a:rPr lang="fr-FR" sz="2400" dirty="0" smtClean="0">
                <a:solidFill>
                  <a:srgbClr val="003366"/>
                </a:solidFill>
                <a:latin typeface="Arial" pitchFamily="34" charset="0"/>
              </a:rPr>
              <a:t>société;</a:t>
            </a:r>
            <a:endParaRPr lang="fr-FR" sz="2400" dirty="0" smtClean="0">
              <a:solidFill>
                <a:srgbClr val="003366"/>
              </a:solidFill>
              <a:latin typeface="Arial" pitchFamily="34" charset="0"/>
            </a:endParaRPr>
          </a:p>
          <a:p>
            <a:pPr marL="0" indent="0">
              <a:buClr>
                <a:srgbClr val="FF6600"/>
              </a:buClr>
              <a:buSzPct val="75000"/>
              <a:tabLst>
                <a:tab pos="195263" algn="l"/>
              </a:tabLst>
            </a:pPr>
            <a:endParaRPr lang="fr-FR" sz="800" dirty="0">
              <a:solidFill>
                <a:srgbClr val="003366"/>
              </a:solidFill>
              <a:latin typeface="Arial" pitchFamily="34" charset="0"/>
            </a:endParaRPr>
          </a:p>
          <a:p>
            <a:pPr marL="0" indent="0">
              <a:buClr>
                <a:srgbClr val="FF6600"/>
              </a:buClr>
              <a:buSzPct val="75000"/>
              <a:tabLst>
                <a:tab pos="195263" algn="l"/>
              </a:tabLst>
            </a:pPr>
            <a:r>
              <a:rPr lang="fr-FR" sz="2400" dirty="0">
                <a:solidFill>
                  <a:srgbClr val="003366"/>
                </a:solidFill>
                <a:latin typeface="SymbolMT" charset="0"/>
              </a:rPr>
              <a:t> </a:t>
            </a:r>
            <a:r>
              <a:rPr lang="fr-FR" sz="2400" dirty="0">
                <a:solidFill>
                  <a:srgbClr val="003366"/>
                </a:solidFill>
                <a:latin typeface="Arial" pitchFamily="34" charset="0"/>
              </a:rPr>
              <a:t>prend en compte les attentes des </a:t>
            </a:r>
            <a:r>
              <a:rPr lang="fr-FR" sz="2400" b="1" dirty="0">
                <a:solidFill>
                  <a:srgbClr val="003366"/>
                </a:solidFill>
                <a:latin typeface="Arial" pitchFamily="34" charset="0"/>
              </a:rPr>
              <a:t>parties prenantes</a:t>
            </a:r>
            <a:r>
              <a:rPr lang="fr-FR" sz="2400" dirty="0" smtClean="0">
                <a:solidFill>
                  <a:srgbClr val="003366"/>
                </a:solidFill>
                <a:latin typeface="Arial" pitchFamily="34" charset="0"/>
              </a:rPr>
              <a:t>;</a:t>
            </a:r>
          </a:p>
          <a:p>
            <a:pPr marL="0" indent="0">
              <a:buClr>
                <a:srgbClr val="FF6600"/>
              </a:buClr>
              <a:buSzPct val="75000"/>
              <a:tabLst>
                <a:tab pos="195263" algn="l"/>
              </a:tabLst>
            </a:pPr>
            <a:endParaRPr lang="fr-FR" sz="800" dirty="0">
              <a:solidFill>
                <a:srgbClr val="003366"/>
              </a:solidFill>
              <a:latin typeface="Arial" pitchFamily="34" charset="0"/>
            </a:endParaRPr>
          </a:p>
          <a:p>
            <a:pPr marL="0" indent="0">
              <a:buClr>
                <a:srgbClr val="FF6600"/>
              </a:buClr>
              <a:buSzPct val="75000"/>
              <a:tabLst>
                <a:tab pos="195263" algn="l"/>
              </a:tabLst>
            </a:pPr>
            <a:r>
              <a:rPr lang="fr-FR" sz="2400" dirty="0">
                <a:solidFill>
                  <a:srgbClr val="003366"/>
                </a:solidFill>
                <a:latin typeface="SymbolMT" charset="0"/>
              </a:rPr>
              <a:t> </a:t>
            </a:r>
            <a:r>
              <a:rPr lang="fr-FR" sz="2400" dirty="0">
                <a:solidFill>
                  <a:srgbClr val="003366"/>
                </a:solidFill>
                <a:latin typeface="Arial" pitchFamily="34" charset="0"/>
              </a:rPr>
              <a:t>respecte les lois en </a:t>
            </a:r>
            <a:r>
              <a:rPr lang="fr-FR" sz="2400" dirty="0" smtClean="0">
                <a:solidFill>
                  <a:srgbClr val="003366"/>
                </a:solidFill>
                <a:latin typeface="Arial" pitchFamily="34" charset="0"/>
              </a:rPr>
              <a:t>vigueur tout en étant en </a:t>
            </a:r>
            <a:r>
              <a:rPr lang="fr-FR" sz="2400" dirty="0" smtClean="0">
                <a:solidFill>
                  <a:srgbClr val="003366"/>
                </a:solidFill>
                <a:latin typeface="Arial" pitchFamily="34" charset="0"/>
              </a:rPr>
              <a:t>			cohérence </a:t>
            </a:r>
            <a:r>
              <a:rPr lang="fr-FR" sz="2400" dirty="0" smtClean="0">
                <a:solidFill>
                  <a:srgbClr val="003366"/>
                </a:solidFill>
                <a:latin typeface="Arial" pitchFamily="34" charset="0"/>
              </a:rPr>
              <a:t>avec les </a:t>
            </a:r>
            <a:r>
              <a:rPr lang="fr-FR" sz="2400" dirty="0">
                <a:solidFill>
                  <a:srgbClr val="003366"/>
                </a:solidFill>
                <a:latin typeface="Arial" pitchFamily="34" charset="0"/>
              </a:rPr>
              <a:t>normes </a:t>
            </a:r>
            <a:r>
              <a:rPr lang="fr-FR" sz="2400" dirty="0" smtClean="0">
                <a:solidFill>
                  <a:srgbClr val="003366"/>
                </a:solidFill>
                <a:latin typeface="Arial" pitchFamily="34" charset="0"/>
              </a:rPr>
              <a:t>internationales </a:t>
            </a:r>
            <a:r>
              <a:rPr lang="fr-FR" sz="2400" dirty="0" smtClean="0">
                <a:solidFill>
                  <a:srgbClr val="003366"/>
                </a:solidFill>
                <a:latin typeface="Arial" pitchFamily="34" charset="0"/>
              </a:rPr>
              <a:t>de </a:t>
            </a:r>
            <a:r>
              <a:rPr lang="fr-FR" sz="2400" b="1" dirty="0" smtClean="0">
                <a:solidFill>
                  <a:srgbClr val="003366"/>
                </a:solidFill>
                <a:latin typeface="Arial" pitchFamily="34" charset="0"/>
              </a:rPr>
              <a:t>comportement;</a:t>
            </a:r>
          </a:p>
          <a:p>
            <a:pPr marL="0" indent="0">
              <a:buClr>
                <a:srgbClr val="FF6600"/>
              </a:buClr>
              <a:buSzPct val="75000"/>
              <a:buNone/>
              <a:tabLst>
                <a:tab pos="195263" algn="l"/>
              </a:tabLst>
            </a:pPr>
            <a:endParaRPr lang="fr-FR" sz="800" dirty="0" smtClean="0">
              <a:solidFill>
                <a:srgbClr val="003366"/>
              </a:solidFill>
              <a:latin typeface="Arial" pitchFamily="34" charset="0"/>
            </a:endParaRPr>
          </a:p>
          <a:p>
            <a:pPr marL="0" indent="0">
              <a:buClr>
                <a:srgbClr val="FF6600"/>
              </a:buClr>
              <a:buSzPct val="75000"/>
              <a:tabLst>
                <a:tab pos="195263" algn="l"/>
              </a:tabLst>
            </a:pPr>
            <a:r>
              <a:rPr lang="fr-FR" sz="2400" dirty="0" smtClean="0">
                <a:solidFill>
                  <a:srgbClr val="003366"/>
                </a:solidFill>
                <a:latin typeface="Arial" pitchFamily="34" charset="0"/>
              </a:rPr>
              <a:t> </a:t>
            </a:r>
            <a:r>
              <a:rPr lang="fr-FR" sz="2400" dirty="0" smtClean="0">
                <a:solidFill>
                  <a:srgbClr val="003366"/>
                </a:solidFill>
                <a:latin typeface="Arial" pitchFamily="34" charset="0"/>
              </a:rPr>
              <a:t>est </a:t>
            </a:r>
            <a:r>
              <a:rPr lang="fr-FR" sz="2400" dirty="0">
                <a:solidFill>
                  <a:srgbClr val="003366"/>
                </a:solidFill>
                <a:latin typeface="Arial" pitchFamily="34" charset="0"/>
              </a:rPr>
              <a:t>intégré dans l’ensemble de </a:t>
            </a:r>
            <a:r>
              <a:rPr lang="fr-FR" sz="2400" dirty="0" smtClean="0">
                <a:solidFill>
                  <a:srgbClr val="003366"/>
                </a:solidFill>
                <a:latin typeface="Arial" pitchFamily="34" charset="0"/>
              </a:rPr>
              <a:t>l’</a:t>
            </a:r>
            <a:r>
              <a:rPr lang="fr-FR" sz="2400" b="1" dirty="0" smtClean="0">
                <a:solidFill>
                  <a:srgbClr val="003366"/>
                </a:solidFill>
                <a:latin typeface="Arial" pitchFamily="34" charset="0"/>
              </a:rPr>
              <a:t>organisation </a:t>
            </a:r>
            <a:r>
              <a:rPr lang="fr-FR" sz="2400" dirty="0" smtClean="0">
                <a:solidFill>
                  <a:srgbClr val="003366"/>
                </a:solidFill>
                <a:latin typeface="Arial" pitchFamily="34" charset="0"/>
              </a:rPr>
              <a:t>et </a:t>
            </a:r>
            <a:r>
              <a:rPr lang="fr-FR" sz="2400" dirty="0">
                <a:solidFill>
                  <a:srgbClr val="003366"/>
                </a:solidFill>
                <a:latin typeface="Arial" pitchFamily="34" charset="0"/>
              </a:rPr>
              <a:t>mis en </a:t>
            </a:r>
            <a:r>
              <a:rPr lang="fr-FR" sz="2400" dirty="0" smtClean="0">
                <a:solidFill>
                  <a:srgbClr val="003366"/>
                </a:solidFill>
                <a:latin typeface="Arial" pitchFamily="34" charset="0"/>
              </a:rPr>
              <a:t>	œuvre </a:t>
            </a:r>
            <a:r>
              <a:rPr lang="fr-FR" sz="2400" dirty="0" smtClean="0">
                <a:solidFill>
                  <a:srgbClr val="003366"/>
                </a:solidFill>
                <a:latin typeface="Arial" pitchFamily="34" charset="0"/>
              </a:rPr>
              <a:t>dans </a:t>
            </a:r>
            <a:r>
              <a:rPr lang="fr-FR" sz="2400" dirty="0">
                <a:solidFill>
                  <a:srgbClr val="003366"/>
                </a:solidFill>
                <a:latin typeface="Arial" pitchFamily="34" charset="0"/>
              </a:rPr>
              <a:t>ses </a:t>
            </a:r>
            <a:r>
              <a:rPr lang="fr-FR" sz="2400" dirty="0" smtClean="0">
                <a:solidFill>
                  <a:srgbClr val="003366"/>
                </a:solidFill>
                <a:latin typeface="Arial" pitchFamily="34" charset="0"/>
              </a:rPr>
              <a:t>relations ».</a:t>
            </a:r>
            <a:endParaRPr lang="fr-FR" sz="2400" dirty="0">
              <a:solidFill>
                <a:srgbClr val="003366"/>
              </a:solidFill>
              <a:latin typeface="Arial" pitchFamily="34" charset="0"/>
            </a:endParaRPr>
          </a:p>
        </p:txBody>
      </p:sp>
      <p:sp>
        <p:nvSpPr>
          <p:cNvPr id="8" name="Espace réservé du numéro de diapositive 7"/>
          <p:cNvSpPr>
            <a:spLocks noGrp="1"/>
          </p:cNvSpPr>
          <p:nvPr>
            <p:ph type="sldNum" sz="quarter" idx="4294967295"/>
          </p:nvPr>
        </p:nvSpPr>
        <p:spPr>
          <a:xfrm>
            <a:off x="6781800" y="6324600"/>
            <a:ext cx="1905000" cy="457200"/>
          </a:xfrm>
        </p:spPr>
        <p:txBody>
          <a:bodyPr/>
          <a:lstStyle/>
          <a:p>
            <a:fld id="{5214EE45-8C87-4D2F-8424-2630FF6C5C64}" type="slidenum">
              <a:rPr lang="fr-FR" smtClean="0"/>
              <a:pPr/>
              <a:t>4</a:t>
            </a:fld>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71637" y="0"/>
            <a:ext cx="7843838" cy="842963"/>
          </a:xfrm>
        </p:spPr>
        <p:txBody>
          <a:bodyPr/>
          <a:lstStyle/>
          <a:p>
            <a:r>
              <a:rPr lang="fr-FR" sz="3200" dirty="0" smtClean="0">
                <a:solidFill>
                  <a:srgbClr val="09357A"/>
                </a:solidFill>
                <a:latin typeface="Arial Unicode MS" pitchFamily="34" charset="-128"/>
              </a:rPr>
              <a:t>Responsabilité Sociétale : les enjeux</a:t>
            </a:r>
            <a:endParaRPr lang="fr-FR" sz="3200" dirty="0">
              <a:solidFill>
                <a:srgbClr val="09357A"/>
              </a:solidFill>
            </a:endParaRPr>
          </a:p>
        </p:txBody>
      </p:sp>
      <p:sp>
        <p:nvSpPr>
          <p:cNvPr id="3" name="Espace réservé du contenu 2"/>
          <p:cNvSpPr>
            <a:spLocks noGrp="1"/>
          </p:cNvSpPr>
          <p:nvPr>
            <p:ph idx="1"/>
          </p:nvPr>
        </p:nvSpPr>
        <p:spPr>
          <a:xfrm>
            <a:off x="304800" y="1267326"/>
            <a:ext cx="8650288" cy="4865187"/>
          </a:xfrm>
        </p:spPr>
        <p:txBody>
          <a:bodyPr/>
          <a:lstStyle/>
          <a:p>
            <a:pPr algn="just">
              <a:buClr>
                <a:srgbClr val="FF6600"/>
              </a:buClr>
              <a:buSzPct val="150000"/>
              <a:buFont typeface="Wingdings" pitchFamily="2" charset="2"/>
              <a:buChar char="§"/>
            </a:pPr>
            <a:r>
              <a:rPr lang="fr-FR" sz="2200" dirty="0" smtClean="0">
                <a:solidFill>
                  <a:srgbClr val="003366"/>
                </a:solidFill>
                <a:latin typeface="Arial" pitchFamily="34" charset="0"/>
                <a:cs typeface="Arial" pitchFamily="34" charset="0"/>
              </a:rPr>
              <a:t>Expliciter la gouvernance </a:t>
            </a:r>
          </a:p>
          <a:p>
            <a:pPr algn="just">
              <a:buClr>
                <a:srgbClr val="FF6600"/>
              </a:buClr>
              <a:buSzPct val="150000"/>
              <a:buFont typeface="Wingdings" pitchFamily="2" charset="2"/>
              <a:buChar char="§"/>
            </a:pPr>
            <a:r>
              <a:rPr lang="fr-FR" sz="2200" dirty="0" smtClean="0">
                <a:solidFill>
                  <a:srgbClr val="003366"/>
                </a:solidFill>
                <a:latin typeface="Arial" pitchFamily="34" charset="0"/>
                <a:cs typeface="Arial" pitchFamily="34" charset="0"/>
              </a:rPr>
              <a:t>Maximaliser  les opportunités en minimisant les risques</a:t>
            </a:r>
          </a:p>
          <a:p>
            <a:pPr algn="just">
              <a:buClr>
                <a:srgbClr val="FF6600"/>
              </a:buClr>
              <a:buSzPct val="150000"/>
              <a:buFont typeface="Wingdings" pitchFamily="2" charset="2"/>
              <a:buChar char="§"/>
            </a:pPr>
            <a:r>
              <a:rPr lang="fr-FR" sz="2200" dirty="0" smtClean="0">
                <a:solidFill>
                  <a:srgbClr val="003366"/>
                </a:solidFill>
                <a:latin typeface="Arial" pitchFamily="34" charset="0"/>
                <a:cs typeface="Arial" pitchFamily="34" charset="0"/>
              </a:rPr>
              <a:t>Procurer un avantage concurrentiel</a:t>
            </a:r>
          </a:p>
          <a:p>
            <a:pPr algn="just">
              <a:buClr>
                <a:srgbClr val="FF6600"/>
              </a:buClr>
              <a:buSzPct val="150000"/>
              <a:buFont typeface="Wingdings" pitchFamily="2" charset="2"/>
              <a:buChar char="§"/>
            </a:pPr>
            <a:r>
              <a:rPr lang="fr-FR" sz="2200" dirty="0" smtClean="0">
                <a:solidFill>
                  <a:srgbClr val="003366"/>
                </a:solidFill>
                <a:latin typeface="Arial" pitchFamily="34" charset="0"/>
                <a:cs typeface="Arial" pitchFamily="34" charset="0"/>
              </a:rPr>
              <a:t>Développer une image de marque et accroitre la réputation</a:t>
            </a:r>
          </a:p>
          <a:p>
            <a:pPr algn="just">
              <a:buClr>
                <a:srgbClr val="FF6600"/>
              </a:buClr>
              <a:buSzPct val="150000"/>
              <a:buFont typeface="Wingdings" pitchFamily="2" charset="2"/>
              <a:buChar char="§"/>
            </a:pPr>
            <a:r>
              <a:rPr lang="fr-FR" sz="2200" dirty="0" smtClean="0">
                <a:solidFill>
                  <a:srgbClr val="003366"/>
                </a:solidFill>
                <a:latin typeface="Arial" pitchFamily="34" charset="0"/>
                <a:cs typeface="Arial" pitchFamily="34" charset="0"/>
              </a:rPr>
              <a:t>Inspirer confiance à l’opinion publique</a:t>
            </a:r>
          </a:p>
          <a:p>
            <a:pPr algn="just">
              <a:buClr>
                <a:srgbClr val="FF6600"/>
              </a:buClr>
              <a:buSzPct val="150000"/>
              <a:buFont typeface="Wingdings" pitchFamily="2" charset="2"/>
              <a:buChar char="§"/>
            </a:pPr>
            <a:r>
              <a:rPr lang="fr-FR" sz="2200" dirty="0" smtClean="0">
                <a:solidFill>
                  <a:srgbClr val="003366"/>
                </a:solidFill>
                <a:latin typeface="Arial" pitchFamily="34" charset="0"/>
                <a:cs typeface="Arial" pitchFamily="34" charset="0"/>
              </a:rPr>
              <a:t>Fidéliser ses salariés et ses clients</a:t>
            </a:r>
          </a:p>
          <a:p>
            <a:pPr algn="just">
              <a:buClr>
                <a:srgbClr val="FF6600"/>
              </a:buClr>
              <a:buSzPct val="150000"/>
              <a:buFont typeface="Wingdings" pitchFamily="2" charset="2"/>
              <a:buChar char="§"/>
            </a:pPr>
            <a:r>
              <a:rPr lang="fr-FR" sz="2200" dirty="0" smtClean="0">
                <a:solidFill>
                  <a:srgbClr val="003366"/>
                </a:solidFill>
                <a:latin typeface="Arial" pitchFamily="34" charset="0"/>
                <a:cs typeface="Arial" pitchFamily="34" charset="0"/>
              </a:rPr>
              <a:t>Améliorer le dialogue social</a:t>
            </a:r>
          </a:p>
          <a:p>
            <a:pPr algn="just">
              <a:buClr>
                <a:srgbClr val="FF6600"/>
              </a:buClr>
              <a:buSzPct val="150000"/>
              <a:buFont typeface="Wingdings" pitchFamily="2" charset="2"/>
              <a:buChar char="§"/>
            </a:pPr>
            <a:r>
              <a:rPr lang="fr-FR" sz="2200" dirty="0" smtClean="0">
                <a:solidFill>
                  <a:srgbClr val="003366"/>
                </a:solidFill>
                <a:latin typeface="Arial" pitchFamily="34" charset="0"/>
                <a:cs typeface="Arial" pitchFamily="34" charset="0"/>
              </a:rPr>
              <a:t>Accroitre la productivité par la compétence et la motivation </a:t>
            </a:r>
          </a:p>
          <a:p>
            <a:pPr marL="0" indent="0" algn="just">
              <a:buClr>
                <a:srgbClr val="FF6600"/>
              </a:buClr>
              <a:buSzPct val="150000"/>
              <a:buFont typeface="Wingdings" pitchFamily="2" charset="2"/>
              <a:buChar char="§"/>
              <a:tabLst>
                <a:tab pos="355600" algn="l"/>
              </a:tabLst>
            </a:pPr>
            <a:r>
              <a:rPr lang="fr-FR" sz="2200" dirty="0" smtClean="0">
                <a:solidFill>
                  <a:srgbClr val="003366"/>
                </a:solidFill>
                <a:latin typeface="Arial" pitchFamily="34" charset="0"/>
                <a:cs typeface="Arial" pitchFamily="34" charset="0"/>
              </a:rPr>
              <a:t>  </a:t>
            </a:r>
            <a:r>
              <a:rPr lang="fr-FR" sz="2200" dirty="0" smtClean="0">
                <a:solidFill>
                  <a:srgbClr val="003366"/>
                </a:solidFill>
                <a:latin typeface="Arial" pitchFamily="34" charset="0"/>
                <a:cs typeface="Arial" pitchFamily="34" charset="0"/>
              </a:rPr>
              <a:t>Donner </a:t>
            </a:r>
            <a:r>
              <a:rPr lang="fr-FR" sz="2200" dirty="0" smtClean="0">
                <a:solidFill>
                  <a:srgbClr val="003366"/>
                </a:solidFill>
                <a:latin typeface="Arial" pitchFamily="34" charset="0"/>
                <a:cs typeface="Arial" pitchFamily="34" charset="0"/>
              </a:rPr>
              <a:t>une image positive à la communauté financière, aux 	investisseurs, à la communauté locale</a:t>
            </a:r>
          </a:p>
          <a:p>
            <a:pPr algn="just">
              <a:buClr>
                <a:srgbClr val="FF6600"/>
              </a:buClr>
              <a:buSzPct val="150000"/>
              <a:buFont typeface="Wingdings" pitchFamily="2" charset="2"/>
              <a:buChar char="§"/>
            </a:pPr>
            <a:r>
              <a:rPr lang="fr-FR" sz="2200" dirty="0" smtClean="0">
                <a:solidFill>
                  <a:srgbClr val="003366"/>
                </a:solidFill>
                <a:latin typeface="Arial" pitchFamily="34" charset="0"/>
                <a:cs typeface="Arial" pitchFamily="34" charset="0"/>
              </a:rPr>
              <a:t>Améliorer les pratiques de management</a:t>
            </a:r>
          </a:p>
          <a:p>
            <a:pPr algn="just">
              <a:buClr>
                <a:srgbClr val="FF6600"/>
              </a:buClr>
              <a:buSzPct val="150000"/>
              <a:buFont typeface="Wingdings" pitchFamily="2" charset="2"/>
              <a:buChar char="§"/>
            </a:pPr>
            <a:r>
              <a:rPr lang="fr-FR" sz="2200" dirty="0" smtClean="0">
                <a:solidFill>
                  <a:srgbClr val="003366"/>
                </a:solidFill>
                <a:latin typeface="Arial" pitchFamily="34" charset="0"/>
                <a:cs typeface="Arial" pitchFamily="34" charset="0"/>
              </a:rPr>
              <a:t>Réduire les risques juridiques</a:t>
            </a:r>
          </a:p>
          <a:p>
            <a:pPr algn="just">
              <a:buClr>
                <a:srgbClr val="FF6600"/>
              </a:buClr>
              <a:buSzPct val="150000"/>
              <a:buFont typeface="Wingdings 2" pitchFamily="18" charset="2"/>
              <a:buNone/>
              <a:defRPr/>
            </a:pPr>
            <a:endParaRPr lang="fr-FR" sz="2200" b="1" dirty="0" smtClean="0">
              <a:latin typeface="Arial" pitchFamily="34" charset="0"/>
              <a:cs typeface="Arial" pitchFamily="34" charset="0"/>
              <a:sym typeface="Wingdings" pitchFamily="2" charset="2"/>
            </a:endParaRPr>
          </a:p>
          <a:p>
            <a:pPr algn="just">
              <a:buClr>
                <a:srgbClr val="FF6600"/>
              </a:buClr>
              <a:buSzPct val="150000"/>
              <a:buNone/>
            </a:pPr>
            <a:endParaRPr lang="fr-FR" sz="2200" dirty="0">
              <a:latin typeface="Arial" pitchFamily="34" charset="0"/>
              <a:cs typeface="Arial" pitchFamily="34" charset="0"/>
            </a:endParaRPr>
          </a:p>
        </p:txBody>
      </p:sp>
      <p:sp>
        <p:nvSpPr>
          <p:cNvPr id="4" name="Espace réservé du pied de page 3"/>
          <p:cNvSpPr>
            <a:spLocks noGrp="1"/>
          </p:cNvSpPr>
          <p:nvPr>
            <p:ph type="ftr" sz="quarter" idx="11"/>
          </p:nvPr>
        </p:nvSpPr>
        <p:spPr/>
        <p:txBody>
          <a:bodyPr/>
          <a:lstStyle/>
          <a:p>
            <a:r>
              <a:rPr lang="fr-FR" smtClean="0"/>
              <a:t>Club IQM 2013 Tous droits réservés</a:t>
            </a:r>
            <a:endParaRPr lang="fr-FR"/>
          </a:p>
        </p:txBody>
      </p:sp>
      <p:sp>
        <p:nvSpPr>
          <p:cNvPr id="7" name="Espace réservé du numéro de diapositive 6"/>
          <p:cNvSpPr>
            <a:spLocks noGrp="1"/>
          </p:cNvSpPr>
          <p:nvPr>
            <p:ph type="sldNum" sz="quarter" idx="12"/>
          </p:nvPr>
        </p:nvSpPr>
        <p:spPr/>
        <p:txBody>
          <a:bodyPr/>
          <a:lstStyle/>
          <a:p>
            <a:fld id="{5EEA4E03-31F6-4304-9176-57F4ED9BAAFA}" type="slidenum">
              <a:rPr lang="fr-FR" smtClean="0"/>
              <a:pPr/>
              <a:t>5</a:t>
            </a:fld>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066" name="Rectangle 2"/>
          <p:cNvSpPr>
            <a:spLocks noChangeArrowheads="1"/>
          </p:cNvSpPr>
          <p:nvPr/>
        </p:nvSpPr>
        <p:spPr bwMode="auto">
          <a:xfrm>
            <a:off x="214313" y="879143"/>
            <a:ext cx="8509000" cy="2616178"/>
          </a:xfrm>
          <a:prstGeom prst="rect">
            <a:avLst/>
          </a:prstGeom>
          <a:noFill/>
          <a:ln w="9525">
            <a:noFill/>
            <a:miter lim="800000"/>
            <a:headEnd/>
            <a:tailEnd/>
          </a:ln>
          <a:effectLst/>
        </p:spPr>
        <p:txBody>
          <a:bodyPr lIns="76275" tIns="38138" rIns="76275" bIns="38138">
            <a:spAutoFit/>
          </a:bodyPr>
          <a:lstStyle/>
          <a:p>
            <a:pPr algn="ctr" defTabSz="631825" eaLnBrk="0" hangingPunct="0"/>
            <a:r>
              <a:rPr lang="fr-FR" sz="4500" dirty="0">
                <a:solidFill>
                  <a:srgbClr val="5A5D84"/>
                </a:solidFill>
                <a:latin typeface="Arial Black" pitchFamily="34" charset="0"/>
              </a:rPr>
              <a:t> </a:t>
            </a:r>
            <a:r>
              <a:rPr lang="fr-FR" sz="4000" dirty="0">
                <a:solidFill>
                  <a:srgbClr val="09357A"/>
                </a:solidFill>
              </a:rPr>
              <a:t>La Gouvernance </a:t>
            </a:r>
          </a:p>
          <a:p>
            <a:pPr algn="ctr" defTabSz="631825" eaLnBrk="0" hangingPunct="0"/>
            <a:r>
              <a:rPr lang="fr-FR" sz="4000" dirty="0">
                <a:solidFill>
                  <a:srgbClr val="09357A"/>
                </a:solidFill>
              </a:rPr>
              <a:t>et l’ISO 26000</a:t>
            </a:r>
          </a:p>
          <a:p>
            <a:pPr algn="ctr" defTabSz="631825" eaLnBrk="0" hangingPunct="0"/>
            <a:r>
              <a:rPr lang="fr-FR" sz="4000" dirty="0">
                <a:solidFill>
                  <a:srgbClr val="09357A"/>
                </a:solidFill>
              </a:rPr>
              <a:t>en bref</a:t>
            </a:r>
            <a:r>
              <a:rPr lang="fr-FR" sz="4000" dirty="0" smtClean="0">
                <a:solidFill>
                  <a:srgbClr val="09357A"/>
                </a:solidFill>
              </a:rPr>
              <a:t>…</a:t>
            </a:r>
          </a:p>
          <a:p>
            <a:pPr defTabSz="631825" eaLnBrk="0" hangingPunct="0"/>
            <a:r>
              <a:rPr lang="fr-FR" sz="4000" dirty="0" smtClean="0">
                <a:solidFill>
                  <a:srgbClr val="09357A"/>
                </a:solidFill>
              </a:rPr>
              <a:t>______________________________</a:t>
            </a:r>
            <a:endParaRPr lang="fr-FR" sz="4000" dirty="0">
              <a:solidFill>
                <a:srgbClr val="09357A"/>
              </a:solidFill>
            </a:endParaRPr>
          </a:p>
        </p:txBody>
      </p:sp>
      <p:pic>
        <p:nvPicPr>
          <p:cNvPr id="5" name="Picture 2"/>
          <p:cNvPicPr>
            <a:picLocks noChangeAspect="1" noChangeArrowheads="1"/>
          </p:cNvPicPr>
          <p:nvPr/>
        </p:nvPicPr>
        <p:blipFill>
          <a:blip r:embed="rId2" cstate="print"/>
          <a:srcRect/>
          <a:stretch>
            <a:fillRect/>
          </a:stretch>
        </p:blipFill>
        <p:spPr bwMode="auto">
          <a:xfrm>
            <a:off x="3429648" y="3714334"/>
            <a:ext cx="2257425" cy="18859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6000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0066"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2"/>
          <p:cNvSpPr>
            <a:spLocks noGrp="1"/>
          </p:cNvSpPr>
          <p:nvPr>
            <p:ph type="ftr" sz="quarter" idx="11"/>
          </p:nvPr>
        </p:nvSpPr>
        <p:spPr/>
        <p:txBody>
          <a:bodyPr/>
          <a:lstStyle/>
          <a:p>
            <a:r>
              <a:rPr lang="fr-FR" smtClean="0"/>
              <a:t>Club IQM 2013 Tous droits réservés</a:t>
            </a:r>
            <a:endParaRPr lang="fr-FR" dirty="0"/>
          </a:p>
        </p:txBody>
      </p:sp>
      <p:sp>
        <p:nvSpPr>
          <p:cNvPr id="662531" name="Rectangle 6"/>
          <p:cNvSpPr txBox="1">
            <a:spLocks noGrp="1" noChangeArrowheads="1"/>
          </p:cNvSpPr>
          <p:nvPr/>
        </p:nvSpPr>
        <p:spPr bwMode="auto">
          <a:xfrm>
            <a:off x="6934200" y="6324600"/>
            <a:ext cx="1905000" cy="457200"/>
          </a:xfrm>
          <a:prstGeom prst="rect">
            <a:avLst/>
          </a:prstGeom>
          <a:noFill/>
          <a:ln w="9525">
            <a:noFill/>
            <a:miter lim="800000"/>
            <a:headEnd/>
            <a:tailEnd/>
          </a:ln>
        </p:spPr>
        <p:txBody>
          <a:bodyPr/>
          <a:lstStyle/>
          <a:p>
            <a:pPr algn="r"/>
            <a:endParaRPr lang="fr-FR" sz="900" dirty="0">
              <a:latin typeface="Arial Unicode MS" pitchFamily="34" charset="-128"/>
              <a:cs typeface="Times New Roman" pitchFamily="18" charset="0"/>
            </a:endParaRPr>
          </a:p>
        </p:txBody>
      </p:sp>
      <p:sp>
        <p:nvSpPr>
          <p:cNvPr id="662533" name="Rectangle 2"/>
          <p:cNvSpPr>
            <a:spLocks noGrp="1" noChangeArrowheads="1"/>
          </p:cNvSpPr>
          <p:nvPr>
            <p:ph type="title" idx="4294967295"/>
          </p:nvPr>
        </p:nvSpPr>
        <p:spPr>
          <a:xfrm>
            <a:off x="1371600" y="0"/>
            <a:ext cx="7772400" cy="1143000"/>
          </a:xfrm>
        </p:spPr>
        <p:txBody>
          <a:bodyPr anchor="ctr"/>
          <a:lstStyle/>
          <a:p>
            <a:r>
              <a:rPr lang="fr-FR" sz="3200" dirty="0" smtClean="0">
                <a:solidFill>
                  <a:srgbClr val="09357A"/>
                </a:solidFill>
                <a:latin typeface="Arial Unicode MS" pitchFamily="34" charset="-128"/>
              </a:rPr>
              <a:t>Gouvernance </a:t>
            </a:r>
            <a:r>
              <a:rPr lang="fr-FR" sz="3200" dirty="0">
                <a:solidFill>
                  <a:srgbClr val="09357A"/>
                </a:solidFill>
                <a:latin typeface="Arial Unicode MS" pitchFamily="34" charset="-128"/>
              </a:rPr>
              <a:t>: définition ISO 26000</a:t>
            </a:r>
            <a:r>
              <a:rPr lang="fr-FR" sz="2800" dirty="0">
                <a:solidFill>
                  <a:srgbClr val="09357A"/>
                </a:solidFill>
                <a:latin typeface="Arial Unicode MS" pitchFamily="34" charset="-128"/>
              </a:rPr>
              <a:t/>
            </a:r>
            <a:br>
              <a:rPr lang="fr-FR" sz="2800" dirty="0">
                <a:solidFill>
                  <a:srgbClr val="09357A"/>
                </a:solidFill>
                <a:latin typeface="Arial Unicode MS" pitchFamily="34" charset="-128"/>
              </a:rPr>
            </a:br>
            <a:endParaRPr lang="fr-FR" sz="1000" dirty="0">
              <a:solidFill>
                <a:srgbClr val="09357A"/>
              </a:solidFill>
              <a:latin typeface="Arial" pitchFamily="34" charset="0"/>
            </a:endParaRPr>
          </a:p>
        </p:txBody>
      </p:sp>
      <p:sp>
        <p:nvSpPr>
          <p:cNvPr id="662534" name="Rectangle 3"/>
          <p:cNvSpPr>
            <a:spLocks noGrp="1" noChangeArrowheads="1"/>
          </p:cNvSpPr>
          <p:nvPr>
            <p:ph type="body" idx="4294967295"/>
          </p:nvPr>
        </p:nvSpPr>
        <p:spPr>
          <a:xfrm>
            <a:off x="582613" y="1298575"/>
            <a:ext cx="7772400" cy="4860925"/>
          </a:xfrm>
        </p:spPr>
        <p:txBody>
          <a:bodyPr/>
          <a:lstStyle/>
          <a:p>
            <a:pPr marL="0" indent="0">
              <a:buNone/>
            </a:pPr>
            <a:r>
              <a:rPr lang="fr-FR" sz="2400" dirty="0" smtClean="0">
                <a:solidFill>
                  <a:srgbClr val="09357A"/>
                </a:solidFill>
                <a:latin typeface="Arial" pitchFamily="34" charset="0"/>
                <a:cs typeface="Arial" pitchFamily="34" charset="0"/>
              </a:rPr>
              <a:t>« Système au moyen duquel une </a:t>
            </a:r>
            <a:r>
              <a:rPr lang="fr-FR" sz="2400" dirty="0">
                <a:solidFill>
                  <a:srgbClr val="09357A"/>
                </a:solidFill>
                <a:latin typeface="Arial" pitchFamily="34" charset="0"/>
                <a:cs typeface="Arial" pitchFamily="34" charset="0"/>
              </a:rPr>
              <a:t>organisation prend </a:t>
            </a:r>
            <a:r>
              <a:rPr lang="fr-FR" sz="2400" dirty="0" smtClean="0">
                <a:solidFill>
                  <a:srgbClr val="09357A"/>
                </a:solidFill>
                <a:latin typeface="Arial" pitchFamily="34" charset="0"/>
                <a:cs typeface="Arial" pitchFamily="34" charset="0"/>
              </a:rPr>
              <a:t>et applique des </a:t>
            </a:r>
            <a:r>
              <a:rPr lang="fr-FR" sz="2400" dirty="0">
                <a:solidFill>
                  <a:srgbClr val="09357A"/>
                </a:solidFill>
                <a:latin typeface="Arial" pitchFamily="34" charset="0"/>
                <a:cs typeface="Arial" pitchFamily="34" charset="0"/>
              </a:rPr>
              <a:t>décisions </a:t>
            </a:r>
            <a:r>
              <a:rPr lang="fr-FR" sz="2400" dirty="0" smtClean="0">
                <a:solidFill>
                  <a:srgbClr val="09357A"/>
                </a:solidFill>
                <a:latin typeface="Arial" pitchFamily="34" charset="0"/>
                <a:cs typeface="Arial" pitchFamily="34" charset="0"/>
              </a:rPr>
              <a:t>dans le but d’atteindre </a:t>
            </a:r>
            <a:r>
              <a:rPr lang="fr-FR" sz="2400" dirty="0">
                <a:solidFill>
                  <a:srgbClr val="09357A"/>
                </a:solidFill>
                <a:latin typeface="Arial" pitchFamily="34" charset="0"/>
                <a:cs typeface="Arial" pitchFamily="34" charset="0"/>
              </a:rPr>
              <a:t>ses </a:t>
            </a:r>
            <a:r>
              <a:rPr lang="fr-FR" sz="2400" dirty="0" smtClean="0">
                <a:solidFill>
                  <a:srgbClr val="09357A"/>
                </a:solidFill>
                <a:latin typeface="Arial" pitchFamily="34" charset="0"/>
                <a:cs typeface="Arial" pitchFamily="34" charset="0"/>
              </a:rPr>
              <a:t>objectifs ». </a:t>
            </a:r>
            <a:endParaRPr lang="fr-FR" sz="2400" dirty="0">
              <a:solidFill>
                <a:srgbClr val="09357A"/>
              </a:solidFill>
              <a:latin typeface="Arial" pitchFamily="34" charset="0"/>
              <a:cs typeface="Arial" pitchFamily="34" charset="0"/>
            </a:endParaRPr>
          </a:p>
          <a:p>
            <a:pPr marL="0" indent="0">
              <a:buNone/>
            </a:pPr>
            <a:endParaRPr lang="fr-FR" sz="2000" dirty="0" smtClean="0">
              <a:solidFill>
                <a:srgbClr val="09357A"/>
              </a:solidFill>
              <a:latin typeface="Arial" pitchFamily="34" charset="0"/>
              <a:cs typeface="Arial" pitchFamily="34" charset="0"/>
            </a:endParaRPr>
          </a:p>
          <a:p>
            <a:pPr marL="0" indent="0">
              <a:buNone/>
            </a:pPr>
            <a:r>
              <a:rPr lang="fr-FR" sz="2200" i="1" dirty="0" smtClean="0">
                <a:solidFill>
                  <a:srgbClr val="003366"/>
                </a:solidFill>
                <a:latin typeface="Arial" pitchFamily="34" charset="0"/>
                <a:cs typeface="Arial" pitchFamily="34" charset="0"/>
              </a:rPr>
              <a:t>La </a:t>
            </a:r>
            <a:r>
              <a:rPr lang="fr-FR" sz="2200" i="1" dirty="0">
                <a:solidFill>
                  <a:srgbClr val="003366"/>
                </a:solidFill>
                <a:latin typeface="Arial" pitchFamily="34" charset="0"/>
                <a:cs typeface="Arial" pitchFamily="34" charset="0"/>
              </a:rPr>
              <a:t>gouvernance </a:t>
            </a:r>
            <a:r>
              <a:rPr lang="fr-FR" sz="2200" i="1" dirty="0" smtClean="0">
                <a:solidFill>
                  <a:srgbClr val="003366"/>
                </a:solidFill>
                <a:latin typeface="Arial" pitchFamily="34" charset="0"/>
                <a:cs typeface="Arial" pitchFamily="34" charset="0"/>
              </a:rPr>
              <a:t>peut </a:t>
            </a:r>
            <a:r>
              <a:rPr lang="fr-FR" sz="2200" i="1" dirty="0">
                <a:solidFill>
                  <a:srgbClr val="003366"/>
                </a:solidFill>
                <a:latin typeface="Arial" pitchFamily="34" charset="0"/>
                <a:cs typeface="Arial" pitchFamily="34" charset="0"/>
              </a:rPr>
              <a:t>comprendre à la </a:t>
            </a:r>
            <a:r>
              <a:rPr lang="fr-FR" sz="2200" i="1" dirty="0" smtClean="0">
                <a:solidFill>
                  <a:srgbClr val="003366"/>
                </a:solidFill>
                <a:latin typeface="Arial" pitchFamily="34" charset="0"/>
                <a:cs typeface="Arial" pitchFamily="34" charset="0"/>
              </a:rPr>
              <a:t>fois:</a:t>
            </a:r>
          </a:p>
          <a:p>
            <a:pPr marL="0" indent="0">
              <a:buNone/>
            </a:pPr>
            <a:endParaRPr lang="fr-FR" sz="2000" i="1" dirty="0" smtClean="0">
              <a:solidFill>
                <a:srgbClr val="09357A"/>
              </a:solidFill>
              <a:latin typeface="Arial" pitchFamily="34" charset="0"/>
              <a:cs typeface="Arial" pitchFamily="34" charset="0"/>
            </a:endParaRPr>
          </a:p>
          <a:p>
            <a:pPr>
              <a:buClr>
                <a:srgbClr val="FF6600"/>
              </a:buClr>
              <a:buSzPct val="150000"/>
              <a:buFont typeface="Wingdings" pitchFamily="2" charset="2"/>
              <a:buChar char="§"/>
            </a:pPr>
            <a:r>
              <a:rPr lang="fr-FR" sz="2200" i="1" dirty="0" smtClean="0">
                <a:solidFill>
                  <a:srgbClr val="003366"/>
                </a:solidFill>
                <a:latin typeface="Arial" pitchFamily="34" charset="0"/>
                <a:cs typeface="Arial" pitchFamily="34" charset="0"/>
              </a:rPr>
              <a:t> </a:t>
            </a:r>
            <a:r>
              <a:rPr lang="fr-FR" sz="2200" i="1" dirty="0">
                <a:solidFill>
                  <a:srgbClr val="003366"/>
                </a:solidFill>
                <a:latin typeface="Arial" pitchFamily="34" charset="0"/>
                <a:cs typeface="Arial" pitchFamily="34" charset="0"/>
              </a:rPr>
              <a:t>des mécanismes formels </a:t>
            </a:r>
            <a:r>
              <a:rPr lang="fr-FR" sz="2200" i="1" dirty="0" smtClean="0">
                <a:solidFill>
                  <a:srgbClr val="003366"/>
                </a:solidFill>
                <a:latin typeface="Arial" pitchFamily="34" charset="0"/>
                <a:cs typeface="Arial" pitchFamily="34" charset="0"/>
              </a:rPr>
              <a:t> reposant </a:t>
            </a:r>
            <a:r>
              <a:rPr lang="fr-FR" sz="2200" i="1" dirty="0">
                <a:solidFill>
                  <a:srgbClr val="003366"/>
                </a:solidFill>
                <a:latin typeface="Arial" pitchFamily="34" charset="0"/>
                <a:cs typeface="Arial" pitchFamily="34" charset="0"/>
              </a:rPr>
              <a:t>sur des processus et des structures définis, </a:t>
            </a:r>
            <a:endParaRPr lang="fr-FR" sz="2200" i="1" dirty="0" smtClean="0">
              <a:solidFill>
                <a:srgbClr val="003366"/>
              </a:solidFill>
              <a:latin typeface="Arial" pitchFamily="34" charset="0"/>
              <a:cs typeface="Arial" pitchFamily="34" charset="0"/>
            </a:endParaRPr>
          </a:p>
          <a:p>
            <a:pPr marL="0" indent="0"/>
            <a:endParaRPr lang="fr-FR" sz="2000" i="1" dirty="0" smtClean="0">
              <a:solidFill>
                <a:srgbClr val="09357A"/>
              </a:solidFill>
              <a:latin typeface="Arial" pitchFamily="34" charset="0"/>
              <a:cs typeface="Arial" pitchFamily="34" charset="0"/>
            </a:endParaRPr>
          </a:p>
          <a:p>
            <a:pPr>
              <a:buClr>
                <a:srgbClr val="FF6600"/>
              </a:buClr>
              <a:buSzPct val="150000"/>
              <a:buFont typeface="Wingdings" pitchFamily="2" charset="2"/>
              <a:buChar char="§"/>
            </a:pPr>
            <a:r>
              <a:rPr lang="fr-FR" sz="2200" i="1" dirty="0" smtClean="0">
                <a:solidFill>
                  <a:srgbClr val="003366"/>
                </a:solidFill>
                <a:latin typeface="Arial" pitchFamily="34" charset="0"/>
                <a:cs typeface="Arial" pitchFamily="34" charset="0"/>
              </a:rPr>
              <a:t> des </a:t>
            </a:r>
            <a:r>
              <a:rPr lang="fr-FR" sz="2200" i="1" dirty="0">
                <a:solidFill>
                  <a:srgbClr val="003366"/>
                </a:solidFill>
                <a:latin typeface="Arial" pitchFamily="34" charset="0"/>
                <a:cs typeface="Arial" pitchFamily="34" charset="0"/>
              </a:rPr>
              <a:t>mécanismes </a:t>
            </a:r>
            <a:r>
              <a:rPr lang="fr-FR" sz="2200" i="1" dirty="0" smtClean="0">
                <a:solidFill>
                  <a:srgbClr val="003366"/>
                </a:solidFill>
                <a:latin typeface="Arial" pitchFamily="34" charset="0"/>
                <a:cs typeface="Arial" pitchFamily="34" charset="0"/>
              </a:rPr>
              <a:t>informels </a:t>
            </a:r>
            <a:r>
              <a:rPr lang="fr-FR" sz="2200" i="1" dirty="0">
                <a:solidFill>
                  <a:srgbClr val="003366"/>
                </a:solidFill>
                <a:latin typeface="Arial" pitchFamily="34" charset="0"/>
                <a:cs typeface="Arial" pitchFamily="34" charset="0"/>
              </a:rPr>
              <a:t>émergeant en </a:t>
            </a:r>
            <a:r>
              <a:rPr lang="fr-FR" sz="2200" i="1" dirty="0" smtClean="0">
                <a:solidFill>
                  <a:srgbClr val="003366"/>
                </a:solidFill>
                <a:latin typeface="Arial" pitchFamily="34" charset="0"/>
                <a:cs typeface="Arial" pitchFamily="34" charset="0"/>
              </a:rPr>
              <a:t>fonction des </a:t>
            </a:r>
            <a:r>
              <a:rPr lang="fr-FR" sz="2200" i="1" dirty="0">
                <a:solidFill>
                  <a:srgbClr val="003366"/>
                </a:solidFill>
                <a:latin typeface="Arial" pitchFamily="34" charset="0"/>
                <a:cs typeface="Arial" pitchFamily="34" charset="0"/>
              </a:rPr>
              <a:t>valeurs et de la culture de l'organisation, souvent sous l'influence des personnes qui </a:t>
            </a:r>
            <a:r>
              <a:rPr lang="fr-FR" sz="2200" i="1" dirty="0" smtClean="0">
                <a:solidFill>
                  <a:srgbClr val="003366"/>
                </a:solidFill>
                <a:latin typeface="Arial" pitchFamily="34" charset="0"/>
                <a:cs typeface="Arial" pitchFamily="34" charset="0"/>
              </a:rPr>
              <a:t>la dirigent</a:t>
            </a:r>
            <a:r>
              <a:rPr lang="fr-FR" sz="2200" dirty="0" smtClean="0">
                <a:solidFill>
                  <a:srgbClr val="003366"/>
                </a:solidFill>
                <a:latin typeface="Arial" pitchFamily="34" charset="0"/>
                <a:cs typeface="Arial" pitchFamily="34" charset="0"/>
              </a:rPr>
              <a:t>.</a:t>
            </a:r>
          </a:p>
          <a:p>
            <a:pPr marL="0" indent="0"/>
            <a:endParaRPr lang="fr-FR" sz="2000" i="1" dirty="0" smtClean="0">
              <a:solidFill>
                <a:srgbClr val="09357A"/>
              </a:solidFill>
              <a:latin typeface="Arial" pitchFamily="34" charset="0"/>
              <a:cs typeface="Arial" pitchFamily="34" charset="0"/>
            </a:endParaRPr>
          </a:p>
        </p:txBody>
      </p:sp>
      <p:sp>
        <p:nvSpPr>
          <p:cNvPr id="7" name="Espace réservé du numéro de diapositive 6"/>
          <p:cNvSpPr>
            <a:spLocks noGrp="1"/>
          </p:cNvSpPr>
          <p:nvPr>
            <p:ph type="sldNum" sz="quarter" idx="4294967295"/>
          </p:nvPr>
        </p:nvSpPr>
        <p:spPr>
          <a:xfrm>
            <a:off x="6781800" y="6324600"/>
            <a:ext cx="1905000" cy="457200"/>
          </a:xfrm>
        </p:spPr>
        <p:txBody>
          <a:bodyPr/>
          <a:lstStyle/>
          <a:p>
            <a:fld id="{5214EE45-8C87-4D2F-8424-2630FF6C5C64}" type="slidenum">
              <a:rPr lang="fr-FR" smtClean="0"/>
              <a:pPr/>
              <a:t>7</a:t>
            </a:fld>
            <a:endParaRPr lang="fr-F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2"/>
          <p:cNvSpPr>
            <a:spLocks noGrp="1"/>
          </p:cNvSpPr>
          <p:nvPr>
            <p:ph type="ftr" sz="quarter" idx="11"/>
          </p:nvPr>
        </p:nvSpPr>
        <p:spPr/>
        <p:txBody>
          <a:bodyPr/>
          <a:lstStyle/>
          <a:p>
            <a:r>
              <a:rPr lang="fr-FR" smtClean="0"/>
              <a:t>Club IQM 2013 Tous droits réservés</a:t>
            </a:r>
            <a:endParaRPr lang="fr-FR" dirty="0"/>
          </a:p>
        </p:txBody>
      </p:sp>
      <p:sp>
        <p:nvSpPr>
          <p:cNvPr id="662531" name="Rectangle 6"/>
          <p:cNvSpPr txBox="1">
            <a:spLocks noGrp="1" noChangeArrowheads="1"/>
          </p:cNvSpPr>
          <p:nvPr/>
        </p:nvSpPr>
        <p:spPr bwMode="auto">
          <a:xfrm>
            <a:off x="6934200" y="6324600"/>
            <a:ext cx="1905000" cy="457200"/>
          </a:xfrm>
          <a:prstGeom prst="rect">
            <a:avLst/>
          </a:prstGeom>
          <a:noFill/>
          <a:ln w="9525">
            <a:noFill/>
            <a:miter lim="800000"/>
            <a:headEnd/>
            <a:tailEnd/>
          </a:ln>
        </p:spPr>
        <p:txBody>
          <a:bodyPr/>
          <a:lstStyle/>
          <a:p>
            <a:pPr algn="r"/>
            <a:endParaRPr lang="fr-FR" sz="900" dirty="0">
              <a:latin typeface="Arial Unicode MS" pitchFamily="34" charset="-128"/>
              <a:cs typeface="Times New Roman" pitchFamily="18" charset="0"/>
            </a:endParaRPr>
          </a:p>
        </p:txBody>
      </p:sp>
      <p:sp>
        <p:nvSpPr>
          <p:cNvPr id="662533" name="Rectangle 2"/>
          <p:cNvSpPr>
            <a:spLocks noGrp="1" noChangeArrowheads="1"/>
          </p:cNvSpPr>
          <p:nvPr>
            <p:ph type="title" idx="4294967295"/>
          </p:nvPr>
        </p:nvSpPr>
        <p:spPr>
          <a:xfrm>
            <a:off x="1371600" y="0"/>
            <a:ext cx="7772400" cy="1143000"/>
          </a:xfrm>
        </p:spPr>
        <p:txBody>
          <a:bodyPr anchor="ctr"/>
          <a:lstStyle/>
          <a:p>
            <a:r>
              <a:rPr lang="fr-FR" sz="3400" dirty="0" smtClean="0">
                <a:solidFill>
                  <a:srgbClr val="09357A"/>
                </a:solidFill>
                <a:latin typeface="Arial" pitchFamily="34" charset="0"/>
                <a:cs typeface="Arial" pitchFamily="34" charset="0"/>
              </a:rPr>
              <a:t>Gouvernance : une fonction essentielle</a:t>
            </a:r>
            <a:endParaRPr lang="fr-FR" sz="3400" dirty="0">
              <a:solidFill>
                <a:srgbClr val="09357A"/>
              </a:solidFill>
              <a:latin typeface="Arial" pitchFamily="34" charset="0"/>
              <a:cs typeface="Arial" pitchFamily="34" charset="0"/>
            </a:endParaRPr>
          </a:p>
        </p:txBody>
      </p:sp>
      <p:sp>
        <p:nvSpPr>
          <p:cNvPr id="662534" name="Rectangle 3"/>
          <p:cNvSpPr>
            <a:spLocks noGrp="1" noChangeArrowheads="1"/>
          </p:cNvSpPr>
          <p:nvPr>
            <p:ph type="body" idx="4294967295"/>
          </p:nvPr>
        </p:nvSpPr>
        <p:spPr>
          <a:xfrm>
            <a:off x="582613" y="1093855"/>
            <a:ext cx="7772400" cy="4860925"/>
          </a:xfrm>
        </p:spPr>
        <p:txBody>
          <a:bodyPr/>
          <a:lstStyle/>
          <a:p>
            <a:pPr marL="0" indent="0">
              <a:buNone/>
            </a:pPr>
            <a:r>
              <a:rPr lang="fr-FR" sz="2400" dirty="0" smtClean="0">
                <a:solidFill>
                  <a:srgbClr val="09357A"/>
                </a:solidFill>
                <a:latin typeface="Arial" pitchFamily="34" charset="0"/>
                <a:cs typeface="Arial" pitchFamily="34" charset="0"/>
              </a:rPr>
              <a:t>La finalité recherchée est que le mode de gouvernance retenu puisse délivrer des décisions arbitrées tenant compte de l’impact à court et moyen terme, voire à long terme :</a:t>
            </a:r>
          </a:p>
          <a:p>
            <a:pPr marL="0" indent="0">
              <a:buClr>
                <a:srgbClr val="FF6600"/>
              </a:buClr>
            </a:pPr>
            <a:r>
              <a:rPr lang="fr-FR" sz="2400" dirty="0" smtClean="0">
                <a:solidFill>
                  <a:srgbClr val="09357A"/>
                </a:solidFill>
                <a:latin typeface="Arial" pitchFamily="34" charset="0"/>
                <a:cs typeface="Arial" pitchFamily="34" charset="0"/>
              </a:rPr>
              <a:t> sur le domaine pour lequel elles ont été prises, </a:t>
            </a:r>
          </a:p>
          <a:p>
            <a:pPr marL="0" indent="0">
              <a:buClr>
                <a:srgbClr val="FF6600"/>
              </a:buClr>
            </a:pPr>
            <a:r>
              <a:rPr lang="fr-FR" sz="2400" dirty="0" smtClean="0">
                <a:solidFill>
                  <a:srgbClr val="09357A"/>
                </a:solidFill>
                <a:latin typeface="Arial" pitchFamily="34" charset="0"/>
                <a:cs typeface="Arial" pitchFamily="34" charset="0"/>
              </a:rPr>
              <a:t> mais aussi sur tous les autres domaines pouvant être concernés.</a:t>
            </a:r>
          </a:p>
          <a:p>
            <a:pPr marL="0" indent="0">
              <a:buNone/>
            </a:pPr>
            <a:endParaRPr lang="fr-FR" sz="2400" dirty="0" smtClean="0">
              <a:solidFill>
                <a:srgbClr val="09357A"/>
              </a:solidFill>
              <a:latin typeface="Arial" pitchFamily="34" charset="0"/>
              <a:cs typeface="Arial" pitchFamily="34" charset="0"/>
            </a:endParaRPr>
          </a:p>
          <a:p>
            <a:pPr marL="0" indent="0">
              <a:buNone/>
            </a:pPr>
            <a:r>
              <a:rPr lang="fr-FR" sz="2400" dirty="0" smtClean="0">
                <a:solidFill>
                  <a:srgbClr val="09357A"/>
                </a:solidFill>
                <a:latin typeface="Arial" pitchFamily="34" charset="0"/>
                <a:cs typeface="Arial" pitchFamily="34" charset="0"/>
              </a:rPr>
              <a:t>Par cette approche « système » et transversale, la création réelle de valeur a bien été évaluée. </a:t>
            </a:r>
          </a:p>
          <a:p>
            <a:pPr marL="0" indent="0">
              <a:buNone/>
            </a:pPr>
            <a:r>
              <a:rPr lang="fr-FR" sz="2400" dirty="0" smtClean="0">
                <a:solidFill>
                  <a:srgbClr val="09357A"/>
                </a:solidFill>
                <a:latin typeface="Arial" pitchFamily="34" charset="0"/>
                <a:cs typeface="Arial" pitchFamily="34" charset="0"/>
              </a:rPr>
              <a:t>Les injonctions paradoxales sont évitées.</a:t>
            </a:r>
            <a:endParaRPr lang="fr-FR" sz="2000" i="1" dirty="0" smtClean="0">
              <a:solidFill>
                <a:srgbClr val="09357A"/>
              </a:solidFill>
              <a:latin typeface="Arial" pitchFamily="34" charset="0"/>
              <a:cs typeface="Arial" pitchFamily="34" charset="0"/>
            </a:endParaRPr>
          </a:p>
          <a:p>
            <a:pPr marL="0" indent="0">
              <a:buNone/>
            </a:pPr>
            <a:endParaRPr lang="fr-FR" sz="2000" i="1" dirty="0" smtClean="0">
              <a:solidFill>
                <a:srgbClr val="09357A"/>
              </a:solidFill>
              <a:latin typeface="Arial" pitchFamily="34" charset="0"/>
              <a:cs typeface="Arial" pitchFamily="34" charset="0"/>
            </a:endParaRPr>
          </a:p>
          <a:p>
            <a:pPr marL="0" indent="0">
              <a:buNone/>
            </a:pPr>
            <a:endParaRPr lang="fr-FR" sz="2200" dirty="0" smtClean="0">
              <a:solidFill>
                <a:srgbClr val="003366"/>
              </a:solidFill>
              <a:latin typeface="Arial" pitchFamily="34" charset="0"/>
              <a:cs typeface="Arial" pitchFamily="34" charset="0"/>
            </a:endParaRPr>
          </a:p>
          <a:p>
            <a:pPr marL="0" indent="0"/>
            <a:endParaRPr lang="fr-FR" sz="2000" i="1" dirty="0" smtClean="0">
              <a:solidFill>
                <a:srgbClr val="09357A"/>
              </a:solidFill>
              <a:latin typeface="Arial" pitchFamily="34" charset="0"/>
              <a:cs typeface="Arial" pitchFamily="34" charset="0"/>
            </a:endParaRPr>
          </a:p>
        </p:txBody>
      </p:sp>
      <p:sp>
        <p:nvSpPr>
          <p:cNvPr id="7" name="Espace réservé du numéro de diapositive 6"/>
          <p:cNvSpPr>
            <a:spLocks noGrp="1"/>
          </p:cNvSpPr>
          <p:nvPr>
            <p:ph type="sldNum" sz="quarter" idx="4294967295"/>
          </p:nvPr>
        </p:nvSpPr>
        <p:spPr>
          <a:xfrm>
            <a:off x="6781800" y="6324600"/>
            <a:ext cx="1905000" cy="457200"/>
          </a:xfrm>
        </p:spPr>
        <p:txBody>
          <a:bodyPr/>
          <a:lstStyle/>
          <a:p>
            <a:fld id="{5214EE45-8C87-4D2F-8424-2630FF6C5C64}" type="slidenum">
              <a:rPr lang="fr-FR" smtClean="0"/>
              <a:pPr/>
              <a:t>8</a:t>
            </a:fld>
            <a:endParaRPr 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Espace réservé du pied de page 3"/>
          <p:cNvSpPr>
            <a:spLocks noGrp="1"/>
          </p:cNvSpPr>
          <p:nvPr>
            <p:ph type="ftr" sz="quarter" idx="11"/>
          </p:nvPr>
        </p:nvSpPr>
        <p:spPr>
          <a:xfrm>
            <a:off x="6248400" y="6181725"/>
            <a:ext cx="2895600" cy="457200"/>
          </a:xfrm>
        </p:spPr>
        <p:txBody>
          <a:bodyPr/>
          <a:lstStyle/>
          <a:p>
            <a:r>
              <a:rPr lang="fr-FR" smtClean="0"/>
              <a:t>Club IQM 2013 Tous droits réservés</a:t>
            </a:r>
            <a:endParaRPr lang="fr-FR" dirty="0"/>
          </a:p>
        </p:txBody>
      </p:sp>
      <p:sp>
        <p:nvSpPr>
          <p:cNvPr id="575490" name="Rectangle 2"/>
          <p:cNvSpPr>
            <a:spLocks noGrp="1" noChangeArrowheads="1"/>
          </p:cNvSpPr>
          <p:nvPr>
            <p:ph type="title"/>
          </p:nvPr>
        </p:nvSpPr>
        <p:spPr>
          <a:xfrm>
            <a:off x="1163638" y="452438"/>
            <a:ext cx="7793037" cy="487362"/>
          </a:xfrm>
        </p:spPr>
        <p:txBody>
          <a:bodyPr/>
          <a:lstStyle/>
          <a:p>
            <a:pPr algn="ctr"/>
            <a:r>
              <a:rPr lang="fr-FR" sz="3200" dirty="0">
                <a:solidFill>
                  <a:srgbClr val="09357A"/>
                </a:solidFill>
                <a:latin typeface="Arial" pitchFamily="34" charset="0"/>
                <a:ea typeface="Arial Unicode MS" pitchFamily="34" charset="-128"/>
                <a:cs typeface="Arial" pitchFamily="34" charset="0"/>
              </a:rPr>
              <a:t>La gouvernance de l’entreprise est</a:t>
            </a:r>
            <a:br>
              <a:rPr lang="fr-FR" sz="3200" dirty="0">
                <a:solidFill>
                  <a:srgbClr val="09357A"/>
                </a:solidFill>
                <a:latin typeface="Arial" pitchFamily="34" charset="0"/>
                <a:ea typeface="Arial Unicode MS" pitchFamily="34" charset="-128"/>
                <a:cs typeface="Arial" pitchFamily="34" charset="0"/>
              </a:rPr>
            </a:br>
            <a:r>
              <a:rPr lang="fr-FR" sz="3200" dirty="0" smtClean="0">
                <a:solidFill>
                  <a:srgbClr val="09357A"/>
                </a:solidFill>
                <a:latin typeface="Arial" pitchFamily="34" charset="0"/>
                <a:ea typeface="Arial Unicode MS" pitchFamily="34" charset="-128"/>
                <a:cs typeface="Arial" pitchFamily="34" charset="0"/>
              </a:rPr>
              <a:t>nécessairement « </a:t>
            </a:r>
            <a:r>
              <a:rPr lang="fr-FR" sz="3200" dirty="0" err="1" smtClean="0">
                <a:solidFill>
                  <a:srgbClr val="09357A"/>
                </a:solidFill>
                <a:latin typeface="Arial" pitchFamily="34" charset="0"/>
                <a:ea typeface="Arial Unicode MS" pitchFamily="34" charset="-128"/>
                <a:cs typeface="Arial" pitchFamily="34" charset="0"/>
              </a:rPr>
              <a:t>trans</a:t>
            </a:r>
            <a:r>
              <a:rPr lang="fr-FR" sz="3200" dirty="0" smtClean="0">
                <a:solidFill>
                  <a:srgbClr val="09357A"/>
                </a:solidFill>
                <a:latin typeface="Arial" pitchFamily="34" charset="0"/>
                <a:ea typeface="Arial Unicode MS" pitchFamily="34" charset="-128"/>
                <a:cs typeface="Arial" pitchFamily="34" charset="0"/>
              </a:rPr>
              <a:t>- domaines »</a:t>
            </a:r>
            <a:endParaRPr lang="fr-FR" sz="3200" dirty="0">
              <a:solidFill>
                <a:srgbClr val="09357A"/>
              </a:solidFill>
              <a:latin typeface="Arial" pitchFamily="34" charset="0"/>
              <a:ea typeface="Arial Unicode MS" pitchFamily="34" charset="-128"/>
              <a:cs typeface="Arial" pitchFamily="34" charset="0"/>
            </a:endParaRPr>
          </a:p>
        </p:txBody>
      </p:sp>
      <p:grpSp>
        <p:nvGrpSpPr>
          <p:cNvPr id="575491" name="Group 3"/>
          <p:cNvGrpSpPr>
            <a:grpSpLocks/>
          </p:cNvGrpSpPr>
          <p:nvPr/>
        </p:nvGrpSpPr>
        <p:grpSpPr bwMode="auto">
          <a:xfrm>
            <a:off x="1622425" y="1066800"/>
            <a:ext cx="5791200" cy="5591175"/>
            <a:chOff x="855" y="135"/>
            <a:chExt cx="4050" cy="4050"/>
          </a:xfrm>
        </p:grpSpPr>
        <p:pic>
          <p:nvPicPr>
            <p:cNvPr id="575492" name="Picture 4"/>
            <p:cNvPicPr>
              <a:picLocks noChangeAspect="1" noChangeArrowheads="1"/>
            </p:cNvPicPr>
            <p:nvPr/>
          </p:nvPicPr>
          <p:blipFill>
            <a:blip r:embed="rId3" cstate="print"/>
            <a:srcRect/>
            <a:stretch>
              <a:fillRect/>
            </a:stretch>
          </p:blipFill>
          <p:spPr bwMode="auto">
            <a:xfrm>
              <a:off x="2212" y="1522"/>
              <a:ext cx="1335" cy="1335"/>
            </a:xfrm>
            <a:prstGeom prst="rect">
              <a:avLst/>
            </a:prstGeom>
            <a:noFill/>
            <a:ln w="9525">
              <a:noFill/>
              <a:miter lim="800000"/>
              <a:headEnd/>
              <a:tailEnd/>
            </a:ln>
          </p:spPr>
        </p:pic>
        <p:sp>
          <p:nvSpPr>
            <p:cNvPr id="575493" name="Freeform 5"/>
            <p:cNvSpPr>
              <a:spLocks/>
            </p:cNvSpPr>
            <p:nvPr/>
          </p:nvSpPr>
          <p:spPr bwMode="auto">
            <a:xfrm>
              <a:off x="859" y="139"/>
              <a:ext cx="4042" cy="4042"/>
            </a:xfrm>
            <a:custGeom>
              <a:avLst/>
              <a:gdLst/>
              <a:ahLst/>
              <a:cxnLst>
                <a:cxn ang="0">
                  <a:pos x="8911" y="42"/>
                </a:cxn>
                <a:cxn ang="0">
                  <a:pos x="10105" y="254"/>
                </a:cxn>
                <a:cxn ang="0">
                  <a:pos x="11232" y="635"/>
                </a:cxn>
                <a:cxn ang="0">
                  <a:pos x="12277" y="1171"/>
                </a:cxn>
                <a:cxn ang="0">
                  <a:pos x="13226" y="1846"/>
                </a:cxn>
                <a:cxn ang="0">
                  <a:pos x="14069" y="2649"/>
                </a:cxn>
                <a:cxn ang="0">
                  <a:pos x="14789" y="3564"/>
                </a:cxn>
                <a:cxn ang="0">
                  <a:pos x="15372" y="4580"/>
                </a:cxn>
                <a:cxn ang="0">
                  <a:pos x="15805" y="5680"/>
                </a:cxn>
                <a:cxn ang="0">
                  <a:pos x="16076" y="6853"/>
                </a:cxn>
                <a:cxn ang="0">
                  <a:pos x="16169" y="8084"/>
                </a:cxn>
                <a:cxn ang="0">
                  <a:pos x="16076" y="9315"/>
                </a:cxn>
                <a:cxn ang="0">
                  <a:pos x="15805" y="10488"/>
                </a:cxn>
                <a:cxn ang="0">
                  <a:pos x="15372" y="11588"/>
                </a:cxn>
                <a:cxn ang="0">
                  <a:pos x="14789" y="12604"/>
                </a:cxn>
                <a:cxn ang="0">
                  <a:pos x="14069" y="13519"/>
                </a:cxn>
                <a:cxn ang="0">
                  <a:pos x="13226" y="14322"/>
                </a:cxn>
                <a:cxn ang="0">
                  <a:pos x="12277" y="14997"/>
                </a:cxn>
                <a:cxn ang="0">
                  <a:pos x="11232" y="15533"/>
                </a:cxn>
                <a:cxn ang="0">
                  <a:pos x="10105" y="15914"/>
                </a:cxn>
                <a:cxn ang="0">
                  <a:pos x="8911" y="16126"/>
                </a:cxn>
                <a:cxn ang="0">
                  <a:pos x="7668" y="16158"/>
                </a:cxn>
                <a:cxn ang="0">
                  <a:pos x="6455" y="16004"/>
                </a:cxn>
                <a:cxn ang="0">
                  <a:pos x="5305" y="15678"/>
                </a:cxn>
                <a:cxn ang="0">
                  <a:pos x="4232" y="15192"/>
                </a:cxn>
                <a:cxn ang="0">
                  <a:pos x="3247" y="14562"/>
                </a:cxn>
                <a:cxn ang="0">
                  <a:pos x="2369" y="13800"/>
                </a:cxn>
                <a:cxn ang="0">
                  <a:pos x="1606" y="12921"/>
                </a:cxn>
                <a:cxn ang="0">
                  <a:pos x="976" y="11937"/>
                </a:cxn>
                <a:cxn ang="0">
                  <a:pos x="491" y="10863"/>
                </a:cxn>
                <a:cxn ang="0">
                  <a:pos x="164" y="9713"/>
                </a:cxn>
                <a:cxn ang="0">
                  <a:pos x="10" y="8500"/>
                </a:cxn>
                <a:cxn ang="0">
                  <a:pos x="42" y="7258"/>
                </a:cxn>
                <a:cxn ang="0">
                  <a:pos x="254" y="6064"/>
                </a:cxn>
                <a:cxn ang="0">
                  <a:pos x="636" y="4938"/>
                </a:cxn>
                <a:cxn ang="0">
                  <a:pos x="1171" y="3892"/>
                </a:cxn>
                <a:cxn ang="0">
                  <a:pos x="1846" y="2943"/>
                </a:cxn>
                <a:cxn ang="0">
                  <a:pos x="2649" y="2100"/>
                </a:cxn>
                <a:cxn ang="0">
                  <a:pos x="3564" y="1381"/>
                </a:cxn>
                <a:cxn ang="0">
                  <a:pos x="4580" y="797"/>
                </a:cxn>
                <a:cxn ang="0">
                  <a:pos x="5681" y="364"/>
                </a:cxn>
                <a:cxn ang="0">
                  <a:pos x="6853" y="93"/>
                </a:cxn>
                <a:cxn ang="0">
                  <a:pos x="8084" y="0"/>
                </a:cxn>
              </a:cxnLst>
              <a:rect l="0" t="0" r="r" b="b"/>
              <a:pathLst>
                <a:path w="16169" h="16168">
                  <a:moveTo>
                    <a:pt x="8084" y="0"/>
                  </a:moveTo>
                  <a:lnTo>
                    <a:pt x="8501" y="10"/>
                  </a:lnTo>
                  <a:lnTo>
                    <a:pt x="8911" y="42"/>
                  </a:lnTo>
                  <a:lnTo>
                    <a:pt x="9316" y="93"/>
                  </a:lnTo>
                  <a:lnTo>
                    <a:pt x="9714" y="164"/>
                  </a:lnTo>
                  <a:lnTo>
                    <a:pt x="10105" y="254"/>
                  </a:lnTo>
                  <a:lnTo>
                    <a:pt x="10488" y="364"/>
                  </a:lnTo>
                  <a:lnTo>
                    <a:pt x="10864" y="490"/>
                  </a:lnTo>
                  <a:lnTo>
                    <a:pt x="11232" y="635"/>
                  </a:lnTo>
                  <a:lnTo>
                    <a:pt x="11589" y="797"/>
                  </a:lnTo>
                  <a:lnTo>
                    <a:pt x="11938" y="976"/>
                  </a:lnTo>
                  <a:lnTo>
                    <a:pt x="12277" y="1171"/>
                  </a:lnTo>
                  <a:lnTo>
                    <a:pt x="12605" y="1381"/>
                  </a:lnTo>
                  <a:lnTo>
                    <a:pt x="12922" y="1606"/>
                  </a:lnTo>
                  <a:lnTo>
                    <a:pt x="13226" y="1846"/>
                  </a:lnTo>
                  <a:lnTo>
                    <a:pt x="13520" y="2100"/>
                  </a:lnTo>
                  <a:lnTo>
                    <a:pt x="13801" y="2368"/>
                  </a:lnTo>
                  <a:lnTo>
                    <a:pt x="14069" y="2649"/>
                  </a:lnTo>
                  <a:lnTo>
                    <a:pt x="14323" y="2943"/>
                  </a:lnTo>
                  <a:lnTo>
                    <a:pt x="14563" y="3247"/>
                  </a:lnTo>
                  <a:lnTo>
                    <a:pt x="14789" y="3564"/>
                  </a:lnTo>
                  <a:lnTo>
                    <a:pt x="14998" y="3892"/>
                  </a:lnTo>
                  <a:lnTo>
                    <a:pt x="15193" y="4231"/>
                  </a:lnTo>
                  <a:lnTo>
                    <a:pt x="15372" y="4580"/>
                  </a:lnTo>
                  <a:lnTo>
                    <a:pt x="15534" y="4938"/>
                  </a:lnTo>
                  <a:lnTo>
                    <a:pt x="15679" y="5305"/>
                  </a:lnTo>
                  <a:lnTo>
                    <a:pt x="15805" y="5680"/>
                  </a:lnTo>
                  <a:lnTo>
                    <a:pt x="15915" y="6064"/>
                  </a:lnTo>
                  <a:lnTo>
                    <a:pt x="16005" y="6455"/>
                  </a:lnTo>
                  <a:lnTo>
                    <a:pt x="16076" y="6853"/>
                  </a:lnTo>
                  <a:lnTo>
                    <a:pt x="16127" y="7258"/>
                  </a:lnTo>
                  <a:lnTo>
                    <a:pt x="16159" y="7668"/>
                  </a:lnTo>
                  <a:lnTo>
                    <a:pt x="16169" y="8084"/>
                  </a:lnTo>
                  <a:lnTo>
                    <a:pt x="16159" y="8500"/>
                  </a:lnTo>
                  <a:lnTo>
                    <a:pt x="16127" y="8910"/>
                  </a:lnTo>
                  <a:lnTo>
                    <a:pt x="16076" y="9315"/>
                  </a:lnTo>
                  <a:lnTo>
                    <a:pt x="16005" y="9713"/>
                  </a:lnTo>
                  <a:lnTo>
                    <a:pt x="15915" y="10104"/>
                  </a:lnTo>
                  <a:lnTo>
                    <a:pt x="15805" y="10488"/>
                  </a:lnTo>
                  <a:lnTo>
                    <a:pt x="15679" y="10863"/>
                  </a:lnTo>
                  <a:lnTo>
                    <a:pt x="15534" y="11231"/>
                  </a:lnTo>
                  <a:lnTo>
                    <a:pt x="15372" y="11588"/>
                  </a:lnTo>
                  <a:lnTo>
                    <a:pt x="15193" y="11937"/>
                  </a:lnTo>
                  <a:lnTo>
                    <a:pt x="14998" y="12276"/>
                  </a:lnTo>
                  <a:lnTo>
                    <a:pt x="14789" y="12604"/>
                  </a:lnTo>
                  <a:lnTo>
                    <a:pt x="14563" y="12921"/>
                  </a:lnTo>
                  <a:lnTo>
                    <a:pt x="14323" y="13225"/>
                  </a:lnTo>
                  <a:lnTo>
                    <a:pt x="14069" y="13519"/>
                  </a:lnTo>
                  <a:lnTo>
                    <a:pt x="13801" y="13800"/>
                  </a:lnTo>
                  <a:lnTo>
                    <a:pt x="13520" y="14068"/>
                  </a:lnTo>
                  <a:lnTo>
                    <a:pt x="13226" y="14322"/>
                  </a:lnTo>
                  <a:lnTo>
                    <a:pt x="12922" y="14562"/>
                  </a:lnTo>
                  <a:lnTo>
                    <a:pt x="12605" y="14787"/>
                  </a:lnTo>
                  <a:lnTo>
                    <a:pt x="12277" y="14997"/>
                  </a:lnTo>
                  <a:lnTo>
                    <a:pt x="11938" y="15192"/>
                  </a:lnTo>
                  <a:lnTo>
                    <a:pt x="11589" y="15371"/>
                  </a:lnTo>
                  <a:lnTo>
                    <a:pt x="11232" y="15533"/>
                  </a:lnTo>
                  <a:lnTo>
                    <a:pt x="10864" y="15678"/>
                  </a:lnTo>
                  <a:lnTo>
                    <a:pt x="10488" y="15804"/>
                  </a:lnTo>
                  <a:lnTo>
                    <a:pt x="10105" y="15914"/>
                  </a:lnTo>
                  <a:lnTo>
                    <a:pt x="9714" y="16004"/>
                  </a:lnTo>
                  <a:lnTo>
                    <a:pt x="9316" y="16075"/>
                  </a:lnTo>
                  <a:lnTo>
                    <a:pt x="8911" y="16126"/>
                  </a:lnTo>
                  <a:lnTo>
                    <a:pt x="8501" y="16158"/>
                  </a:lnTo>
                  <a:lnTo>
                    <a:pt x="8084" y="16168"/>
                  </a:lnTo>
                  <a:lnTo>
                    <a:pt x="7668" y="16158"/>
                  </a:lnTo>
                  <a:lnTo>
                    <a:pt x="7258" y="16126"/>
                  </a:lnTo>
                  <a:lnTo>
                    <a:pt x="6853" y="16075"/>
                  </a:lnTo>
                  <a:lnTo>
                    <a:pt x="6455" y="16004"/>
                  </a:lnTo>
                  <a:lnTo>
                    <a:pt x="6064" y="15914"/>
                  </a:lnTo>
                  <a:lnTo>
                    <a:pt x="5681" y="15804"/>
                  </a:lnTo>
                  <a:lnTo>
                    <a:pt x="5305" y="15678"/>
                  </a:lnTo>
                  <a:lnTo>
                    <a:pt x="4938" y="15533"/>
                  </a:lnTo>
                  <a:lnTo>
                    <a:pt x="4580" y="15371"/>
                  </a:lnTo>
                  <a:lnTo>
                    <a:pt x="4232" y="15192"/>
                  </a:lnTo>
                  <a:lnTo>
                    <a:pt x="3892" y="14997"/>
                  </a:lnTo>
                  <a:lnTo>
                    <a:pt x="3564" y="14787"/>
                  </a:lnTo>
                  <a:lnTo>
                    <a:pt x="3247" y="14562"/>
                  </a:lnTo>
                  <a:lnTo>
                    <a:pt x="2943" y="14322"/>
                  </a:lnTo>
                  <a:lnTo>
                    <a:pt x="2649" y="14068"/>
                  </a:lnTo>
                  <a:lnTo>
                    <a:pt x="2369" y="13800"/>
                  </a:lnTo>
                  <a:lnTo>
                    <a:pt x="2100" y="13519"/>
                  </a:lnTo>
                  <a:lnTo>
                    <a:pt x="1846" y="13225"/>
                  </a:lnTo>
                  <a:lnTo>
                    <a:pt x="1606" y="12921"/>
                  </a:lnTo>
                  <a:lnTo>
                    <a:pt x="1381" y="12604"/>
                  </a:lnTo>
                  <a:lnTo>
                    <a:pt x="1171" y="12276"/>
                  </a:lnTo>
                  <a:lnTo>
                    <a:pt x="976" y="11937"/>
                  </a:lnTo>
                  <a:lnTo>
                    <a:pt x="797" y="11588"/>
                  </a:lnTo>
                  <a:lnTo>
                    <a:pt x="636" y="11231"/>
                  </a:lnTo>
                  <a:lnTo>
                    <a:pt x="491" y="10863"/>
                  </a:lnTo>
                  <a:lnTo>
                    <a:pt x="364" y="10488"/>
                  </a:lnTo>
                  <a:lnTo>
                    <a:pt x="254" y="10104"/>
                  </a:lnTo>
                  <a:lnTo>
                    <a:pt x="164" y="9713"/>
                  </a:lnTo>
                  <a:lnTo>
                    <a:pt x="93" y="9315"/>
                  </a:lnTo>
                  <a:lnTo>
                    <a:pt x="42" y="8910"/>
                  </a:lnTo>
                  <a:lnTo>
                    <a:pt x="10" y="8500"/>
                  </a:lnTo>
                  <a:lnTo>
                    <a:pt x="0" y="8084"/>
                  </a:lnTo>
                  <a:lnTo>
                    <a:pt x="10" y="7668"/>
                  </a:lnTo>
                  <a:lnTo>
                    <a:pt x="42" y="7258"/>
                  </a:lnTo>
                  <a:lnTo>
                    <a:pt x="93" y="6853"/>
                  </a:lnTo>
                  <a:lnTo>
                    <a:pt x="164" y="6455"/>
                  </a:lnTo>
                  <a:lnTo>
                    <a:pt x="254" y="6064"/>
                  </a:lnTo>
                  <a:lnTo>
                    <a:pt x="364" y="5680"/>
                  </a:lnTo>
                  <a:lnTo>
                    <a:pt x="491" y="5305"/>
                  </a:lnTo>
                  <a:lnTo>
                    <a:pt x="636" y="4938"/>
                  </a:lnTo>
                  <a:lnTo>
                    <a:pt x="797" y="4580"/>
                  </a:lnTo>
                  <a:lnTo>
                    <a:pt x="976" y="4231"/>
                  </a:lnTo>
                  <a:lnTo>
                    <a:pt x="1171" y="3892"/>
                  </a:lnTo>
                  <a:lnTo>
                    <a:pt x="1381" y="3564"/>
                  </a:lnTo>
                  <a:lnTo>
                    <a:pt x="1606" y="3247"/>
                  </a:lnTo>
                  <a:lnTo>
                    <a:pt x="1846" y="2943"/>
                  </a:lnTo>
                  <a:lnTo>
                    <a:pt x="2100" y="2649"/>
                  </a:lnTo>
                  <a:lnTo>
                    <a:pt x="2369" y="2368"/>
                  </a:lnTo>
                  <a:lnTo>
                    <a:pt x="2649" y="2100"/>
                  </a:lnTo>
                  <a:lnTo>
                    <a:pt x="2943" y="1846"/>
                  </a:lnTo>
                  <a:lnTo>
                    <a:pt x="3247" y="1606"/>
                  </a:lnTo>
                  <a:lnTo>
                    <a:pt x="3564" y="1381"/>
                  </a:lnTo>
                  <a:lnTo>
                    <a:pt x="3892" y="1171"/>
                  </a:lnTo>
                  <a:lnTo>
                    <a:pt x="4232" y="976"/>
                  </a:lnTo>
                  <a:lnTo>
                    <a:pt x="4580" y="797"/>
                  </a:lnTo>
                  <a:lnTo>
                    <a:pt x="4938" y="635"/>
                  </a:lnTo>
                  <a:lnTo>
                    <a:pt x="5305" y="490"/>
                  </a:lnTo>
                  <a:lnTo>
                    <a:pt x="5681" y="364"/>
                  </a:lnTo>
                  <a:lnTo>
                    <a:pt x="6064" y="254"/>
                  </a:lnTo>
                  <a:lnTo>
                    <a:pt x="6455" y="164"/>
                  </a:lnTo>
                  <a:lnTo>
                    <a:pt x="6853" y="93"/>
                  </a:lnTo>
                  <a:lnTo>
                    <a:pt x="7258" y="42"/>
                  </a:lnTo>
                  <a:lnTo>
                    <a:pt x="7668" y="10"/>
                  </a:lnTo>
                  <a:lnTo>
                    <a:pt x="8084" y="0"/>
                  </a:lnTo>
                  <a:close/>
                </a:path>
              </a:pathLst>
            </a:custGeom>
            <a:solidFill>
              <a:srgbClr val="FFFFFF"/>
            </a:solidFill>
            <a:ln w="9525">
              <a:noFill/>
              <a:round/>
              <a:headEnd/>
              <a:tailEnd/>
            </a:ln>
          </p:spPr>
          <p:txBody>
            <a:bodyPr/>
            <a:lstStyle/>
            <a:p>
              <a:endParaRPr lang="fr-FR"/>
            </a:p>
          </p:txBody>
        </p:sp>
        <p:sp>
          <p:nvSpPr>
            <p:cNvPr id="575494" name="Freeform 6"/>
            <p:cNvSpPr>
              <a:spLocks/>
            </p:cNvSpPr>
            <p:nvPr/>
          </p:nvSpPr>
          <p:spPr bwMode="auto">
            <a:xfrm>
              <a:off x="2880" y="135"/>
              <a:ext cx="40" cy="8"/>
            </a:xfrm>
            <a:custGeom>
              <a:avLst/>
              <a:gdLst/>
              <a:ahLst/>
              <a:cxnLst>
                <a:cxn ang="0">
                  <a:pos x="160" y="2"/>
                </a:cxn>
                <a:cxn ang="0">
                  <a:pos x="157" y="2"/>
                </a:cxn>
                <a:cxn ang="0">
                  <a:pos x="106" y="1"/>
                </a:cxn>
                <a:cxn ang="0">
                  <a:pos x="53" y="0"/>
                </a:cxn>
                <a:cxn ang="0">
                  <a:pos x="0" y="0"/>
                </a:cxn>
                <a:cxn ang="0">
                  <a:pos x="0" y="32"/>
                </a:cxn>
                <a:cxn ang="0">
                  <a:pos x="53" y="32"/>
                </a:cxn>
                <a:cxn ang="0">
                  <a:pos x="105" y="32"/>
                </a:cxn>
                <a:cxn ang="0">
                  <a:pos x="157" y="33"/>
                </a:cxn>
                <a:cxn ang="0">
                  <a:pos x="160" y="33"/>
                </a:cxn>
                <a:cxn ang="0">
                  <a:pos x="160" y="2"/>
                </a:cxn>
              </a:cxnLst>
              <a:rect l="0" t="0" r="r" b="b"/>
              <a:pathLst>
                <a:path w="160" h="33">
                  <a:moveTo>
                    <a:pt x="160" y="2"/>
                  </a:moveTo>
                  <a:lnTo>
                    <a:pt x="157" y="2"/>
                  </a:lnTo>
                  <a:lnTo>
                    <a:pt x="106" y="1"/>
                  </a:lnTo>
                  <a:lnTo>
                    <a:pt x="53" y="0"/>
                  </a:lnTo>
                  <a:lnTo>
                    <a:pt x="0" y="0"/>
                  </a:lnTo>
                  <a:lnTo>
                    <a:pt x="0" y="32"/>
                  </a:lnTo>
                  <a:lnTo>
                    <a:pt x="53" y="32"/>
                  </a:lnTo>
                  <a:lnTo>
                    <a:pt x="105" y="32"/>
                  </a:lnTo>
                  <a:lnTo>
                    <a:pt x="157" y="33"/>
                  </a:lnTo>
                  <a:lnTo>
                    <a:pt x="160" y="33"/>
                  </a:lnTo>
                  <a:lnTo>
                    <a:pt x="160" y="2"/>
                  </a:lnTo>
                  <a:close/>
                </a:path>
              </a:pathLst>
            </a:custGeom>
            <a:solidFill>
              <a:srgbClr val="28166F"/>
            </a:solidFill>
            <a:ln w="9525">
              <a:noFill/>
              <a:round/>
              <a:headEnd/>
              <a:tailEnd/>
            </a:ln>
          </p:spPr>
          <p:txBody>
            <a:bodyPr/>
            <a:lstStyle/>
            <a:p>
              <a:endParaRPr lang="fr-FR"/>
            </a:p>
          </p:txBody>
        </p:sp>
        <p:sp>
          <p:nvSpPr>
            <p:cNvPr id="575495" name="Freeform 7"/>
            <p:cNvSpPr>
              <a:spLocks/>
            </p:cNvSpPr>
            <p:nvPr/>
          </p:nvSpPr>
          <p:spPr bwMode="auto">
            <a:xfrm>
              <a:off x="2944" y="136"/>
              <a:ext cx="40" cy="10"/>
            </a:xfrm>
            <a:custGeom>
              <a:avLst/>
              <a:gdLst/>
              <a:ahLst/>
              <a:cxnLst>
                <a:cxn ang="0">
                  <a:pos x="161" y="6"/>
                </a:cxn>
                <a:cxn ang="0">
                  <a:pos x="110" y="4"/>
                </a:cxn>
                <a:cxn ang="0">
                  <a:pos x="57" y="2"/>
                </a:cxn>
                <a:cxn ang="0">
                  <a:pos x="6" y="0"/>
                </a:cxn>
                <a:cxn ang="0">
                  <a:pos x="1" y="0"/>
                </a:cxn>
                <a:cxn ang="0">
                  <a:pos x="0" y="31"/>
                </a:cxn>
                <a:cxn ang="0">
                  <a:pos x="5" y="32"/>
                </a:cxn>
                <a:cxn ang="0">
                  <a:pos x="56" y="33"/>
                </a:cxn>
                <a:cxn ang="0">
                  <a:pos x="108" y="37"/>
                </a:cxn>
                <a:cxn ang="0">
                  <a:pos x="160" y="39"/>
                </a:cxn>
                <a:cxn ang="0">
                  <a:pos x="161" y="6"/>
                </a:cxn>
              </a:cxnLst>
              <a:rect l="0" t="0" r="r" b="b"/>
              <a:pathLst>
                <a:path w="161" h="39">
                  <a:moveTo>
                    <a:pt x="161" y="6"/>
                  </a:moveTo>
                  <a:lnTo>
                    <a:pt x="110" y="4"/>
                  </a:lnTo>
                  <a:lnTo>
                    <a:pt x="57" y="2"/>
                  </a:lnTo>
                  <a:lnTo>
                    <a:pt x="6" y="0"/>
                  </a:lnTo>
                  <a:lnTo>
                    <a:pt x="1" y="0"/>
                  </a:lnTo>
                  <a:lnTo>
                    <a:pt x="0" y="31"/>
                  </a:lnTo>
                  <a:lnTo>
                    <a:pt x="5" y="32"/>
                  </a:lnTo>
                  <a:lnTo>
                    <a:pt x="56" y="33"/>
                  </a:lnTo>
                  <a:lnTo>
                    <a:pt x="108" y="37"/>
                  </a:lnTo>
                  <a:lnTo>
                    <a:pt x="160" y="39"/>
                  </a:lnTo>
                  <a:lnTo>
                    <a:pt x="161" y="6"/>
                  </a:lnTo>
                  <a:close/>
                </a:path>
              </a:pathLst>
            </a:custGeom>
            <a:solidFill>
              <a:srgbClr val="28166F"/>
            </a:solidFill>
            <a:ln w="9525">
              <a:noFill/>
              <a:round/>
              <a:headEnd/>
              <a:tailEnd/>
            </a:ln>
          </p:spPr>
          <p:txBody>
            <a:bodyPr/>
            <a:lstStyle/>
            <a:p>
              <a:endParaRPr lang="fr-FR"/>
            </a:p>
          </p:txBody>
        </p:sp>
        <p:sp>
          <p:nvSpPr>
            <p:cNvPr id="575496" name="Freeform 8"/>
            <p:cNvSpPr>
              <a:spLocks/>
            </p:cNvSpPr>
            <p:nvPr/>
          </p:nvSpPr>
          <p:spPr bwMode="auto">
            <a:xfrm>
              <a:off x="3007" y="139"/>
              <a:ext cx="41" cy="11"/>
            </a:xfrm>
            <a:custGeom>
              <a:avLst/>
              <a:gdLst/>
              <a:ahLst/>
              <a:cxnLst>
                <a:cxn ang="0">
                  <a:pos x="162" y="11"/>
                </a:cxn>
                <a:cxn ang="0">
                  <a:pos x="113" y="7"/>
                </a:cxn>
                <a:cxn ang="0">
                  <a:pos x="62" y="4"/>
                </a:cxn>
                <a:cxn ang="0">
                  <a:pos x="10" y="0"/>
                </a:cxn>
                <a:cxn ang="0">
                  <a:pos x="2" y="0"/>
                </a:cxn>
                <a:cxn ang="0">
                  <a:pos x="0" y="32"/>
                </a:cxn>
                <a:cxn ang="0">
                  <a:pos x="8" y="33"/>
                </a:cxn>
                <a:cxn ang="0">
                  <a:pos x="60" y="36"/>
                </a:cxn>
                <a:cxn ang="0">
                  <a:pos x="110" y="40"/>
                </a:cxn>
                <a:cxn ang="0">
                  <a:pos x="160" y="44"/>
                </a:cxn>
                <a:cxn ang="0">
                  <a:pos x="162" y="11"/>
                </a:cxn>
              </a:cxnLst>
              <a:rect l="0" t="0" r="r" b="b"/>
              <a:pathLst>
                <a:path w="162" h="44">
                  <a:moveTo>
                    <a:pt x="162" y="11"/>
                  </a:moveTo>
                  <a:lnTo>
                    <a:pt x="113" y="7"/>
                  </a:lnTo>
                  <a:lnTo>
                    <a:pt x="62" y="4"/>
                  </a:lnTo>
                  <a:lnTo>
                    <a:pt x="10" y="0"/>
                  </a:lnTo>
                  <a:lnTo>
                    <a:pt x="2" y="0"/>
                  </a:lnTo>
                  <a:lnTo>
                    <a:pt x="0" y="32"/>
                  </a:lnTo>
                  <a:lnTo>
                    <a:pt x="8" y="33"/>
                  </a:lnTo>
                  <a:lnTo>
                    <a:pt x="60" y="36"/>
                  </a:lnTo>
                  <a:lnTo>
                    <a:pt x="110" y="40"/>
                  </a:lnTo>
                  <a:lnTo>
                    <a:pt x="160" y="44"/>
                  </a:lnTo>
                  <a:lnTo>
                    <a:pt x="162" y="11"/>
                  </a:lnTo>
                  <a:close/>
                </a:path>
              </a:pathLst>
            </a:custGeom>
            <a:solidFill>
              <a:srgbClr val="28166F"/>
            </a:solidFill>
            <a:ln w="9525">
              <a:noFill/>
              <a:round/>
              <a:headEnd/>
              <a:tailEnd/>
            </a:ln>
          </p:spPr>
          <p:txBody>
            <a:bodyPr/>
            <a:lstStyle/>
            <a:p>
              <a:endParaRPr lang="fr-FR"/>
            </a:p>
          </p:txBody>
        </p:sp>
        <p:sp>
          <p:nvSpPr>
            <p:cNvPr id="575497" name="Freeform 9"/>
            <p:cNvSpPr>
              <a:spLocks/>
            </p:cNvSpPr>
            <p:nvPr/>
          </p:nvSpPr>
          <p:spPr bwMode="auto">
            <a:xfrm>
              <a:off x="3071" y="144"/>
              <a:ext cx="41" cy="12"/>
            </a:xfrm>
            <a:custGeom>
              <a:avLst/>
              <a:gdLst/>
              <a:ahLst/>
              <a:cxnLst>
                <a:cxn ang="0">
                  <a:pos x="162" y="17"/>
                </a:cxn>
                <a:cxn ang="0">
                  <a:pos x="113" y="12"/>
                </a:cxn>
                <a:cxn ang="0">
                  <a:pos x="63" y="6"/>
                </a:cxn>
                <a:cxn ang="0">
                  <a:pos x="11" y="0"/>
                </a:cxn>
                <a:cxn ang="0">
                  <a:pos x="3" y="0"/>
                </a:cxn>
                <a:cxn ang="0">
                  <a:pos x="0" y="32"/>
                </a:cxn>
                <a:cxn ang="0">
                  <a:pos x="9" y="33"/>
                </a:cxn>
                <a:cxn ang="0">
                  <a:pos x="60" y="38"/>
                </a:cxn>
                <a:cxn ang="0">
                  <a:pos x="110" y="43"/>
                </a:cxn>
                <a:cxn ang="0">
                  <a:pos x="159" y="48"/>
                </a:cxn>
                <a:cxn ang="0">
                  <a:pos x="162" y="17"/>
                </a:cxn>
              </a:cxnLst>
              <a:rect l="0" t="0" r="r" b="b"/>
              <a:pathLst>
                <a:path w="162" h="48">
                  <a:moveTo>
                    <a:pt x="162" y="17"/>
                  </a:moveTo>
                  <a:lnTo>
                    <a:pt x="113" y="12"/>
                  </a:lnTo>
                  <a:lnTo>
                    <a:pt x="63" y="6"/>
                  </a:lnTo>
                  <a:lnTo>
                    <a:pt x="11" y="0"/>
                  </a:lnTo>
                  <a:lnTo>
                    <a:pt x="3" y="0"/>
                  </a:lnTo>
                  <a:lnTo>
                    <a:pt x="0" y="32"/>
                  </a:lnTo>
                  <a:lnTo>
                    <a:pt x="9" y="33"/>
                  </a:lnTo>
                  <a:lnTo>
                    <a:pt x="60" y="38"/>
                  </a:lnTo>
                  <a:lnTo>
                    <a:pt x="110" y="43"/>
                  </a:lnTo>
                  <a:lnTo>
                    <a:pt x="159" y="48"/>
                  </a:lnTo>
                  <a:lnTo>
                    <a:pt x="162" y="17"/>
                  </a:lnTo>
                  <a:close/>
                </a:path>
              </a:pathLst>
            </a:custGeom>
            <a:solidFill>
              <a:srgbClr val="28166F"/>
            </a:solidFill>
            <a:ln w="9525">
              <a:noFill/>
              <a:round/>
              <a:headEnd/>
              <a:tailEnd/>
            </a:ln>
          </p:spPr>
          <p:txBody>
            <a:bodyPr/>
            <a:lstStyle/>
            <a:p>
              <a:endParaRPr lang="fr-FR"/>
            </a:p>
          </p:txBody>
        </p:sp>
        <p:sp>
          <p:nvSpPr>
            <p:cNvPr id="575498" name="Freeform 10"/>
            <p:cNvSpPr>
              <a:spLocks/>
            </p:cNvSpPr>
            <p:nvPr/>
          </p:nvSpPr>
          <p:spPr bwMode="auto">
            <a:xfrm>
              <a:off x="3135" y="151"/>
              <a:ext cx="40" cy="13"/>
            </a:xfrm>
            <a:custGeom>
              <a:avLst/>
              <a:gdLst/>
              <a:ahLst/>
              <a:cxnLst>
                <a:cxn ang="0">
                  <a:pos x="162" y="22"/>
                </a:cxn>
                <a:cxn ang="0">
                  <a:pos x="114" y="15"/>
                </a:cxn>
                <a:cxn ang="0">
                  <a:pos x="63" y="8"/>
                </a:cxn>
                <a:cxn ang="0">
                  <a:pos x="12" y="1"/>
                </a:cxn>
                <a:cxn ang="0">
                  <a:pos x="3" y="0"/>
                </a:cxn>
                <a:cxn ang="0">
                  <a:pos x="0" y="32"/>
                </a:cxn>
                <a:cxn ang="0">
                  <a:pos x="8" y="33"/>
                </a:cxn>
                <a:cxn ang="0">
                  <a:pos x="59" y="39"/>
                </a:cxn>
                <a:cxn ang="0">
                  <a:pos x="108" y="46"/>
                </a:cxn>
                <a:cxn ang="0">
                  <a:pos x="158" y="53"/>
                </a:cxn>
                <a:cxn ang="0">
                  <a:pos x="162" y="22"/>
                </a:cxn>
              </a:cxnLst>
              <a:rect l="0" t="0" r="r" b="b"/>
              <a:pathLst>
                <a:path w="162" h="53">
                  <a:moveTo>
                    <a:pt x="162" y="22"/>
                  </a:moveTo>
                  <a:lnTo>
                    <a:pt x="114" y="15"/>
                  </a:lnTo>
                  <a:lnTo>
                    <a:pt x="63" y="8"/>
                  </a:lnTo>
                  <a:lnTo>
                    <a:pt x="12" y="1"/>
                  </a:lnTo>
                  <a:lnTo>
                    <a:pt x="3" y="0"/>
                  </a:lnTo>
                  <a:lnTo>
                    <a:pt x="0" y="32"/>
                  </a:lnTo>
                  <a:lnTo>
                    <a:pt x="8" y="33"/>
                  </a:lnTo>
                  <a:lnTo>
                    <a:pt x="59" y="39"/>
                  </a:lnTo>
                  <a:lnTo>
                    <a:pt x="108" y="46"/>
                  </a:lnTo>
                  <a:lnTo>
                    <a:pt x="158" y="53"/>
                  </a:lnTo>
                  <a:lnTo>
                    <a:pt x="162" y="22"/>
                  </a:lnTo>
                  <a:close/>
                </a:path>
              </a:pathLst>
            </a:custGeom>
            <a:solidFill>
              <a:srgbClr val="28166F"/>
            </a:solidFill>
            <a:ln w="9525">
              <a:noFill/>
              <a:round/>
              <a:headEnd/>
              <a:tailEnd/>
            </a:ln>
          </p:spPr>
          <p:txBody>
            <a:bodyPr/>
            <a:lstStyle/>
            <a:p>
              <a:endParaRPr lang="fr-FR"/>
            </a:p>
          </p:txBody>
        </p:sp>
        <p:sp>
          <p:nvSpPr>
            <p:cNvPr id="575499" name="Freeform 11"/>
            <p:cNvSpPr>
              <a:spLocks/>
            </p:cNvSpPr>
            <p:nvPr/>
          </p:nvSpPr>
          <p:spPr bwMode="auto">
            <a:xfrm>
              <a:off x="3198" y="160"/>
              <a:ext cx="41" cy="14"/>
            </a:xfrm>
            <a:custGeom>
              <a:avLst/>
              <a:gdLst/>
              <a:ahLst/>
              <a:cxnLst>
                <a:cxn ang="0">
                  <a:pos x="163" y="27"/>
                </a:cxn>
                <a:cxn ang="0">
                  <a:pos x="162" y="27"/>
                </a:cxn>
                <a:cxn ang="0">
                  <a:pos x="113" y="17"/>
                </a:cxn>
                <a:cxn ang="0">
                  <a:pos x="62" y="9"/>
                </a:cxn>
                <a:cxn ang="0">
                  <a:pos x="12" y="1"/>
                </a:cxn>
                <a:cxn ang="0">
                  <a:pos x="5" y="0"/>
                </a:cxn>
                <a:cxn ang="0">
                  <a:pos x="0" y="32"/>
                </a:cxn>
                <a:cxn ang="0">
                  <a:pos x="7" y="33"/>
                </a:cxn>
                <a:cxn ang="0">
                  <a:pos x="57" y="41"/>
                </a:cxn>
                <a:cxn ang="0">
                  <a:pos x="107" y="49"/>
                </a:cxn>
                <a:cxn ang="0">
                  <a:pos x="156" y="58"/>
                </a:cxn>
                <a:cxn ang="0">
                  <a:pos x="158" y="58"/>
                </a:cxn>
                <a:cxn ang="0">
                  <a:pos x="163" y="27"/>
                </a:cxn>
              </a:cxnLst>
              <a:rect l="0" t="0" r="r" b="b"/>
              <a:pathLst>
                <a:path w="163" h="58">
                  <a:moveTo>
                    <a:pt x="163" y="27"/>
                  </a:moveTo>
                  <a:lnTo>
                    <a:pt x="162" y="27"/>
                  </a:lnTo>
                  <a:lnTo>
                    <a:pt x="113" y="17"/>
                  </a:lnTo>
                  <a:lnTo>
                    <a:pt x="62" y="9"/>
                  </a:lnTo>
                  <a:lnTo>
                    <a:pt x="12" y="1"/>
                  </a:lnTo>
                  <a:lnTo>
                    <a:pt x="5" y="0"/>
                  </a:lnTo>
                  <a:lnTo>
                    <a:pt x="0" y="32"/>
                  </a:lnTo>
                  <a:lnTo>
                    <a:pt x="7" y="33"/>
                  </a:lnTo>
                  <a:lnTo>
                    <a:pt x="57" y="41"/>
                  </a:lnTo>
                  <a:lnTo>
                    <a:pt x="107" y="49"/>
                  </a:lnTo>
                  <a:lnTo>
                    <a:pt x="156" y="58"/>
                  </a:lnTo>
                  <a:lnTo>
                    <a:pt x="158" y="58"/>
                  </a:lnTo>
                  <a:lnTo>
                    <a:pt x="163" y="27"/>
                  </a:lnTo>
                  <a:close/>
                </a:path>
              </a:pathLst>
            </a:custGeom>
            <a:solidFill>
              <a:srgbClr val="28166F"/>
            </a:solidFill>
            <a:ln w="9525">
              <a:noFill/>
              <a:round/>
              <a:headEnd/>
              <a:tailEnd/>
            </a:ln>
          </p:spPr>
          <p:txBody>
            <a:bodyPr/>
            <a:lstStyle/>
            <a:p>
              <a:endParaRPr lang="fr-FR"/>
            </a:p>
          </p:txBody>
        </p:sp>
        <p:sp>
          <p:nvSpPr>
            <p:cNvPr id="575500" name="Freeform 12"/>
            <p:cNvSpPr>
              <a:spLocks/>
            </p:cNvSpPr>
            <p:nvPr/>
          </p:nvSpPr>
          <p:spPr bwMode="auto">
            <a:xfrm>
              <a:off x="3261" y="171"/>
              <a:ext cx="41" cy="16"/>
            </a:xfrm>
            <a:custGeom>
              <a:avLst/>
              <a:gdLst/>
              <a:ahLst/>
              <a:cxnLst>
                <a:cxn ang="0">
                  <a:pos x="163" y="32"/>
                </a:cxn>
                <a:cxn ang="0">
                  <a:pos x="158" y="31"/>
                </a:cxn>
                <a:cxn ang="0">
                  <a:pos x="109" y="21"/>
                </a:cxn>
                <a:cxn ang="0">
                  <a:pos x="59" y="11"/>
                </a:cxn>
                <a:cxn ang="0">
                  <a:pos x="10" y="1"/>
                </a:cxn>
                <a:cxn ang="0">
                  <a:pos x="5" y="0"/>
                </a:cxn>
                <a:cxn ang="0">
                  <a:pos x="0" y="31"/>
                </a:cxn>
                <a:cxn ang="0">
                  <a:pos x="3" y="32"/>
                </a:cxn>
                <a:cxn ang="0">
                  <a:pos x="53" y="42"/>
                </a:cxn>
                <a:cxn ang="0">
                  <a:pos x="103" y="51"/>
                </a:cxn>
                <a:cxn ang="0">
                  <a:pos x="151" y="63"/>
                </a:cxn>
                <a:cxn ang="0">
                  <a:pos x="156" y="64"/>
                </a:cxn>
                <a:cxn ang="0">
                  <a:pos x="163" y="32"/>
                </a:cxn>
              </a:cxnLst>
              <a:rect l="0" t="0" r="r" b="b"/>
              <a:pathLst>
                <a:path w="163" h="64">
                  <a:moveTo>
                    <a:pt x="163" y="32"/>
                  </a:moveTo>
                  <a:lnTo>
                    <a:pt x="158" y="31"/>
                  </a:lnTo>
                  <a:lnTo>
                    <a:pt x="109" y="21"/>
                  </a:lnTo>
                  <a:lnTo>
                    <a:pt x="59" y="11"/>
                  </a:lnTo>
                  <a:lnTo>
                    <a:pt x="10" y="1"/>
                  </a:lnTo>
                  <a:lnTo>
                    <a:pt x="5" y="0"/>
                  </a:lnTo>
                  <a:lnTo>
                    <a:pt x="0" y="31"/>
                  </a:lnTo>
                  <a:lnTo>
                    <a:pt x="3" y="32"/>
                  </a:lnTo>
                  <a:lnTo>
                    <a:pt x="53" y="42"/>
                  </a:lnTo>
                  <a:lnTo>
                    <a:pt x="103" y="51"/>
                  </a:lnTo>
                  <a:lnTo>
                    <a:pt x="151" y="63"/>
                  </a:lnTo>
                  <a:lnTo>
                    <a:pt x="156" y="64"/>
                  </a:lnTo>
                  <a:lnTo>
                    <a:pt x="163" y="32"/>
                  </a:lnTo>
                  <a:close/>
                </a:path>
              </a:pathLst>
            </a:custGeom>
            <a:solidFill>
              <a:srgbClr val="28166F"/>
            </a:solidFill>
            <a:ln w="9525">
              <a:noFill/>
              <a:round/>
              <a:headEnd/>
              <a:tailEnd/>
            </a:ln>
          </p:spPr>
          <p:txBody>
            <a:bodyPr/>
            <a:lstStyle/>
            <a:p>
              <a:endParaRPr lang="fr-FR"/>
            </a:p>
          </p:txBody>
        </p:sp>
        <p:sp>
          <p:nvSpPr>
            <p:cNvPr id="575501" name="Freeform 13"/>
            <p:cNvSpPr>
              <a:spLocks/>
            </p:cNvSpPr>
            <p:nvPr/>
          </p:nvSpPr>
          <p:spPr bwMode="auto">
            <a:xfrm>
              <a:off x="3323" y="184"/>
              <a:ext cx="41" cy="17"/>
            </a:xfrm>
            <a:custGeom>
              <a:avLst/>
              <a:gdLst/>
              <a:ahLst/>
              <a:cxnLst>
                <a:cxn ang="0">
                  <a:pos x="164" y="37"/>
                </a:cxn>
                <a:cxn ang="0">
                  <a:pos x="154" y="35"/>
                </a:cxn>
                <a:cxn ang="0">
                  <a:pos x="106" y="23"/>
                </a:cxn>
                <a:cxn ang="0">
                  <a:pos x="57" y="12"/>
                </a:cxn>
                <a:cxn ang="0">
                  <a:pos x="8" y="0"/>
                </a:cxn>
                <a:cxn ang="0">
                  <a:pos x="0" y="32"/>
                </a:cxn>
                <a:cxn ang="0">
                  <a:pos x="49" y="43"/>
                </a:cxn>
                <a:cxn ang="0">
                  <a:pos x="99" y="54"/>
                </a:cxn>
                <a:cxn ang="0">
                  <a:pos x="147" y="65"/>
                </a:cxn>
                <a:cxn ang="0">
                  <a:pos x="156" y="68"/>
                </a:cxn>
                <a:cxn ang="0">
                  <a:pos x="164" y="37"/>
                </a:cxn>
              </a:cxnLst>
              <a:rect l="0" t="0" r="r" b="b"/>
              <a:pathLst>
                <a:path w="164" h="68">
                  <a:moveTo>
                    <a:pt x="164" y="37"/>
                  </a:moveTo>
                  <a:lnTo>
                    <a:pt x="154" y="35"/>
                  </a:lnTo>
                  <a:lnTo>
                    <a:pt x="106" y="23"/>
                  </a:lnTo>
                  <a:lnTo>
                    <a:pt x="57" y="12"/>
                  </a:lnTo>
                  <a:lnTo>
                    <a:pt x="8" y="0"/>
                  </a:lnTo>
                  <a:lnTo>
                    <a:pt x="0" y="32"/>
                  </a:lnTo>
                  <a:lnTo>
                    <a:pt x="49" y="43"/>
                  </a:lnTo>
                  <a:lnTo>
                    <a:pt x="99" y="54"/>
                  </a:lnTo>
                  <a:lnTo>
                    <a:pt x="147" y="65"/>
                  </a:lnTo>
                  <a:lnTo>
                    <a:pt x="156" y="68"/>
                  </a:lnTo>
                  <a:lnTo>
                    <a:pt x="164" y="37"/>
                  </a:lnTo>
                  <a:close/>
                </a:path>
              </a:pathLst>
            </a:custGeom>
            <a:solidFill>
              <a:srgbClr val="28166F"/>
            </a:solidFill>
            <a:ln w="9525">
              <a:noFill/>
              <a:round/>
              <a:headEnd/>
              <a:tailEnd/>
            </a:ln>
          </p:spPr>
          <p:txBody>
            <a:bodyPr/>
            <a:lstStyle/>
            <a:p>
              <a:endParaRPr lang="fr-FR"/>
            </a:p>
          </p:txBody>
        </p:sp>
        <p:sp>
          <p:nvSpPr>
            <p:cNvPr id="575502" name="Freeform 14"/>
            <p:cNvSpPr>
              <a:spLocks/>
            </p:cNvSpPr>
            <p:nvPr/>
          </p:nvSpPr>
          <p:spPr bwMode="auto">
            <a:xfrm>
              <a:off x="3385" y="199"/>
              <a:ext cx="41" cy="18"/>
            </a:xfrm>
            <a:custGeom>
              <a:avLst/>
              <a:gdLst/>
              <a:ahLst/>
              <a:cxnLst>
                <a:cxn ang="0">
                  <a:pos x="162" y="42"/>
                </a:cxn>
                <a:cxn ang="0">
                  <a:pos x="146" y="38"/>
                </a:cxn>
                <a:cxn ang="0">
                  <a:pos x="99" y="24"/>
                </a:cxn>
                <a:cxn ang="0">
                  <a:pos x="50" y="11"/>
                </a:cxn>
                <a:cxn ang="0">
                  <a:pos x="7" y="0"/>
                </a:cxn>
                <a:cxn ang="0">
                  <a:pos x="0" y="32"/>
                </a:cxn>
                <a:cxn ang="0">
                  <a:pos x="42" y="43"/>
                </a:cxn>
                <a:cxn ang="0">
                  <a:pos x="91" y="56"/>
                </a:cxn>
                <a:cxn ang="0">
                  <a:pos x="138" y="69"/>
                </a:cxn>
                <a:cxn ang="0">
                  <a:pos x="153" y="73"/>
                </a:cxn>
                <a:cxn ang="0">
                  <a:pos x="162" y="42"/>
                </a:cxn>
              </a:cxnLst>
              <a:rect l="0" t="0" r="r" b="b"/>
              <a:pathLst>
                <a:path w="162" h="73">
                  <a:moveTo>
                    <a:pt x="162" y="42"/>
                  </a:moveTo>
                  <a:lnTo>
                    <a:pt x="146" y="38"/>
                  </a:lnTo>
                  <a:lnTo>
                    <a:pt x="99" y="24"/>
                  </a:lnTo>
                  <a:lnTo>
                    <a:pt x="50" y="11"/>
                  </a:lnTo>
                  <a:lnTo>
                    <a:pt x="7" y="0"/>
                  </a:lnTo>
                  <a:lnTo>
                    <a:pt x="0" y="32"/>
                  </a:lnTo>
                  <a:lnTo>
                    <a:pt x="42" y="43"/>
                  </a:lnTo>
                  <a:lnTo>
                    <a:pt x="91" y="56"/>
                  </a:lnTo>
                  <a:lnTo>
                    <a:pt x="138" y="69"/>
                  </a:lnTo>
                  <a:lnTo>
                    <a:pt x="153" y="73"/>
                  </a:lnTo>
                  <a:lnTo>
                    <a:pt x="162" y="42"/>
                  </a:lnTo>
                  <a:close/>
                </a:path>
              </a:pathLst>
            </a:custGeom>
            <a:solidFill>
              <a:srgbClr val="28166F"/>
            </a:solidFill>
            <a:ln w="9525">
              <a:noFill/>
              <a:round/>
              <a:headEnd/>
              <a:tailEnd/>
            </a:ln>
          </p:spPr>
          <p:txBody>
            <a:bodyPr/>
            <a:lstStyle/>
            <a:p>
              <a:endParaRPr lang="fr-FR"/>
            </a:p>
          </p:txBody>
        </p:sp>
        <p:sp>
          <p:nvSpPr>
            <p:cNvPr id="575503" name="Freeform 15"/>
            <p:cNvSpPr>
              <a:spLocks/>
            </p:cNvSpPr>
            <p:nvPr/>
          </p:nvSpPr>
          <p:spPr bwMode="auto">
            <a:xfrm>
              <a:off x="3447" y="216"/>
              <a:ext cx="40" cy="19"/>
            </a:xfrm>
            <a:custGeom>
              <a:avLst/>
              <a:gdLst/>
              <a:ahLst/>
              <a:cxnLst>
                <a:cxn ang="0">
                  <a:pos x="162" y="46"/>
                </a:cxn>
                <a:cxn ang="0">
                  <a:pos x="140" y="40"/>
                </a:cxn>
                <a:cxn ang="0">
                  <a:pos x="93" y="24"/>
                </a:cxn>
                <a:cxn ang="0">
                  <a:pos x="45" y="10"/>
                </a:cxn>
                <a:cxn ang="0">
                  <a:pos x="9" y="0"/>
                </a:cxn>
                <a:cxn ang="0">
                  <a:pos x="0" y="30"/>
                </a:cxn>
                <a:cxn ang="0">
                  <a:pos x="36" y="41"/>
                </a:cxn>
                <a:cxn ang="0">
                  <a:pos x="84" y="55"/>
                </a:cxn>
                <a:cxn ang="0">
                  <a:pos x="130" y="70"/>
                </a:cxn>
                <a:cxn ang="0">
                  <a:pos x="153" y="77"/>
                </a:cxn>
                <a:cxn ang="0">
                  <a:pos x="162" y="46"/>
                </a:cxn>
              </a:cxnLst>
              <a:rect l="0" t="0" r="r" b="b"/>
              <a:pathLst>
                <a:path w="162" h="77">
                  <a:moveTo>
                    <a:pt x="162" y="46"/>
                  </a:moveTo>
                  <a:lnTo>
                    <a:pt x="140" y="40"/>
                  </a:lnTo>
                  <a:lnTo>
                    <a:pt x="93" y="24"/>
                  </a:lnTo>
                  <a:lnTo>
                    <a:pt x="45" y="10"/>
                  </a:lnTo>
                  <a:lnTo>
                    <a:pt x="9" y="0"/>
                  </a:lnTo>
                  <a:lnTo>
                    <a:pt x="0" y="30"/>
                  </a:lnTo>
                  <a:lnTo>
                    <a:pt x="36" y="41"/>
                  </a:lnTo>
                  <a:lnTo>
                    <a:pt x="84" y="55"/>
                  </a:lnTo>
                  <a:lnTo>
                    <a:pt x="130" y="70"/>
                  </a:lnTo>
                  <a:lnTo>
                    <a:pt x="153" y="77"/>
                  </a:lnTo>
                  <a:lnTo>
                    <a:pt x="162" y="46"/>
                  </a:lnTo>
                  <a:close/>
                </a:path>
              </a:pathLst>
            </a:custGeom>
            <a:solidFill>
              <a:srgbClr val="28166F"/>
            </a:solidFill>
            <a:ln w="9525">
              <a:noFill/>
              <a:round/>
              <a:headEnd/>
              <a:tailEnd/>
            </a:ln>
          </p:spPr>
          <p:txBody>
            <a:bodyPr/>
            <a:lstStyle/>
            <a:p>
              <a:endParaRPr lang="fr-FR"/>
            </a:p>
          </p:txBody>
        </p:sp>
        <p:sp>
          <p:nvSpPr>
            <p:cNvPr id="575504" name="Freeform 16"/>
            <p:cNvSpPr>
              <a:spLocks/>
            </p:cNvSpPr>
            <p:nvPr/>
          </p:nvSpPr>
          <p:spPr bwMode="auto">
            <a:xfrm>
              <a:off x="3508" y="235"/>
              <a:ext cx="40" cy="20"/>
            </a:xfrm>
            <a:custGeom>
              <a:avLst/>
              <a:gdLst/>
              <a:ahLst/>
              <a:cxnLst>
                <a:cxn ang="0">
                  <a:pos x="161" y="52"/>
                </a:cxn>
                <a:cxn ang="0">
                  <a:pos x="132" y="41"/>
                </a:cxn>
                <a:cxn ang="0">
                  <a:pos x="86" y="25"/>
                </a:cxn>
                <a:cxn ang="0">
                  <a:pos x="38" y="10"/>
                </a:cxn>
                <a:cxn ang="0">
                  <a:pos x="9" y="0"/>
                </a:cxn>
                <a:cxn ang="0">
                  <a:pos x="0" y="30"/>
                </a:cxn>
                <a:cxn ang="0">
                  <a:pos x="28" y="40"/>
                </a:cxn>
                <a:cxn ang="0">
                  <a:pos x="76" y="56"/>
                </a:cxn>
                <a:cxn ang="0">
                  <a:pos x="122" y="72"/>
                </a:cxn>
                <a:cxn ang="0">
                  <a:pos x="151" y="82"/>
                </a:cxn>
                <a:cxn ang="0">
                  <a:pos x="161" y="52"/>
                </a:cxn>
              </a:cxnLst>
              <a:rect l="0" t="0" r="r" b="b"/>
              <a:pathLst>
                <a:path w="161" h="82">
                  <a:moveTo>
                    <a:pt x="161" y="52"/>
                  </a:moveTo>
                  <a:lnTo>
                    <a:pt x="132" y="41"/>
                  </a:lnTo>
                  <a:lnTo>
                    <a:pt x="86" y="25"/>
                  </a:lnTo>
                  <a:lnTo>
                    <a:pt x="38" y="10"/>
                  </a:lnTo>
                  <a:lnTo>
                    <a:pt x="9" y="0"/>
                  </a:lnTo>
                  <a:lnTo>
                    <a:pt x="0" y="30"/>
                  </a:lnTo>
                  <a:lnTo>
                    <a:pt x="28" y="40"/>
                  </a:lnTo>
                  <a:lnTo>
                    <a:pt x="76" y="56"/>
                  </a:lnTo>
                  <a:lnTo>
                    <a:pt x="122" y="72"/>
                  </a:lnTo>
                  <a:lnTo>
                    <a:pt x="151" y="82"/>
                  </a:lnTo>
                  <a:lnTo>
                    <a:pt x="161" y="52"/>
                  </a:lnTo>
                  <a:close/>
                </a:path>
              </a:pathLst>
            </a:custGeom>
            <a:solidFill>
              <a:srgbClr val="28166F"/>
            </a:solidFill>
            <a:ln w="9525">
              <a:noFill/>
              <a:round/>
              <a:headEnd/>
              <a:tailEnd/>
            </a:ln>
          </p:spPr>
          <p:txBody>
            <a:bodyPr/>
            <a:lstStyle/>
            <a:p>
              <a:endParaRPr lang="fr-FR"/>
            </a:p>
          </p:txBody>
        </p:sp>
        <p:sp>
          <p:nvSpPr>
            <p:cNvPr id="575505" name="Freeform 17"/>
            <p:cNvSpPr>
              <a:spLocks/>
            </p:cNvSpPr>
            <p:nvPr/>
          </p:nvSpPr>
          <p:spPr bwMode="auto">
            <a:xfrm>
              <a:off x="3568" y="256"/>
              <a:ext cx="40" cy="22"/>
            </a:xfrm>
            <a:custGeom>
              <a:avLst/>
              <a:gdLst/>
              <a:ahLst/>
              <a:cxnLst>
                <a:cxn ang="0">
                  <a:pos x="161" y="57"/>
                </a:cxn>
                <a:cxn ang="0">
                  <a:pos x="124" y="43"/>
                </a:cxn>
                <a:cxn ang="0">
                  <a:pos x="78" y="25"/>
                </a:cxn>
                <a:cxn ang="0">
                  <a:pos x="31" y="8"/>
                </a:cxn>
                <a:cxn ang="0">
                  <a:pos x="11" y="0"/>
                </a:cxn>
                <a:cxn ang="0">
                  <a:pos x="0" y="30"/>
                </a:cxn>
                <a:cxn ang="0">
                  <a:pos x="21" y="37"/>
                </a:cxn>
                <a:cxn ang="0">
                  <a:pos x="66" y="55"/>
                </a:cxn>
                <a:cxn ang="0">
                  <a:pos x="113" y="72"/>
                </a:cxn>
                <a:cxn ang="0">
                  <a:pos x="150" y="86"/>
                </a:cxn>
                <a:cxn ang="0">
                  <a:pos x="161" y="57"/>
                </a:cxn>
              </a:cxnLst>
              <a:rect l="0" t="0" r="r" b="b"/>
              <a:pathLst>
                <a:path w="161" h="86">
                  <a:moveTo>
                    <a:pt x="161" y="57"/>
                  </a:moveTo>
                  <a:lnTo>
                    <a:pt x="124" y="43"/>
                  </a:lnTo>
                  <a:lnTo>
                    <a:pt x="78" y="25"/>
                  </a:lnTo>
                  <a:lnTo>
                    <a:pt x="31" y="8"/>
                  </a:lnTo>
                  <a:lnTo>
                    <a:pt x="11" y="0"/>
                  </a:lnTo>
                  <a:lnTo>
                    <a:pt x="0" y="30"/>
                  </a:lnTo>
                  <a:lnTo>
                    <a:pt x="21" y="37"/>
                  </a:lnTo>
                  <a:lnTo>
                    <a:pt x="66" y="55"/>
                  </a:lnTo>
                  <a:lnTo>
                    <a:pt x="113" y="72"/>
                  </a:lnTo>
                  <a:lnTo>
                    <a:pt x="150" y="86"/>
                  </a:lnTo>
                  <a:lnTo>
                    <a:pt x="161" y="57"/>
                  </a:lnTo>
                  <a:close/>
                </a:path>
              </a:pathLst>
            </a:custGeom>
            <a:solidFill>
              <a:srgbClr val="28166F"/>
            </a:solidFill>
            <a:ln w="9525">
              <a:noFill/>
              <a:round/>
              <a:headEnd/>
              <a:tailEnd/>
            </a:ln>
          </p:spPr>
          <p:txBody>
            <a:bodyPr/>
            <a:lstStyle/>
            <a:p>
              <a:endParaRPr lang="fr-FR"/>
            </a:p>
          </p:txBody>
        </p:sp>
        <p:sp>
          <p:nvSpPr>
            <p:cNvPr id="575506" name="Freeform 18"/>
            <p:cNvSpPr>
              <a:spLocks/>
            </p:cNvSpPr>
            <p:nvPr/>
          </p:nvSpPr>
          <p:spPr bwMode="auto">
            <a:xfrm>
              <a:off x="3628" y="279"/>
              <a:ext cx="40" cy="23"/>
            </a:xfrm>
            <a:custGeom>
              <a:avLst/>
              <a:gdLst/>
              <a:ahLst/>
              <a:cxnLst>
                <a:cxn ang="0">
                  <a:pos x="160" y="61"/>
                </a:cxn>
                <a:cxn ang="0">
                  <a:pos x="115" y="43"/>
                </a:cxn>
                <a:cxn ang="0">
                  <a:pos x="69" y="23"/>
                </a:cxn>
                <a:cxn ang="0">
                  <a:pos x="24" y="5"/>
                </a:cxn>
                <a:cxn ang="0">
                  <a:pos x="11" y="0"/>
                </a:cxn>
                <a:cxn ang="0">
                  <a:pos x="0" y="30"/>
                </a:cxn>
                <a:cxn ang="0">
                  <a:pos x="12" y="35"/>
                </a:cxn>
                <a:cxn ang="0">
                  <a:pos x="57" y="54"/>
                </a:cxn>
                <a:cxn ang="0">
                  <a:pos x="103" y="72"/>
                </a:cxn>
                <a:cxn ang="0">
                  <a:pos x="147" y="91"/>
                </a:cxn>
                <a:cxn ang="0">
                  <a:pos x="160" y="61"/>
                </a:cxn>
              </a:cxnLst>
              <a:rect l="0" t="0" r="r" b="b"/>
              <a:pathLst>
                <a:path w="160" h="91">
                  <a:moveTo>
                    <a:pt x="160" y="61"/>
                  </a:moveTo>
                  <a:lnTo>
                    <a:pt x="115" y="43"/>
                  </a:lnTo>
                  <a:lnTo>
                    <a:pt x="69" y="23"/>
                  </a:lnTo>
                  <a:lnTo>
                    <a:pt x="24" y="5"/>
                  </a:lnTo>
                  <a:lnTo>
                    <a:pt x="11" y="0"/>
                  </a:lnTo>
                  <a:lnTo>
                    <a:pt x="0" y="30"/>
                  </a:lnTo>
                  <a:lnTo>
                    <a:pt x="12" y="35"/>
                  </a:lnTo>
                  <a:lnTo>
                    <a:pt x="57" y="54"/>
                  </a:lnTo>
                  <a:lnTo>
                    <a:pt x="103" y="72"/>
                  </a:lnTo>
                  <a:lnTo>
                    <a:pt x="147" y="91"/>
                  </a:lnTo>
                  <a:lnTo>
                    <a:pt x="160" y="61"/>
                  </a:lnTo>
                  <a:close/>
                </a:path>
              </a:pathLst>
            </a:custGeom>
            <a:solidFill>
              <a:srgbClr val="28166F"/>
            </a:solidFill>
            <a:ln w="9525">
              <a:noFill/>
              <a:round/>
              <a:headEnd/>
              <a:tailEnd/>
            </a:ln>
          </p:spPr>
          <p:txBody>
            <a:bodyPr/>
            <a:lstStyle/>
            <a:p>
              <a:endParaRPr lang="fr-FR"/>
            </a:p>
          </p:txBody>
        </p:sp>
        <p:sp>
          <p:nvSpPr>
            <p:cNvPr id="575507" name="Freeform 19"/>
            <p:cNvSpPr>
              <a:spLocks/>
            </p:cNvSpPr>
            <p:nvPr/>
          </p:nvSpPr>
          <p:spPr bwMode="auto">
            <a:xfrm>
              <a:off x="3687" y="304"/>
              <a:ext cx="39" cy="23"/>
            </a:xfrm>
            <a:custGeom>
              <a:avLst/>
              <a:gdLst/>
              <a:ahLst/>
              <a:cxnLst>
                <a:cxn ang="0">
                  <a:pos x="158" y="66"/>
                </a:cxn>
                <a:cxn ang="0">
                  <a:pos x="149" y="62"/>
                </a:cxn>
                <a:cxn ang="0">
                  <a:pos x="105" y="42"/>
                </a:cxn>
                <a:cxn ang="0">
                  <a:pos x="60" y="22"/>
                </a:cxn>
                <a:cxn ang="0">
                  <a:pos x="15" y="1"/>
                </a:cxn>
                <a:cxn ang="0">
                  <a:pos x="12" y="0"/>
                </a:cxn>
                <a:cxn ang="0">
                  <a:pos x="0" y="30"/>
                </a:cxn>
                <a:cxn ang="0">
                  <a:pos x="3" y="31"/>
                </a:cxn>
                <a:cxn ang="0">
                  <a:pos x="47" y="51"/>
                </a:cxn>
                <a:cxn ang="0">
                  <a:pos x="92" y="71"/>
                </a:cxn>
                <a:cxn ang="0">
                  <a:pos x="136" y="91"/>
                </a:cxn>
                <a:cxn ang="0">
                  <a:pos x="144" y="94"/>
                </a:cxn>
                <a:cxn ang="0">
                  <a:pos x="158" y="66"/>
                </a:cxn>
              </a:cxnLst>
              <a:rect l="0" t="0" r="r" b="b"/>
              <a:pathLst>
                <a:path w="158" h="94">
                  <a:moveTo>
                    <a:pt x="158" y="66"/>
                  </a:moveTo>
                  <a:lnTo>
                    <a:pt x="149" y="62"/>
                  </a:lnTo>
                  <a:lnTo>
                    <a:pt x="105" y="42"/>
                  </a:lnTo>
                  <a:lnTo>
                    <a:pt x="60" y="22"/>
                  </a:lnTo>
                  <a:lnTo>
                    <a:pt x="15" y="1"/>
                  </a:lnTo>
                  <a:lnTo>
                    <a:pt x="12" y="0"/>
                  </a:lnTo>
                  <a:lnTo>
                    <a:pt x="0" y="30"/>
                  </a:lnTo>
                  <a:lnTo>
                    <a:pt x="3" y="31"/>
                  </a:lnTo>
                  <a:lnTo>
                    <a:pt x="47" y="51"/>
                  </a:lnTo>
                  <a:lnTo>
                    <a:pt x="92" y="71"/>
                  </a:lnTo>
                  <a:lnTo>
                    <a:pt x="136" y="91"/>
                  </a:lnTo>
                  <a:lnTo>
                    <a:pt x="144" y="94"/>
                  </a:lnTo>
                  <a:lnTo>
                    <a:pt x="158" y="66"/>
                  </a:lnTo>
                  <a:close/>
                </a:path>
              </a:pathLst>
            </a:custGeom>
            <a:solidFill>
              <a:srgbClr val="28166F"/>
            </a:solidFill>
            <a:ln w="9525">
              <a:noFill/>
              <a:round/>
              <a:headEnd/>
              <a:tailEnd/>
            </a:ln>
          </p:spPr>
          <p:txBody>
            <a:bodyPr/>
            <a:lstStyle/>
            <a:p>
              <a:endParaRPr lang="fr-FR"/>
            </a:p>
          </p:txBody>
        </p:sp>
        <p:sp>
          <p:nvSpPr>
            <p:cNvPr id="575508" name="Freeform 20"/>
            <p:cNvSpPr>
              <a:spLocks/>
            </p:cNvSpPr>
            <p:nvPr/>
          </p:nvSpPr>
          <p:spPr bwMode="auto">
            <a:xfrm>
              <a:off x="3745" y="330"/>
              <a:ext cx="39" cy="25"/>
            </a:xfrm>
            <a:custGeom>
              <a:avLst/>
              <a:gdLst/>
              <a:ahLst/>
              <a:cxnLst>
                <a:cxn ang="0">
                  <a:pos x="158" y="70"/>
                </a:cxn>
                <a:cxn ang="0">
                  <a:pos x="140" y="61"/>
                </a:cxn>
                <a:cxn ang="0">
                  <a:pos x="97" y="39"/>
                </a:cxn>
                <a:cxn ang="0">
                  <a:pos x="52" y="18"/>
                </a:cxn>
                <a:cxn ang="0">
                  <a:pos x="14" y="0"/>
                </a:cxn>
                <a:cxn ang="0">
                  <a:pos x="0" y="29"/>
                </a:cxn>
                <a:cxn ang="0">
                  <a:pos x="38" y="46"/>
                </a:cxn>
                <a:cxn ang="0">
                  <a:pos x="82" y="68"/>
                </a:cxn>
                <a:cxn ang="0">
                  <a:pos x="126" y="90"/>
                </a:cxn>
                <a:cxn ang="0">
                  <a:pos x="144" y="99"/>
                </a:cxn>
                <a:cxn ang="0">
                  <a:pos x="158" y="70"/>
                </a:cxn>
              </a:cxnLst>
              <a:rect l="0" t="0" r="r" b="b"/>
              <a:pathLst>
                <a:path w="158" h="99">
                  <a:moveTo>
                    <a:pt x="158" y="70"/>
                  </a:moveTo>
                  <a:lnTo>
                    <a:pt x="140" y="61"/>
                  </a:lnTo>
                  <a:lnTo>
                    <a:pt x="97" y="39"/>
                  </a:lnTo>
                  <a:lnTo>
                    <a:pt x="52" y="18"/>
                  </a:lnTo>
                  <a:lnTo>
                    <a:pt x="14" y="0"/>
                  </a:lnTo>
                  <a:lnTo>
                    <a:pt x="0" y="29"/>
                  </a:lnTo>
                  <a:lnTo>
                    <a:pt x="38" y="46"/>
                  </a:lnTo>
                  <a:lnTo>
                    <a:pt x="82" y="68"/>
                  </a:lnTo>
                  <a:lnTo>
                    <a:pt x="126" y="90"/>
                  </a:lnTo>
                  <a:lnTo>
                    <a:pt x="144" y="99"/>
                  </a:lnTo>
                  <a:lnTo>
                    <a:pt x="158" y="70"/>
                  </a:lnTo>
                  <a:close/>
                </a:path>
              </a:pathLst>
            </a:custGeom>
            <a:solidFill>
              <a:srgbClr val="28166F"/>
            </a:solidFill>
            <a:ln w="9525">
              <a:noFill/>
              <a:round/>
              <a:headEnd/>
              <a:tailEnd/>
            </a:ln>
          </p:spPr>
          <p:txBody>
            <a:bodyPr/>
            <a:lstStyle/>
            <a:p>
              <a:endParaRPr lang="fr-FR"/>
            </a:p>
          </p:txBody>
        </p:sp>
        <p:sp>
          <p:nvSpPr>
            <p:cNvPr id="575509" name="Freeform 21"/>
            <p:cNvSpPr>
              <a:spLocks/>
            </p:cNvSpPr>
            <p:nvPr/>
          </p:nvSpPr>
          <p:spPr bwMode="auto">
            <a:xfrm>
              <a:off x="3802" y="359"/>
              <a:ext cx="39" cy="25"/>
            </a:xfrm>
            <a:custGeom>
              <a:avLst/>
              <a:gdLst/>
              <a:ahLst/>
              <a:cxnLst>
                <a:cxn ang="0">
                  <a:pos x="156" y="75"/>
                </a:cxn>
                <a:cxn ang="0">
                  <a:pos x="129" y="61"/>
                </a:cxn>
                <a:cxn ang="0">
                  <a:pos x="86" y="38"/>
                </a:cxn>
                <a:cxn ang="0">
                  <a:pos x="43" y="15"/>
                </a:cxn>
                <a:cxn ang="0">
                  <a:pos x="14" y="0"/>
                </a:cxn>
                <a:cxn ang="0">
                  <a:pos x="0" y="28"/>
                </a:cxn>
                <a:cxn ang="0">
                  <a:pos x="28" y="44"/>
                </a:cxn>
                <a:cxn ang="0">
                  <a:pos x="71" y="66"/>
                </a:cxn>
                <a:cxn ang="0">
                  <a:pos x="115" y="89"/>
                </a:cxn>
                <a:cxn ang="0">
                  <a:pos x="141" y="103"/>
                </a:cxn>
                <a:cxn ang="0">
                  <a:pos x="156" y="75"/>
                </a:cxn>
              </a:cxnLst>
              <a:rect l="0" t="0" r="r" b="b"/>
              <a:pathLst>
                <a:path w="156" h="103">
                  <a:moveTo>
                    <a:pt x="156" y="75"/>
                  </a:moveTo>
                  <a:lnTo>
                    <a:pt x="129" y="61"/>
                  </a:lnTo>
                  <a:lnTo>
                    <a:pt x="86" y="38"/>
                  </a:lnTo>
                  <a:lnTo>
                    <a:pt x="43" y="15"/>
                  </a:lnTo>
                  <a:lnTo>
                    <a:pt x="14" y="0"/>
                  </a:lnTo>
                  <a:lnTo>
                    <a:pt x="0" y="28"/>
                  </a:lnTo>
                  <a:lnTo>
                    <a:pt x="28" y="44"/>
                  </a:lnTo>
                  <a:lnTo>
                    <a:pt x="71" y="66"/>
                  </a:lnTo>
                  <a:lnTo>
                    <a:pt x="115" y="89"/>
                  </a:lnTo>
                  <a:lnTo>
                    <a:pt x="141" y="103"/>
                  </a:lnTo>
                  <a:lnTo>
                    <a:pt x="156" y="75"/>
                  </a:lnTo>
                  <a:close/>
                </a:path>
              </a:pathLst>
            </a:custGeom>
            <a:solidFill>
              <a:srgbClr val="28166F"/>
            </a:solidFill>
            <a:ln w="9525">
              <a:noFill/>
              <a:round/>
              <a:headEnd/>
              <a:tailEnd/>
            </a:ln>
          </p:spPr>
          <p:txBody>
            <a:bodyPr/>
            <a:lstStyle/>
            <a:p>
              <a:endParaRPr lang="fr-FR"/>
            </a:p>
          </p:txBody>
        </p:sp>
        <p:sp>
          <p:nvSpPr>
            <p:cNvPr id="575510" name="Freeform 22"/>
            <p:cNvSpPr>
              <a:spLocks/>
            </p:cNvSpPr>
            <p:nvPr/>
          </p:nvSpPr>
          <p:spPr bwMode="auto">
            <a:xfrm>
              <a:off x="3858" y="389"/>
              <a:ext cx="39" cy="26"/>
            </a:xfrm>
            <a:custGeom>
              <a:avLst/>
              <a:gdLst/>
              <a:ahLst/>
              <a:cxnLst>
                <a:cxn ang="0">
                  <a:pos x="155" y="79"/>
                </a:cxn>
                <a:cxn ang="0">
                  <a:pos x="119" y="57"/>
                </a:cxn>
                <a:cxn ang="0">
                  <a:pos x="76" y="33"/>
                </a:cxn>
                <a:cxn ang="0">
                  <a:pos x="33" y="9"/>
                </a:cxn>
                <a:cxn ang="0">
                  <a:pos x="16" y="0"/>
                </a:cxn>
                <a:cxn ang="0">
                  <a:pos x="0" y="28"/>
                </a:cxn>
                <a:cxn ang="0">
                  <a:pos x="17" y="37"/>
                </a:cxn>
                <a:cxn ang="0">
                  <a:pos x="60" y="61"/>
                </a:cxn>
                <a:cxn ang="0">
                  <a:pos x="102" y="85"/>
                </a:cxn>
                <a:cxn ang="0">
                  <a:pos x="139" y="106"/>
                </a:cxn>
                <a:cxn ang="0">
                  <a:pos x="155" y="79"/>
                </a:cxn>
              </a:cxnLst>
              <a:rect l="0" t="0" r="r" b="b"/>
              <a:pathLst>
                <a:path w="155" h="106">
                  <a:moveTo>
                    <a:pt x="155" y="79"/>
                  </a:moveTo>
                  <a:lnTo>
                    <a:pt x="119" y="57"/>
                  </a:lnTo>
                  <a:lnTo>
                    <a:pt x="76" y="33"/>
                  </a:lnTo>
                  <a:lnTo>
                    <a:pt x="33" y="9"/>
                  </a:lnTo>
                  <a:lnTo>
                    <a:pt x="16" y="0"/>
                  </a:lnTo>
                  <a:lnTo>
                    <a:pt x="0" y="28"/>
                  </a:lnTo>
                  <a:lnTo>
                    <a:pt x="17" y="37"/>
                  </a:lnTo>
                  <a:lnTo>
                    <a:pt x="60" y="61"/>
                  </a:lnTo>
                  <a:lnTo>
                    <a:pt x="102" y="85"/>
                  </a:lnTo>
                  <a:lnTo>
                    <a:pt x="139" y="106"/>
                  </a:lnTo>
                  <a:lnTo>
                    <a:pt x="155" y="79"/>
                  </a:lnTo>
                  <a:close/>
                </a:path>
              </a:pathLst>
            </a:custGeom>
            <a:solidFill>
              <a:srgbClr val="28166F"/>
            </a:solidFill>
            <a:ln w="9525">
              <a:noFill/>
              <a:round/>
              <a:headEnd/>
              <a:tailEnd/>
            </a:ln>
          </p:spPr>
          <p:txBody>
            <a:bodyPr/>
            <a:lstStyle/>
            <a:p>
              <a:endParaRPr lang="fr-FR"/>
            </a:p>
          </p:txBody>
        </p:sp>
        <p:sp>
          <p:nvSpPr>
            <p:cNvPr id="575511" name="Freeform 23"/>
            <p:cNvSpPr>
              <a:spLocks/>
            </p:cNvSpPr>
            <p:nvPr/>
          </p:nvSpPr>
          <p:spPr bwMode="auto">
            <a:xfrm>
              <a:off x="3914" y="421"/>
              <a:ext cx="38" cy="28"/>
            </a:xfrm>
            <a:custGeom>
              <a:avLst/>
              <a:gdLst/>
              <a:ahLst/>
              <a:cxnLst>
                <a:cxn ang="0">
                  <a:pos x="153" y="84"/>
                </a:cxn>
                <a:cxn ang="0">
                  <a:pos x="148" y="81"/>
                </a:cxn>
                <a:cxn ang="0">
                  <a:pos x="106" y="56"/>
                </a:cxn>
                <a:cxn ang="0">
                  <a:pos x="65" y="29"/>
                </a:cxn>
                <a:cxn ang="0">
                  <a:pos x="23" y="5"/>
                </a:cxn>
                <a:cxn ang="0">
                  <a:pos x="16" y="0"/>
                </a:cxn>
                <a:cxn ang="0">
                  <a:pos x="0" y="28"/>
                </a:cxn>
                <a:cxn ang="0">
                  <a:pos x="7" y="33"/>
                </a:cxn>
                <a:cxn ang="0">
                  <a:pos x="48" y="57"/>
                </a:cxn>
                <a:cxn ang="0">
                  <a:pos x="90" y="82"/>
                </a:cxn>
                <a:cxn ang="0">
                  <a:pos x="131" y="108"/>
                </a:cxn>
                <a:cxn ang="0">
                  <a:pos x="135" y="111"/>
                </a:cxn>
                <a:cxn ang="0">
                  <a:pos x="153" y="84"/>
                </a:cxn>
              </a:cxnLst>
              <a:rect l="0" t="0" r="r" b="b"/>
              <a:pathLst>
                <a:path w="153" h="111">
                  <a:moveTo>
                    <a:pt x="153" y="84"/>
                  </a:moveTo>
                  <a:lnTo>
                    <a:pt x="148" y="81"/>
                  </a:lnTo>
                  <a:lnTo>
                    <a:pt x="106" y="56"/>
                  </a:lnTo>
                  <a:lnTo>
                    <a:pt x="65" y="29"/>
                  </a:lnTo>
                  <a:lnTo>
                    <a:pt x="23" y="5"/>
                  </a:lnTo>
                  <a:lnTo>
                    <a:pt x="16" y="0"/>
                  </a:lnTo>
                  <a:lnTo>
                    <a:pt x="0" y="28"/>
                  </a:lnTo>
                  <a:lnTo>
                    <a:pt x="7" y="33"/>
                  </a:lnTo>
                  <a:lnTo>
                    <a:pt x="48" y="57"/>
                  </a:lnTo>
                  <a:lnTo>
                    <a:pt x="90" y="82"/>
                  </a:lnTo>
                  <a:lnTo>
                    <a:pt x="131" y="108"/>
                  </a:lnTo>
                  <a:lnTo>
                    <a:pt x="135" y="111"/>
                  </a:lnTo>
                  <a:lnTo>
                    <a:pt x="153" y="84"/>
                  </a:lnTo>
                  <a:close/>
                </a:path>
              </a:pathLst>
            </a:custGeom>
            <a:solidFill>
              <a:srgbClr val="28166F"/>
            </a:solidFill>
            <a:ln w="9525">
              <a:noFill/>
              <a:round/>
              <a:headEnd/>
              <a:tailEnd/>
            </a:ln>
          </p:spPr>
          <p:txBody>
            <a:bodyPr/>
            <a:lstStyle/>
            <a:p>
              <a:endParaRPr lang="fr-FR"/>
            </a:p>
          </p:txBody>
        </p:sp>
        <p:sp>
          <p:nvSpPr>
            <p:cNvPr id="575512" name="Freeform 24"/>
            <p:cNvSpPr>
              <a:spLocks/>
            </p:cNvSpPr>
            <p:nvPr/>
          </p:nvSpPr>
          <p:spPr bwMode="auto">
            <a:xfrm>
              <a:off x="3968" y="455"/>
              <a:ext cx="38" cy="28"/>
            </a:xfrm>
            <a:custGeom>
              <a:avLst/>
              <a:gdLst/>
              <a:ahLst/>
              <a:cxnLst>
                <a:cxn ang="0">
                  <a:pos x="151" y="88"/>
                </a:cxn>
                <a:cxn ang="0">
                  <a:pos x="137" y="78"/>
                </a:cxn>
                <a:cxn ang="0">
                  <a:pos x="96" y="50"/>
                </a:cxn>
                <a:cxn ang="0">
                  <a:pos x="55" y="24"/>
                </a:cxn>
                <a:cxn ang="0">
                  <a:pos x="18" y="0"/>
                </a:cxn>
                <a:cxn ang="0">
                  <a:pos x="0" y="26"/>
                </a:cxn>
                <a:cxn ang="0">
                  <a:pos x="38" y="50"/>
                </a:cxn>
                <a:cxn ang="0">
                  <a:pos x="78" y="77"/>
                </a:cxn>
                <a:cxn ang="0">
                  <a:pos x="119" y="104"/>
                </a:cxn>
                <a:cxn ang="0">
                  <a:pos x="134" y="114"/>
                </a:cxn>
                <a:cxn ang="0">
                  <a:pos x="151" y="88"/>
                </a:cxn>
              </a:cxnLst>
              <a:rect l="0" t="0" r="r" b="b"/>
              <a:pathLst>
                <a:path w="151" h="114">
                  <a:moveTo>
                    <a:pt x="151" y="88"/>
                  </a:moveTo>
                  <a:lnTo>
                    <a:pt x="137" y="78"/>
                  </a:lnTo>
                  <a:lnTo>
                    <a:pt x="96" y="50"/>
                  </a:lnTo>
                  <a:lnTo>
                    <a:pt x="55" y="24"/>
                  </a:lnTo>
                  <a:lnTo>
                    <a:pt x="18" y="0"/>
                  </a:lnTo>
                  <a:lnTo>
                    <a:pt x="0" y="26"/>
                  </a:lnTo>
                  <a:lnTo>
                    <a:pt x="38" y="50"/>
                  </a:lnTo>
                  <a:lnTo>
                    <a:pt x="78" y="77"/>
                  </a:lnTo>
                  <a:lnTo>
                    <a:pt x="119" y="104"/>
                  </a:lnTo>
                  <a:lnTo>
                    <a:pt x="134" y="114"/>
                  </a:lnTo>
                  <a:lnTo>
                    <a:pt x="151" y="88"/>
                  </a:lnTo>
                  <a:close/>
                </a:path>
              </a:pathLst>
            </a:custGeom>
            <a:solidFill>
              <a:srgbClr val="28166F"/>
            </a:solidFill>
            <a:ln w="9525">
              <a:noFill/>
              <a:round/>
              <a:headEnd/>
              <a:tailEnd/>
            </a:ln>
          </p:spPr>
          <p:txBody>
            <a:bodyPr/>
            <a:lstStyle/>
            <a:p>
              <a:endParaRPr lang="fr-FR"/>
            </a:p>
          </p:txBody>
        </p:sp>
        <p:sp>
          <p:nvSpPr>
            <p:cNvPr id="575513" name="Freeform 25"/>
            <p:cNvSpPr>
              <a:spLocks/>
            </p:cNvSpPr>
            <p:nvPr/>
          </p:nvSpPr>
          <p:spPr bwMode="auto">
            <a:xfrm>
              <a:off x="4021" y="490"/>
              <a:ext cx="37" cy="30"/>
            </a:xfrm>
            <a:custGeom>
              <a:avLst/>
              <a:gdLst/>
              <a:ahLst/>
              <a:cxnLst>
                <a:cxn ang="0">
                  <a:pos x="150" y="92"/>
                </a:cxn>
                <a:cxn ang="0">
                  <a:pos x="125" y="73"/>
                </a:cxn>
                <a:cxn ang="0">
                  <a:pos x="85" y="45"/>
                </a:cxn>
                <a:cxn ang="0">
                  <a:pos x="45" y="18"/>
                </a:cxn>
                <a:cxn ang="0">
                  <a:pos x="18" y="0"/>
                </a:cxn>
                <a:cxn ang="0">
                  <a:pos x="0" y="26"/>
                </a:cxn>
                <a:cxn ang="0">
                  <a:pos x="26" y="44"/>
                </a:cxn>
                <a:cxn ang="0">
                  <a:pos x="66" y="71"/>
                </a:cxn>
                <a:cxn ang="0">
                  <a:pos x="106" y="100"/>
                </a:cxn>
                <a:cxn ang="0">
                  <a:pos x="131" y="118"/>
                </a:cxn>
                <a:cxn ang="0">
                  <a:pos x="150" y="92"/>
                </a:cxn>
              </a:cxnLst>
              <a:rect l="0" t="0" r="r" b="b"/>
              <a:pathLst>
                <a:path w="150" h="118">
                  <a:moveTo>
                    <a:pt x="150" y="92"/>
                  </a:moveTo>
                  <a:lnTo>
                    <a:pt x="125" y="73"/>
                  </a:lnTo>
                  <a:lnTo>
                    <a:pt x="85" y="45"/>
                  </a:lnTo>
                  <a:lnTo>
                    <a:pt x="45" y="18"/>
                  </a:lnTo>
                  <a:lnTo>
                    <a:pt x="18" y="0"/>
                  </a:lnTo>
                  <a:lnTo>
                    <a:pt x="0" y="26"/>
                  </a:lnTo>
                  <a:lnTo>
                    <a:pt x="26" y="44"/>
                  </a:lnTo>
                  <a:lnTo>
                    <a:pt x="66" y="71"/>
                  </a:lnTo>
                  <a:lnTo>
                    <a:pt x="106" y="100"/>
                  </a:lnTo>
                  <a:lnTo>
                    <a:pt x="131" y="118"/>
                  </a:lnTo>
                  <a:lnTo>
                    <a:pt x="150" y="92"/>
                  </a:lnTo>
                  <a:close/>
                </a:path>
              </a:pathLst>
            </a:custGeom>
            <a:solidFill>
              <a:srgbClr val="28166F"/>
            </a:solidFill>
            <a:ln w="9525">
              <a:noFill/>
              <a:round/>
              <a:headEnd/>
              <a:tailEnd/>
            </a:ln>
          </p:spPr>
          <p:txBody>
            <a:bodyPr/>
            <a:lstStyle/>
            <a:p>
              <a:endParaRPr lang="fr-FR"/>
            </a:p>
          </p:txBody>
        </p:sp>
        <p:sp>
          <p:nvSpPr>
            <p:cNvPr id="575514" name="Freeform 26"/>
            <p:cNvSpPr>
              <a:spLocks/>
            </p:cNvSpPr>
            <p:nvPr/>
          </p:nvSpPr>
          <p:spPr bwMode="auto">
            <a:xfrm>
              <a:off x="4073" y="527"/>
              <a:ext cx="37" cy="31"/>
            </a:xfrm>
            <a:custGeom>
              <a:avLst/>
              <a:gdLst/>
              <a:ahLst/>
              <a:cxnLst>
                <a:cxn ang="0">
                  <a:pos x="147" y="97"/>
                </a:cxn>
                <a:cxn ang="0">
                  <a:pos x="112" y="69"/>
                </a:cxn>
                <a:cxn ang="0">
                  <a:pos x="73" y="41"/>
                </a:cxn>
                <a:cxn ang="0">
                  <a:pos x="34" y="12"/>
                </a:cxn>
                <a:cxn ang="0">
                  <a:pos x="18" y="0"/>
                </a:cxn>
                <a:cxn ang="0">
                  <a:pos x="0" y="26"/>
                </a:cxn>
                <a:cxn ang="0">
                  <a:pos x="15" y="37"/>
                </a:cxn>
                <a:cxn ang="0">
                  <a:pos x="53" y="66"/>
                </a:cxn>
                <a:cxn ang="0">
                  <a:pos x="93" y="96"/>
                </a:cxn>
                <a:cxn ang="0">
                  <a:pos x="127" y="122"/>
                </a:cxn>
                <a:cxn ang="0">
                  <a:pos x="147" y="97"/>
                </a:cxn>
              </a:cxnLst>
              <a:rect l="0" t="0" r="r" b="b"/>
              <a:pathLst>
                <a:path w="147" h="122">
                  <a:moveTo>
                    <a:pt x="147" y="97"/>
                  </a:moveTo>
                  <a:lnTo>
                    <a:pt x="112" y="69"/>
                  </a:lnTo>
                  <a:lnTo>
                    <a:pt x="73" y="41"/>
                  </a:lnTo>
                  <a:lnTo>
                    <a:pt x="34" y="12"/>
                  </a:lnTo>
                  <a:lnTo>
                    <a:pt x="18" y="0"/>
                  </a:lnTo>
                  <a:lnTo>
                    <a:pt x="0" y="26"/>
                  </a:lnTo>
                  <a:lnTo>
                    <a:pt x="15" y="37"/>
                  </a:lnTo>
                  <a:lnTo>
                    <a:pt x="53" y="66"/>
                  </a:lnTo>
                  <a:lnTo>
                    <a:pt x="93" y="96"/>
                  </a:lnTo>
                  <a:lnTo>
                    <a:pt x="127" y="122"/>
                  </a:lnTo>
                  <a:lnTo>
                    <a:pt x="147" y="97"/>
                  </a:lnTo>
                  <a:close/>
                </a:path>
              </a:pathLst>
            </a:custGeom>
            <a:solidFill>
              <a:srgbClr val="28166F"/>
            </a:solidFill>
            <a:ln w="9525">
              <a:noFill/>
              <a:round/>
              <a:headEnd/>
              <a:tailEnd/>
            </a:ln>
          </p:spPr>
          <p:txBody>
            <a:bodyPr/>
            <a:lstStyle/>
            <a:p>
              <a:endParaRPr lang="fr-FR"/>
            </a:p>
          </p:txBody>
        </p:sp>
        <p:sp>
          <p:nvSpPr>
            <p:cNvPr id="575515" name="Freeform 27"/>
            <p:cNvSpPr>
              <a:spLocks/>
            </p:cNvSpPr>
            <p:nvPr/>
          </p:nvSpPr>
          <p:spPr bwMode="auto">
            <a:xfrm>
              <a:off x="4124" y="566"/>
              <a:ext cx="36" cy="31"/>
            </a:xfrm>
            <a:custGeom>
              <a:avLst/>
              <a:gdLst/>
              <a:ahLst/>
              <a:cxnLst>
                <a:cxn ang="0">
                  <a:pos x="145" y="101"/>
                </a:cxn>
                <a:cxn ang="0">
                  <a:pos x="138" y="95"/>
                </a:cxn>
                <a:cxn ang="0">
                  <a:pos x="100" y="64"/>
                </a:cxn>
                <a:cxn ang="0">
                  <a:pos x="63" y="34"/>
                </a:cxn>
                <a:cxn ang="0">
                  <a:pos x="25" y="4"/>
                </a:cxn>
                <a:cxn ang="0">
                  <a:pos x="19" y="0"/>
                </a:cxn>
                <a:cxn ang="0">
                  <a:pos x="0" y="26"/>
                </a:cxn>
                <a:cxn ang="0">
                  <a:pos x="4" y="29"/>
                </a:cxn>
                <a:cxn ang="0">
                  <a:pos x="43" y="59"/>
                </a:cxn>
                <a:cxn ang="0">
                  <a:pos x="80" y="89"/>
                </a:cxn>
                <a:cxn ang="0">
                  <a:pos x="118" y="120"/>
                </a:cxn>
                <a:cxn ang="0">
                  <a:pos x="125" y="125"/>
                </a:cxn>
                <a:cxn ang="0">
                  <a:pos x="145" y="101"/>
                </a:cxn>
              </a:cxnLst>
              <a:rect l="0" t="0" r="r" b="b"/>
              <a:pathLst>
                <a:path w="145" h="125">
                  <a:moveTo>
                    <a:pt x="145" y="101"/>
                  </a:moveTo>
                  <a:lnTo>
                    <a:pt x="138" y="95"/>
                  </a:lnTo>
                  <a:lnTo>
                    <a:pt x="100" y="64"/>
                  </a:lnTo>
                  <a:lnTo>
                    <a:pt x="63" y="34"/>
                  </a:lnTo>
                  <a:lnTo>
                    <a:pt x="25" y="4"/>
                  </a:lnTo>
                  <a:lnTo>
                    <a:pt x="19" y="0"/>
                  </a:lnTo>
                  <a:lnTo>
                    <a:pt x="0" y="26"/>
                  </a:lnTo>
                  <a:lnTo>
                    <a:pt x="4" y="29"/>
                  </a:lnTo>
                  <a:lnTo>
                    <a:pt x="43" y="59"/>
                  </a:lnTo>
                  <a:lnTo>
                    <a:pt x="80" y="89"/>
                  </a:lnTo>
                  <a:lnTo>
                    <a:pt x="118" y="120"/>
                  </a:lnTo>
                  <a:lnTo>
                    <a:pt x="125" y="125"/>
                  </a:lnTo>
                  <a:lnTo>
                    <a:pt x="145" y="101"/>
                  </a:lnTo>
                  <a:close/>
                </a:path>
              </a:pathLst>
            </a:custGeom>
            <a:solidFill>
              <a:srgbClr val="28166F"/>
            </a:solidFill>
            <a:ln w="9525">
              <a:noFill/>
              <a:round/>
              <a:headEnd/>
              <a:tailEnd/>
            </a:ln>
          </p:spPr>
          <p:txBody>
            <a:bodyPr/>
            <a:lstStyle/>
            <a:p>
              <a:endParaRPr lang="fr-FR"/>
            </a:p>
          </p:txBody>
        </p:sp>
        <p:sp>
          <p:nvSpPr>
            <p:cNvPr id="575516" name="Freeform 28"/>
            <p:cNvSpPr>
              <a:spLocks/>
            </p:cNvSpPr>
            <p:nvPr/>
          </p:nvSpPr>
          <p:spPr bwMode="auto">
            <a:xfrm>
              <a:off x="4174" y="606"/>
              <a:ext cx="35" cy="32"/>
            </a:xfrm>
            <a:custGeom>
              <a:avLst/>
              <a:gdLst/>
              <a:ahLst/>
              <a:cxnLst>
                <a:cxn ang="0">
                  <a:pos x="141" y="105"/>
                </a:cxn>
                <a:cxn ang="0">
                  <a:pos x="125" y="90"/>
                </a:cxn>
                <a:cxn ang="0">
                  <a:pos x="89" y="59"/>
                </a:cxn>
                <a:cxn ang="0">
                  <a:pos x="51" y="28"/>
                </a:cxn>
                <a:cxn ang="0">
                  <a:pos x="20" y="0"/>
                </a:cxn>
                <a:cxn ang="0">
                  <a:pos x="0" y="25"/>
                </a:cxn>
                <a:cxn ang="0">
                  <a:pos x="31" y="52"/>
                </a:cxn>
                <a:cxn ang="0">
                  <a:pos x="68" y="83"/>
                </a:cxn>
                <a:cxn ang="0">
                  <a:pos x="105" y="115"/>
                </a:cxn>
                <a:cxn ang="0">
                  <a:pos x="120" y="129"/>
                </a:cxn>
                <a:cxn ang="0">
                  <a:pos x="141" y="105"/>
                </a:cxn>
              </a:cxnLst>
              <a:rect l="0" t="0" r="r" b="b"/>
              <a:pathLst>
                <a:path w="141" h="129">
                  <a:moveTo>
                    <a:pt x="141" y="105"/>
                  </a:moveTo>
                  <a:lnTo>
                    <a:pt x="125" y="90"/>
                  </a:lnTo>
                  <a:lnTo>
                    <a:pt x="89" y="59"/>
                  </a:lnTo>
                  <a:lnTo>
                    <a:pt x="51" y="28"/>
                  </a:lnTo>
                  <a:lnTo>
                    <a:pt x="20" y="0"/>
                  </a:lnTo>
                  <a:lnTo>
                    <a:pt x="0" y="25"/>
                  </a:lnTo>
                  <a:lnTo>
                    <a:pt x="31" y="52"/>
                  </a:lnTo>
                  <a:lnTo>
                    <a:pt x="68" y="83"/>
                  </a:lnTo>
                  <a:lnTo>
                    <a:pt x="105" y="115"/>
                  </a:lnTo>
                  <a:lnTo>
                    <a:pt x="120" y="129"/>
                  </a:lnTo>
                  <a:lnTo>
                    <a:pt x="141" y="105"/>
                  </a:lnTo>
                  <a:close/>
                </a:path>
              </a:pathLst>
            </a:custGeom>
            <a:solidFill>
              <a:srgbClr val="28166F"/>
            </a:solidFill>
            <a:ln w="9525">
              <a:noFill/>
              <a:round/>
              <a:headEnd/>
              <a:tailEnd/>
            </a:ln>
          </p:spPr>
          <p:txBody>
            <a:bodyPr/>
            <a:lstStyle/>
            <a:p>
              <a:endParaRPr lang="fr-FR"/>
            </a:p>
          </p:txBody>
        </p:sp>
        <p:sp>
          <p:nvSpPr>
            <p:cNvPr id="575517" name="Freeform 29"/>
            <p:cNvSpPr>
              <a:spLocks/>
            </p:cNvSpPr>
            <p:nvPr/>
          </p:nvSpPr>
          <p:spPr bwMode="auto">
            <a:xfrm>
              <a:off x="4222" y="648"/>
              <a:ext cx="35" cy="33"/>
            </a:xfrm>
            <a:custGeom>
              <a:avLst/>
              <a:gdLst/>
              <a:ahLst/>
              <a:cxnLst>
                <a:cxn ang="0">
                  <a:pos x="140" y="108"/>
                </a:cxn>
                <a:cxn ang="0">
                  <a:pos x="115" y="84"/>
                </a:cxn>
                <a:cxn ang="0">
                  <a:pos x="79" y="52"/>
                </a:cxn>
                <a:cxn ang="0">
                  <a:pos x="43" y="19"/>
                </a:cxn>
                <a:cxn ang="0">
                  <a:pos x="21" y="0"/>
                </a:cxn>
                <a:cxn ang="0">
                  <a:pos x="0" y="24"/>
                </a:cxn>
                <a:cxn ang="0">
                  <a:pos x="21" y="43"/>
                </a:cxn>
                <a:cxn ang="0">
                  <a:pos x="58" y="75"/>
                </a:cxn>
                <a:cxn ang="0">
                  <a:pos x="93" y="108"/>
                </a:cxn>
                <a:cxn ang="0">
                  <a:pos x="119" y="131"/>
                </a:cxn>
                <a:cxn ang="0">
                  <a:pos x="140" y="108"/>
                </a:cxn>
              </a:cxnLst>
              <a:rect l="0" t="0" r="r" b="b"/>
              <a:pathLst>
                <a:path w="140" h="131">
                  <a:moveTo>
                    <a:pt x="140" y="108"/>
                  </a:moveTo>
                  <a:lnTo>
                    <a:pt x="115" y="84"/>
                  </a:lnTo>
                  <a:lnTo>
                    <a:pt x="79" y="52"/>
                  </a:lnTo>
                  <a:lnTo>
                    <a:pt x="43" y="19"/>
                  </a:lnTo>
                  <a:lnTo>
                    <a:pt x="21" y="0"/>
                  </a:lnTo>
                  <a:lnTo>
                    <a:pt x="0" y="24"/>
                  </a:lnTo>
                  <a:lnTo>
                    <a:pt x="21" y="43"/>
                  </a:lnTo>
                  <a:lnTo>
                    <a:pt x="58" y="75"/>
                  </a:lnTo>
                  <a:lnTo>
                    <a:pt x="93" y="108"/>
                  </a:lnTo>
                  <a:lnTo>
                    <a:pt x="119" y="131"/>
                  </a:lnTo>
                  <a:lnTo>
                    <a:pt x="140" y="108"/>
                  </a:lnTo>
                  <a:close/>
                </a:path>
              </a:pathLst>
            </a:custGeom>
            <a:solidFill>
              <a:srgbClr val="28166F"/>
            </a:solidFill>
            <a:ln w="9525">
              <a:noFill/>
              <a:round/>
              <a:headEnd/>
              <a:tailEnd/>
            </a:ln>
          </p:spPr>
          <p:txBody>
            <a:bodyPr/>
            <a:lstStyle/>
            <a:p>
              <a:endParaRPr lang="fr-FR"/>
            </a:p>
          </p:txBody>
        </p:sp>
        <p:sp>
          <p:nvSpPr>
            <p:cNvPr id="575518" name="Freeform 30"/>
            <p:cNvSpPr>
              <a:spLocks/>
            </p:cNvSpPr>
            <p:nvPr/>
          </p:nvSpPr>
          <p:spPr bwMode="auto">
            <a:xfrm>
              <a:off x="4269" y="692"/>
              <a:ext cx="34" cy="33"/>
            </a:xfrm>
            <a:custGeom>
              <a:avLst/>
              <a:gdLst/>
              <a:ahLst/>
              <a:cxnLst>
                <a:cxn ang="0">
                  <a:pos x="137" y="112"/>
                </a:cxn>
                <a:cxn ang="0">
                  <a:pos x="103" y="78"/>
                </a:cxn>
                <a:cxn ang="0">
                  <a:pos x="68" y="45"/>
                </a:cxn>
                <a:cxn ang="0">
                  <a:pos x="33" y="11"/>
                </a:cxn>
                <a:cxn ang="0">
                  <a:pos x="23" y="0"/>
                </a:cxn>
                <a:cxn ang="0">
                  <a:pos x="0" y="24"/>
                </a:cxn>
                <a:cxn ang="0">
                  <a:pos x="12" y="34"/>
                </a:cxn>
                <a:cxn ang="0">
                  <a:pos x="46" y="67"/>
                </a:cxn>
                <a:cxn ang="0">
                  <a:pos x="80" y="102"/>
                </a:cxn>
                <a:cxn ang="0">
                  <a:pos x="115" y="135"/>
                </a:cxn>
                <a:cxn ang="0">
                  <a:pos x="137" y="112"/>
                </a:cxn>
              </a:cxnLst>
              <a:rect l="0" t="0" r="r" b="b"/>
              <a:pathLst>
                <a:path w="137" h="135">
                  <a:moveTo>
                    <a:pt x="137" y="112"/>
                  </a:moveTo>
                  <a:lnTo>
                    <a:pt x="103" y="78"/>
                  </a:lnTo>
                  <a:lnTo>
                    <a:pt x="68" y="45"/>
                  </a:lnTo>
                  <a:lnTo>
                    <a:pt x="33" y="11"/>
                  </a:lnTo>
                  <a:lnTo>
                    <a:pt x="23" y="0"/>
                  </a:lnTo>
                  <a:lnTo>
                    <a:pt x="0" y="24"/>
                  </a:lnTo>
                  <a:lnTo>
                    <a:pt x="12" y="34"/>
                  </a:lnTo>
                  <a:lnTo>
                    <a:pt x="46" y="67"/>
                  </a:lnTo>
                  <a:lnTo>
                    <a:pt x="80" y="102"/>
                  </a:lnTo>
                  <a:lnTo>
                    <a:pt x="115" y="135"/>
                  </a:lnTo>
                  <a:lnTo>
                    <a:pt x="137" y="112"/>
                  </a:lnTo>
                  <a:close/>
                </a:path>
              </a:pathLst>
            </a:custGeom>
            <a:solidFill>
              <a:srgbClr val="28166F"/>
            </a:solidFill>
            <a:ln w="9525">
              <a:noFill/>
              <a:round/>
              <a:headEnd/>
              <a:tailEnd/>
            </a:ln>
          </p:spPr>
          <p:txBody>
            <a:bodyPr/>
            <a:lstStyle/>
            <a:p>
              <a:endParaRPr lang="fr-FR"/>
            </a:p>
          </p:txBody>
        </p:sp>
        <p:sp>
          <p:nvSpPr>
            <p:cNvPr id="575519" name="Freeform 31"/>
            <p:cNvSpPr>
              <a:spLocks/>
            </p:cNvSpPr>
            <p:nvPr/>
          </p:nvSpPr>
          <p:spPr bwMode="auto">
            <a:xfrm>
              <a:off x="4314" y="736"/>
              <a:ext cx="34" cy="35"/>
            </a:xfrm>
            <a:custGeom>
              <a:avLst/>
              <a:gdLst/>
              <a:ahLst/>
              <a:cxnLst>
                <a:cxn ang="0">
                  <a:pos x="134" y="115"/>
                </a:cxn>
                <a:cxn ang="0">
                  <a:pos x="125" y="106"/>
                </a:cxn>
                <a:cxn ang="0">
                  <a:pos x="92" y="71"/>
                </a:cxn>
                <a:cxn ang="0">
                  <a:pos x="57" y="36"/>
                </a:cxn>
                <a:cxn ang="0">
                  <a:pos x="23" y="2"/>
                </a:cxn>
                <a:cxn ang="0">
                  <a:pos x="22" y="0"/>
                </a:cxn>
                <a:cxn ang="0">
                  <a:pos x="0" y="23"/>
                </a:cxn>
                <a:cxn ang="0">
                  <a:pos x="1" y="24"/>
                </a:cxn>
                <a:cxn ang="0">
                  <a:pos x="35" y="58"/>
                </a:cxn>
                <a:cxn ang="0">
                  <a:pos x="69" y="93"/>
                </a:cxn>
                <a:cxn ang="0">
                  <a:pos x="102" y="128"/>
                </a:cxn>
                <a:cxn ang="0">
                  <a:pos x="111" y="137"/>
                </a:cxn>
                <a:cxn ang="0">
                  <a:pos x="134" y="115"/>
                </a:cxn>
              </a:cxnLst>
              <a:rect l="0" t="0" r="r" b="b"/>
              <a:pathLst>
                <a:path w="134" h="137">
                  <a:moveTo>
                    <a:pt x="134" y="115"/>
                  </a:moveTo>
                  <a:lnTo>
                    <a:pt x="125" y="106"/>
                  </a:lnTo>
                  <a:lnTo>
                    <a:pt x="92" y="71"/>
                  </a:lnTo>
                  <a:lnTo>
                    <a:pt x="57" y="36"/>
                  </a:lnTo>
                  <a:lnTo>
                    <a:pt x="23" y="2"/>
                  </a:lnTo>
                  <a:lnTo>
                    <a:pt x="22" y="0"/>
                  </a:lnTo>
                  <a:lnTo>
                    <a:pt x="0" y="23"/>
                  </a:lnTo>
                  <a:lnTo>
                    <a:pt x="1" y="24"/>
                  </a:lnTo>
                  <a:lnTo>
                    <a:pt x="35" y="58"/>
                  </a:lnTo>
                  <a:lnTo>
                    <a:pt x="69" y="93"/>
                  </a:lnTo>
                  <a:lnTo>
                    <a:pt x="102" y="128"/>
                  </a:lnTo>
                  <a:lnTo>
                    <a:pt x="111" y="137"/>
                  </a:lnTo>
                  <a:lnTo>
                    <a:pt x="134" y="115"/>
                  </a:lnTo>
                  <a:close/>
                </a:path>
              </a:pathLst>
            </a:custGeom>
            <a:solidFill>
              <a:srgbClr val="28166F"/>
            </a:solidFill>
            <a:ln w="9525">
              <a:noFill/>
              <a:round/>
              <a:headEnd/>
              <a:tailEnd/>
            </a:ln>
          </p:spPr>
          <p:txBody>
            <a:bodyPr/>
            <a:lstStyle/>
            <a:p>
              <a:endParaRPr lang="fr-FR"/>
            </a:p>
          </p:txBody>
        </p:sp>
        <p:sp>
          <p:nvSpPr>
            <p:cNvPr id="575520" name="Freeform 32"/>
            <p:cNvSpPr>
              <a:spLocks/>
            </p:cNvSpPr>
            <p:nvPr/>
          </p:nvSpPr>
          <p:spPr bwMode="auto">
            <a:xfrm>
              <a:off x="4359" y="783"/>
              <a:ext cx="32" cy="35"/>
            </a:xfrm>
            <a:custGeom>
              <a:avLst/>
              <a:gdLst/>
              <a:ahLst/>
              <a:cxnLst>
                <a:cxn ang="0">
                  <a:pos x="131" y="118"/>
                </a:cxn>
                <a:cxn ang="0">
                  <a:pos x="113" y="99"/>
                </a:cxn>
                <a:cxn ang="0">
                  <a:pos x="81" y="63"/>
                </a:cxn>
                <a:cxn ang="0">
                  <a:pos x="47" y="27"/>
                </a:cxn>
                <a:cxn ang="0">
                  <a:pos x="23" y="0"/>
                </a:cxn>
                <a:cxn ang="0">
                  <a:pos x="0" y="22"/>
                </a:cxn>
                <a:cxn ang="0">
                  <a:pos x="24" y="49"/>
                </a:cxn>
                <a:cxn ang="0">
                  <a:pos x="57" y="85"/>
                </a:cxn>
                <a:cxn ang="0">
                  <a:pos x="89" y="120"/>
                </a:cxn>
                <a:cxn ang="0">
                  <a:pos x="107" y="140"/>
                </a:cxn>
                <a:cxn ang="0">
                  <a:pos x="131" y="118"/>
                </a:cxn>
              </a:cxnLst>
              <a:rect l="0" t="0" r="r" b="b"/>
              <a:pathLst>
                <a:path w="131" h="140">
                  <a:moveTo>
                    <a:pt x="131" y="118"/>
                  </a:moveTo>
                  <a:lnTo>
                    <a:pt x="113" y="99"/>
                  </a:lnTo>
                  <a:lnTo>
                    <a:pt x="81" y="63"/>
                  </a:lnTo>
                  <a:lnTo>
                    <a:pt x="47" y="27"/>
                  </a:lnTo>
                  <a:lnTo>
                    <a:pt x="23" y="0"/>
                  </a:lnTo>
                  <a:lnTo>
                    <a:pt x="0" y="22"/>
                  </a:lnTo>
                  <a:lnTo>
                    <a:pt x="24" y="49"/>
                  </a:lnTo>
                  <a:lnTo>
                    <a:pt x="57" y="85"/>
                  </a:lnTo>
                  <a:lnTo>
                    <a:pt x="89" y="120"/>
                  </a:lnTo>
                  <a:lnTo>
                    <a:pt x="107" y="140"/>
                  </a:lnTo>
                  <a:lnTo>
                    <a:pt x="131" y="118"/>
                  </a:lnTo>
                  <a:close/>
                </a:path>
              </a:pathLst>
            </a:custGeom>
            <a:solidFill>
              <a:srgbClr val="28166F"/>
            </a:solidFill>
            <a:ln w="9525">
              <a:noFill/>
              <a:round/>
              <a:headEnd/>
              <a:tailEnd/>
            </a:ln>
          </p:spPr>
          <p:txBody>
            <a:bodyPr/>
            <a:lstStyle/>
            <a:p>
              <a:endParaRPr lang="fr-FR"/>
            </a:p>
          </p:txBody>
        </p:sp>
        <p:sp>
          <p:nvSpPr>
            <p:cNvPr id="575521" name="Freeform 33"/>
            <p:cNvSpPr>
              <a:spLocks/>
            </p:cNvSpPr>
            <p:nvPr/>
          </p:nvSpPr>
          <p:spPr bwMode="auto">
            <a:xfrm>
              <a:off x="4401" y="831"/>
              <a:ext cx="32" cy="35"/>
            </a:xfrm>
            <a:custGeom>
              <a:avLst/>
              <a:gdLst/>
              <a:ahLst/>
              <a:cxnLst>
                <a:cxn ang="0">
                  <a:pos x="129" y="122"/>
                </a:cxn>
                <a:cxn ang="0">
                  <a:pos x="102" y="91"/>
                </a:cxn>
                <a:cxn ang="0">
                  <a:pos x="71" y="54"/>
                </a:cxn>
                <a:cxn ang="0">
                  <a:pos x="39" y="18"/>
                </a:cxn>
                <a:cxn ang="0">
                  <a:pos x="24" y="0"/>
                </a:cxn>
                <a:cxn ang="0">
                  <a:pos x="0" y="21"/>
                </a:cxn>
                <a:cxn ang="0">
                  <a:pos x="15" y="39"/>
                </a:cxn>
                <a:cxn ang="0">
                  <a:pos x="47" y="75"/>
                </a:cxn>
                <a:cxn ang="0">
                  <a:pos x="78" y="112"/>
                </a:cxn>
                <a:cxn ang="0">
                  <a:pos x="104" y="142"/>
                </a:cxn>
                <a:cxn ang="0">
                  <a:pos x="129" y="122"/>
                </a:cxn>
              </a:cxnLst>
              <a:rect l="0" t="0" r="r" b="b"/>
              <a:pathLst>
                <a:path w="129" h="142">
                  <a:moveTo>
                    <a:pt x="129" y="122"/>
                  </a:moveTo>
                  <a:lnTo>
                    <a:pt x="102" y="91"/>
                  </a:lnTo>
                  <a:lnTo>
                    <a:pt x="71" y="54"/>
                  </a:lnTo>
                  <a:lnTo>
                    <a:pt x="39" y="18"/>
                  </a:lnTo>
                  <a:lnTo>
                    <a:pt x="24" y="0"/>
                  </a:lnTo>
                  <a:lnTo>
                    <a:pt x="0" y="21"/>
                  </a:lnTo>
                  <a:lnTo>
                    <a:pt x="15" y="39"/>
                  </a:lnTo>
                  <a:lnTo>
                    <a:pt x="47" y="75"/>
                  </a:lnTo>
                  <a:lnTo>
                    <a:pt x="78" y="112"/>
                  </a:lnTo>
                  <a:lnTo>
                    <a:pt x="104" y="142"/>
                  </a:lnTo>
                  <a:lnTo>
                    <a:pt x="129" y="122"/>
                  </a:lnTo>
                  <a:close/>
                </a:path>
              </a:pathLst>
            </a:custGeom>
            <a:solidFill>
              <a:srgbClr val="28166F"/>
            </a:solidFill>
            <a:ln w="9525">
              <a:noFill/>
              <a:round/>
              <a:headEnd/>
              <a:tailEnd/>
            </a:ln>
          </p:spPr>
          <p:txBody>
            <a:bodyPr/>
            <a:lstStyle/>
            <a:p>
              <a:endParaRPr lang="fr-FR"/>
            </a:p>
          </p:txBody>
        </p:sp>
        <p:sp>
          <p:nvSpPr>
            <p:cNvPr id="575522" name="Freeform 34"/>
            <p:cNvSpPr>
              <a:spLocks/>
            </p:cNvSpPr>
            <p:nvPr/>
          </p:nvSpPr>
          <p:spPr bwMode="auto">
            <a:xfrm>
              <a:off x="4443" y="879"/>
              <a:ext cx="31" cy="37"/>
            </a:xfrm>
            <a:custGeom>
              <a:avLst/>
              <a:gdLst/>
              <a:ahLst/>
              <a:cxnLst>
                <a:cxn ang="0">
                  <a:pos x="125" y="125"/>
                </a:cxn>
                <a:cxn ang="0">
                  <a:pos x="123" y="121"/>
                </a:cxn>
                <a:cxn ang="0">
                  <a:pos x="92" y="84"/>
                </a:cxn>
                <a:cxn ang="0">
                  <a:pos x="62" y="45"/>
                </a:cxn>
                <a:cxn ang="0">
                  <a:pos x="30" y="8"/>
                </a:cxn>
                <a:cxn ang="0">
                  <a:pos x="24" y="0"/>
                </a:cxn>
                <a:cxn ang="0">
                  <a:pos x="0" y="20"/>
                </a:cxn>
                <a:cxn ang="0">
                  <a:pos x="6" y="28"/>
                </a:cxn>
                <a:cxn ang="0">
                  <a:pos x="36" y="66"/>
                </a:cxn>
                <a:cxn ang="0">
                  <a:pos x="67" y="103"/>
                </a:cxn>
                <a:cxn ang="0">
                  <a:pos x="97" y="142"/>
                </a:cxn>
                <a:cxn ang="0">
                  <a:pos x="99" y="145"/>
                </a:cxn>
                <a:cxn ang="0">
                  <a:pos x="125" y="125"/>
                </a:cxn>
              </a:cxnLst>
              <a:rect l="0" t="0" r="r" b="b"/>
              <a:pathLst>
                <a:path w="125" h="145">
                  <a:moveTo>
                    <a:pt x="125" y="125"/>
                  </a:moveTo>
                  <a:lnTo>
                    <a:pt x="123" y="121"/>
                  </a:lnTo>
                  <a:lnTo>
                    <a:pt x="92" y="84"/>
                  </a:lnTo>
                  <a:lnTo>
                    <a:pt x="62" y="45"/>
                  </a:lnTo>
                  <a:lnTo>
                    <a:pt x="30" y="8"/>
                  </a:lnTo>
                  <a:lnTo>
                    <a:pt x="24" y="0"/>
                  </a:lnTo>
                  <a:lnTo>
                    <a:pt x="0" y="20"/>
                  </a:lnTo>
                  <a:lnTo>
                    <a:pt x="6" y="28"/>
                  </a:lnTo>
                  <a:lnTo>
                    <a:pt x="36" y="66"/>
                  </a:lnTo>
                  <a:lnTo>
                    <a:pt x="67" y="103"/>
                  </a:lnTo>
                  <a:lnTo>
                    <a:pt x="97" y="142"/>
                  </a:lnTo>
                  <a:lnTo>
                    <a:pt x="99" y="145"/>
                  </a:lnTo>
                  <a:lnTo>
                    <a:pt x="125" y="125"/>
                  </a:lnTo>
                  <a:close/>
                </a:path>
              </a:pathLst>
            </a:custGeom>
            <a:solidFill>
              <a:srgbClr val="28166F"/>
            </a:solidFill>
            <a:ln w="9525">
              <a:noFill/>
              <a:round/>
              <a:headEnd/>
              <a:tailEnd/>
            </a:ln>
          </p:spPr>
          <p:txBody>
            <a:bodyPr/>
            <a:lstStyle/>
            <a:p>
              <a:endParaRPr lang="fr-FR"/>
            </a:p>
          </p:txBody>
        </p:sp>
        <p:sp>
          <p:nvSpPr>
            <p:cNvPr id="575523" name="Freeform 35"/>
            <p:cNvSpPr>
              <a:spLocks/>
            </p:cNvSpPr>
            <p:nvPr/>
          </p:nvSpPr>
          <p:spPr bwMode="auto">
            <a:xfrm>
              <a:off x="4482" y="930"/>
              <a:ext cx="30" cy="37"/>
            </a:xfrm>
            <a:custGeom>
              <a:avLst/>
              <a:gdLst/>
              <a:ahLst/>
              <a:cxnLst>
                <a:cxn ang="0">
                  <a:pos x="122" y="128"/>
                </a:cxn>
                <a:cxn ang="0">
                  <a:pos x="111" y="114"/>
                </a:cxn>
                <a:cxn ang="0">
                  <a:pos x="83" y="75"/>
                </a:cxn>
                <a:cxn ang="0">
                  <a:pos x="54" y="36"/>
                </a:cxn>
                <a:cxn ang="0">
                  <a:pos x="25" y="0"/>
                </a:cxn>
                <a:cxn ang="0">
                  <a:pos x="0" y="19"/>
                </a:cxn>
                <a:cxn ang="0">
                  <a:pos x="27" y="55"/>
                </a:cxn>
                <a:cxn ang="0">
                  <a:pos x="57" y="94"/>
                </a:cxn>
                <a:cxn ang="0">
                  <a:pos x="86" y="133"/>
                </a:cxn>
                <a:cxn ang="0">
                  <a:pos x="96" y="147"/>
                </a:cxn>
                <a:cxn ang="0">
                  <a:pos x="122" y="128"/>
                </a:cxn>
              </a:cxnLst>
              <a:rect l="0" t="0" r="r" b="b"/>
              <a:pathLst>
                <a:path w="122" h="147">
                  <a:moveTo>
                    <a:pt x="122" y="128"/>
                  </a:moveTo>
                  <a:lnTo>
                    <a:pt x="111" y="114"/>
                  </a:lnTo>
                  <a:lnTo>
                    <a:pt x="83" y="75"/>
                  </a:lnTo>
                  <a:lnTo>
                    <a:pt x="54" y="36"/>
                  </a:lnTo>
                  <a:lnTo>
                    <a:pt x="25" y="0"/>
                  </a:lnTo>
                  <a:lnTo>
                    <a:pt x="0" y="19"/>
                  </a:lnTo>
                  <a:lnTo>
                    <a:pt x="27" y="55"/>
                  </a:lnTo>
                  <a:lnTo>
                    <a:pt x="57" y="94"/>
                  </a:lnTo>
                  <a:lnTo>
                    <a:pt x="86" y="133"/>
                  </a:lnTo>
                  <a:lnTo>
                    <a:pt x="96" y="147"/>
                  </a:lnTo>
                  <a:lnTo>
                    <a:pt x="122" y="128"/>
                  </a:lnTo>
                  <a:close/>
                </a:path>
              </a:pathLst>
            </a:custGeom>
            <a:solidFill>
              <a:srgbClr val="28166F"/>
            </a:solidFill>
            <a:ln w="9525">
              <a:noFill/>
              <a:round/>
              <a:headEnd/>
              <a:tailEnd/>
            </a:ln>
          </p:spPr>
          <p:txBody>
            <a:bodyPr/>
            <a:lstStyle/>
            <a:p>
              <a:endParaRPr lang="fr-FR"/>
            </a:p>
          </p:txBody>
        </p:sp>
        <p:sp>
          <p:nvSpPr>
            <p:cNvPr id="575524" name="Freeform 36"/>
            <p:cNvSpPr>
              <a:spLocks/>
            </p:cNvSpPr>
            <p:nvPr/>
          </p:nvSpPr>
          <p:spPr bwMode="auto">
            <a:xfrm>
              <a:off x="4520" y="981"/>
              <a:ext cx="30" cy="37"/>
            </a:xfrm>
            <a:custGeom>
              <a:avLst/>
              <a:gdLst/>
              <a:ahLst/>
              <a:cxnLst>
                <a:cxn ang="0">
                  <a:pos x="117" y="131"/>
                </a:cxn>
                <a:cxn ang="0">
                  <a:pos x="100" y="106"/>
                </a:cxn>
                <a:cxn ang="0">
                  <a:pos x="73" y="67"/>
                </a:cxn>
                <a:cxn ang="0">
                  <a:pos x="44" y="26"/>
                </a:cxn>
                <a:cxn ang="0">
                  <a:pos x="25" y="0"/>
                </a:cxn>
                <a:cxn ang="0">
                  <a:pos x="0" y="18"/>
                </a:cxn>
                <a:cxn ang="0">
                  <a:pos x="18" y="45"/>
                </a:cxn>
                <a:cxn ang="0">
                  <a:pos x="46" y="85"/>
                </a:cxn>
                <a:cxn ang="0">
                  <a:pos x="74" y="124"/>
                </a:cxn>
                <a:cxn ang="0">
                  <a:pos x="91" y="149"/>
                </a:cxn>
                <a:cxn ang="0">
                  <a:pos x="117" y="131"/>
                </a:cxn>
              </a:cxnLst>
              <a:rect l="0" t="0" r="r" b="b"/>
              <a:pathLst>
                <a:path w="117" h="149">
                  <a:moveTo>
                    <a:pt x="117" y="131"/>
                  </a:moveTo>
                  <a:lnTo>
                    <a:pt x="100" y="106"/>
                  </a:lnTo>
                  <a:lnTo>
                    <a:pt x="73" y="67"/>
                  </a:lnTo>
                  <a:lnTo>
                    <a:pt x="44" y="26"/>
                  </a:lnTo>
                  <a:lnTo>
                    <a:pt x="25" y="0"/>
                  </a:lnTo>
                  <a:lnTo>
                    <a:pt x="0" y="18"/>
                  </a:lnTo>
                  <a:lnTo>
                    <a:pt x="18" y="45"/>
                  </a:lnTo>
                  <a:lnTo>
                    <a:pt x="46" y="85"/>
                  </a:lnTo>
                  <a:lnTo>
                    <a:pt x="74" y="124"/>
                  </a:lnTo>
                  <a:lnTo>
                    <a:pt x="91" y="149"/>
                  </a:lnTo>
                  <a:lnTo>
                    <a:pt x="117" y="131"/>
                  </a:lnTo>
                  <a:close/>
                </a:path>
              </a:pathLst>
            </a:custGeom>
            <a:solidFill>
              <a:srgbClr val="28166F"/>
            </a:solidFill>
            <a:ln w="9525">
              <a:noFill/>
              <a:round/>
              <a:headEnd/>
              <a:tailEnd/>
            </a:ln>
          </p:spPr>
          <p:txBody>
            <a:bodyPr/>
            <a:lstStyle/>
            <a:p>
              <a:endParaRPr lang="fr-FR"/>
            </a:p>
          </p:txBody>
        </p:sp>
        <p:sp>
          <p:nvSpPr>
            <p:cNvPr id="575525" name="Freeform 37"/>
            <p:cNvSpPr>
              <a:spLocks/>
            </p:cNvSpPr>
            <p:nvPr/>
          </p:nvSpPr>
          <p:spPr bwMode="auto">
            <a:xfrm>
              <a:off x="4556" y="1034"/>
              <a:ext cx="29" cy="38"/>
            </a:xfrm>
            <a:custGeom>
              <a:avLst/>
              <a:gdLst/>
              <a:ahLst/>
              <a:cxnLst>
                <a:cxn ang="0">
                  <a:pos x="114" y="134"/>
                </a:cxn>
                <a:cxn ang="0">
                  <a:pos x="91" y="99"/>
                </a:cxn>
                <a:cxn ang="0">
                  <a:pos x="65" y="58"/>
                </a:cxn>
                <a:cxn ang="0">
                  <a:pos x="37" y="18"/>
                </a:cxn>
                <a:cxn ang="0">
                  <a:pos x="26" y="0"/>
                </a:cxn>
                <a:cxn ang="0">
                  <a:pos x="0" y="19"/>
                </a:cxn>
                <a:cxn ang="0">
                  <a:pos x="11" y="35"/>
                </a:cxn>
                <a:cxn ang="0">
                  <a:pos x="38" y="75"/>
                </a:cxn>
                <a:cxn ang="0">
                  <a:pos x="65" y="116"/>
                </a:cxn>
                <a:cxn ang="0">
                  <a:pos x="88" y="152"/>
                </a:cxn>
                <a:cxn ang="0">
                  <a:pos x="114" y="134"/>
                </a:cxn>
              </a:cxnLst>
              <a:rect l="0" t="0" r="r" b="b"/>
              <a:pathLst>
                <a:path w="114" h="152">
                  <a:moveTo>
                    <a:pt x="114" y="134"/>
                  </a:moveTo>
                  <a:lnTo>
                    <a:pt x="91" y="99"/>
                  </a:lnTo>
                  <a:lnTo>
                    <a:pt x="65" y="58"/>
                  </a:lnTo>
                  <a:lnTo>
                    <a:pt x="37" y="18"/>
                  </a:lnTo>
                  <a:lnTo>
                    <a:pt x="26" y="0"/>
                  </a:lnTo>
                  <a:lnTo>
                    <a:pt x="0" y="19"/>
                  </a:lnTo>
                  <a:lnTo>
                    <a:pt x="11" y="35"/>
                  </a:lnTo>
                  <a:lnTo>
                    <a:pt x="38" y="75"/>
                  </a:lnTo>
                  <a:lnTo>
                    <a:pt x="65" y="116"/>
                  </a:lnTo>
                  <a:lnTo>
                    <a:pt x="88" y="152"/>
                  </a:lnTo>
                  <a:lnTo>
                    <a:pt x="114" y="134"/>
                  </a:lnTo>
                  <a:close/>
                </a:path>
              </a:pathLst>
            </a:custGeom>
            <a:solidFill>
              <a:srgbClr val="28166F"/>
            </a:solidFill>
            <a:ln w="9525">
              <a:noFill/>
              <a:round/>
              <a:headEnd/>
              <a:tailEnd/>
            </a:ln>
          </p:spPr>
          <p:txBody>
            <a:bodyPr/>
            <a:lstStyle/>
            <a:p>
              <a:endParaRPr lang="fr-FR"/>
            </a:p>
          </p:txBody>
        </p:sp>
        <p:sp>
          <p:nvSpPr>
            <p:cNvPr id="575526" name="Freeform 38"/>
            <p:cNvSpPr>
              <a:spLocks/>
            </p:cNvSpPr>
            <p:nvPr/>
          </p:nvSpPr>
          <p:spPr bwMode="auto">
            <a:xfrm>
              <a:off x="4591" y="1088"/>
              <a:ext cx="28" cy="38"/>
            </a:xfrm>
            <a:custGeom>
              <a:avLst/>
              <a:gdLst/>
              <a:ahLst/>
              <a:cxnLst>
                <a:cxn ang="0">
                  <a:pos x="112" y="137"/>
                </a:cxn>
                <a:cxn ang="0">
                  <a:pos x="109" y="131"/>
                </a:cxn>
                <a:cxn ang="0">
                  <a:pos x="83" y="89"/>
                </a:cxn>
                <a:cxn ang="0">
                  <a:pos x="57" y="48"/>
                </a:cxn>
                <a:cxn ang="0">
                  <a:pos x="32" y="6"/>
                </a:cxn>
                <a:cxn ang="0">
                  <a:pos x="28" y="0"/>
                </a:cxn>
                <a:cxn ang="0">
                  <a:pos x="0" y="16"/>
                </a:cxn>
                <a:cxn ang="0">
                  <a:pos x="4" y="23"/>
                </a:cxn>
                <a:cxn ang="0">
                  <a:pos x="31" y="64"/>
                </a:cxn>
                <a:cxn ang="0">
                  <a:pos x="56" y="105"/>
                </a:cxn>
                <a:cxn ang="0">
                  <a:pos x="81" y="148"/>
                </a:cxn>
                <a:cxn ang="0">
                  <a:pos x="84" y="153"/>
                </a:cxn>
                <a:cxn ang="0">
                  <a:pos x="112" y="137"/>
                </a:cxn>
              </a:cxnLst>
              <a:rect l="0" t="0" r="r" b="b"/>
              <a:pathLst>
                <a:path w="112" h="153">
                  <a:moveTo>
                    <a:pt x="112" y="137"/>
                  </a:moveTo>
                  <a:lnTo>
                    <a:pt x="109" y="131"/>
                  </a:lnTo>
                  <a:lnTo>
                    <a:pt x="83" y="89"/>
                  </a:lnTo>
                  <a:lnTo>
                    <a:pt x="57" y="48"/>
                  </a:lnTo>
                  <a:lnTo>
                    <a:pt x="32" y="6"/>
                  </a:lnTo>
                  <a:lnTo>
                    <a:pt x="28" y="0"/>
                  </a:lnTo>
                  <a:lnTo>
                    <a:pt x="0" y="16"/>
                  </a:lnTo>
                  <a:lnTo>
                    <a:pt x="4" y="23"/>
                  </a:lnTo>
                  <a:lnTo>
                    <a:pt x="31" y="64"/>
                  </a:lnTo>
                  <a:lnTo>
                    <a:pt x="56" y="105"/>
                  </a:lnTo>
                  <a:lnTo>
                    <a:pt x="81" y="148"/>
                  </a:lnTo>
                  <a:lnTo>
                    <a:pt x="84" y="153"/>
                  </a:lnTo>
                  <a:lnTo>
                    <a:pt x="112" y="137"/>
                  </a:lnTo>
                  <a:close/>
                </a:path>
              </a:pathLst>
            </a:custGeom>
            <a:solidFill>
              <a:srgbClr val="28166F"/>
            </a:solidFill>
            <a:ln w="9525">
              <a:noFill/>
              <a:round/>
              <a:headEnd/>
              <a:tailEnd/>
            </a:ln>
          </p:spPr>
          <p:txBody>
            <a:bodyPr/>
            <a:lstStyle/>
            <a:p>
              <a:endParaRPr lang="fr-FR"/>
            </a:p>
          </p:txBody>
        </p:sp>
        <p:sp>
          <p:nvSpPr>
            <p:cNvPr id="575527" name="Freeform 39"/>
            <p:cNvSpPr>
              <a:spLocks/>
            </p:cNvSpPr>
            <p:nvPr/>
          </p:nvSpPr>
          <p:spPr bwMode="auto">
            <a:xfrm>
              <a:off x="4624" y="1142"/>
              <a:ext cx="27" cy="39"/>
            </a:xfrm>
            <a:custGeom>
              <a:avLst/>
              <a:gdLst/>
              <a:ahLst/>
              <a:cxnLst>
                <a:cxn ang="0">
                  <a:pos x="106" y="139"/>
                </a:cxn>
                <a:cxn ang="0">
                  <a:pos x="98" y="123"/>
                </a:cxn>
                <a:cxn ang="0">
                  <a:pos x="74" y="81"/>
                </a:cxn>
                <a:cxn ang="0">
                  <a:pos x="50" y="38"/>
                </a:cxn>
                <a:cxn ang="0">
                  <a:pos x="27" y="0"/>
                </a:cxn>
                <a:cxn ang="0">
                  <a:pos x="0" y="16"/>
                </a:cxn>
                <a:cxn ang="0">
                  <a:pos x="22" y="54"/>
                </a:cxn>
                <a:cxn ang="0">
                  <a:pos x="46" y="97"/>
                </a:cxn>
                <a:cxn ang="0">
                  <a:pos x="70" y="139"/>
                </a:cxn>
                <a:cxn ang="0">
                  <a:pos x="79" y="155"/>
                </a:cxn>
                <a:cxn ang="0">
                  <a:pos x="106" y="139"/>
                </a:cxn>
              </a:cxnLst>
              <a:rect l="0" t="0" r="r" b="b"/>
              <a:pathLst>
                <a:path w="106" h="155">
                  <a:moveTo>
                    <a:pt x="106" y="139"/>
                  </a:moveTo>
                  <a:lnTo>
                    <a:pt x="98" y="123"/>
                  </a:lnTo>
                  <a:lnTo>
                    <a:pt x="74" y="81"/>
                  </a:lnTo>
                  <a:lnTo>
                    <a:pt x="50" y="38"/>
                  </a:lnTo>
                  <a:lnTo>
                    <a:pt x="27" y="0"/>
                  </a:lnTo>
                  <a:lnTo>
                    <a:pt x="0" y="16"/>
                  </a:lnTo>
                  <a:lnTo>
                    <a:pt x="22" y="54"/>
                  </a:lnTo>
                  <a:lnTo>
                    <a:pt x="46" y="97"/>
                  </a:lnTo>
                  <a:lnTo>
                    <a:pt x="70" y="139"/>
                  </a:lnTo>
                  <a:lnTo>
                    <a:pt x="79" y="155"/>
                  </a:lnTo>
                  <a:lnTo>
                    <a:pt x="106" y="139"/>
                  </a:lnTo>
                  <a:close/>
                </a:path>
              </a:pathLst>
            </a:custGeom>
            <a:solidFill>
              <a:srgbClr val="28166F"/>
            </a:solidFill>
            <a:ln w="9525">
              <a:noFill/>
              <a:round/>
              <a:headEnd/>
              <a:tailEnd/>
            </a:ln>
          </p:spPr>
          <p:txBody>
            <a:bodyPr/>
            <a:lstStyle/>
            <a:p>
              <a:endParaRPr lang="fr-FR"/>
            </a:p>
          </p:txBody>
        </p:sp>
        <p:sp>
          <p:nvSpPr>
            <p:cNvPr id="575528" name="Freeform 40"/>
            <p:cNvSpPr>
              <a:spLocks/>
            </p:cNvSpPr>
            <p:nvPr/>
          </p:nvSpPr>
          <p:spPr bwMode="auto">
            <a:xfrm>
              <a:off x="4655" y="1198"/>
              <a:ext cx="26" cy="40"/>
            </a:xfrm>
            <a:custGeom>
              <a:avLst/>
              <a:gdLst/>
              <a:ahLst/>
              <a:cxnLst>
                <a:cxn ang="0">
                  <a:pos x="103" y="141"/>
                </a:cxn>
                <a:cxn ang="0">
                  <a:pos x="89" y="115"/>
                </a:cxn>
                <a:cxn ang="0">
                  <a:pos x="66" y="71"/>
                </a:cxn>
                <a:cxn ang="0">
                  <a:pos x="43" y="29"/>
                </a:cxn>
                <a:cxn ang="0">
                  <a:pos x="28" y="0"/>
                </a:cxn>
                <a:cxn ang="0">
                  <a:pos x="0" y="15"/>
                </a:cxn>
                <a:cxn ang="0">
                  <a:pos x="16" y="44"/>
                </a:cxn>
                <a:cxn ang="0">
                  <a:pos x="38" y="87"/>
                </a:cxn>
                <a:cxn ang="0">
                  <a:pos x="60" y="130"/>
                </a:cxn>
                <a:cxn ang="0">
                  <a:pos x="75" y="156"/>
                </a:cxn>
                <a:cxn ang="0">
                  <a:pos x="103" y="141"/>
                </a:cxn>
              </a:cxnLst>
              <a:rect l="0" t="0" r="r" b="b"/>
              <a:pathLst>
                <a:path w="103" h="156">
                  <a:moveTo>
                    <a:pt x="103" y="141"/>
                  </a:moveTo>
                  <a:lnTo>
                    <a:pt x="89" y="115"/>
                  </a:lnTo>
                  <a:lnTo>
                    <a:pt x="66" y="71"/>
                  </a:lnTo>
                  <a:lnTo>
                    <a:pt x="43" y="29"/>
                  </a:lnTo>
                  <a:lnTo>
                    <a:pt x="28" y="0"/>
                  </a:lnTo>
                  <a:lnTo>
                    <a:pt x="0" y="15"/>
                  </a:lnTo>
                  <a:lnTo>
                    <a:pt x="16" y="44"/>
                  </a:lnTo>
                  <a:lnTo>
                    <a:pt x="38" y="87"/>
                  </a:lnTo>
                  <a:lnTo>
                    <a:pt x="60" y="130"/>
                  </a:lnTo>
                  <a:lnTo>
                    <a:pt x="75" y="156"/>
                  </a:lnTo>
                  <a:lnTo>
                    <a:pt x="103" y="141"/>
                  </a:lnTo>
                  <a:close/>
                </a:path>
              </a:pathLst>
            </a:custGeom>
            <a:solidFill>
              <a:srgbClr val="28166F"/>
            </a:solidFill>
            <a:ln w="9525">
              <a:noFill/>
              <a:round/>
              <a:headEnd/>
              <a:tailEnd/>
            </a:ln>
          </p:spPr>
          <p:txBody>
            <a:bodyPr/>
            <a:lstStyle/>
            <a:p>
              <a:endParaRPr lang="fr-FR"/>
            </a:p>
          </p:txBody>
        </p:sp>
        <p:sp>
          <p:nvSpPr>
            <p:cNvPr id="575529" name="Freeform 41"/>
            <p:cNvSpPr>
              <a:spLocks/>
            </p:cNvSpPr>
            <p:nvPr/>
          </p:nvSpPr>
          <p:spPr bwMode="auto">
            <a:xfrm>
              <a:off x="4685" y="1255"/>
              <a:ext cx="25" cy="40"/>
            </a:xfrm>
            <a:custGeom>
              <a:avLst/>
              <a:gdLst/>
              <a:ahLst/>
              <a:cxnLst>
                <a:cxn ang="0">
                  <a:pos x="98" y="144"/>
                </a:cxn>
                <a:cxn ang="0">
                  <a:pos x="81" y="108"/>
                </a:cxn>
                <a:cxn ang="0">
                  <a:pos x="60" y="63"/>
                </a:cxn>
                <a:cxn ang="0">
                  <a:pos x="38" y="20"/>
                </a:cxn>
                <a:cxn ang="0">
                  <a:pos x="28" y="0"/>
                </a:cxn>
                <a:cxn ang="0">
                  <a:pos x="0" y="15"/>
                </a:cxn>
                <a:cxn ang="0">
                  <a:pos x="9" y="34"/>
                </a:cxn>
                <a:cxn ang="0">
                  <a:pos x="31" y="77"/>
                </a:cxn>
                <a:cxn ang="0">
                  <a:pos x="53" y="122"/>
                </a:cxn>
                <a:cxn ang="0">
                  <a:pos x="70" y="158"/>
                </a:cxn>
                <a:cxn ang="0">
                  <a:pos x="98" y="144"/>
                </a:cxn>
              </a:cxnLst>
              <a:rect l="0" t="0" r="r" b="b"/>
              <a:pathLst>
                <a:path w="98" h="158">
                  <a:moveTo>
                    <a:pt x="98" y="144"/>
                  </a:moveTo>
                  <a:lnTo>
                    <a:pt x="81" y="108"/>
                  </a:lnTo>
                  <a:lnTo>
                    <a:pt x="60" y="63"/>
                  </a:lnTo>
                  <a:lnTo>
                    <a:pt x="38" y="20"/>
                  </a:lnTo>
                  <a:lnTo>
                    <a:pt x="28" y="0"/>
                  </a:lnTo>
                  <a:lnTo>
                    <a:pt x="0" y="15"/>
                  </a:lnTo>
                  <a:lnTo>
                    <a:pt x="9" y="34"/>
                  </a:lnTo>
                  <a:lnTo>
                    <a:pt x="31" y="77"/>
                  </a:lnTo>
                  <a:lnTo>
                    <a:pt x="53" y="122"/>
                  </a:lnTo>
                  <a:lnTo>
                    <a:pt x="70" y="158"/>
                  </a:lnTo>
                  <a:lnTo>
                    <a:pt x="98" y="144"/>
                  </a:lnTo>
                  <a:close/>
                </a:path>
              </a:pathLst>
            </a:custGeom>
            <a:solidFill>
              <a:srgbClr val="28166F"/>
            </a:solidFill>
            <a:ln w="9525">
              <a:noFill/>
              <a:round/>
              <a:headEnd/>
              <a:tailEnd/>
            </a:ln>
          </p:spPr>
          <p:txBody>
            <a:bodyPr/>
            <a:lstStyle/>
            <a:p>
              <a:endParaRPr lang="fr-FR"/>
            </a:p>
          </p:txBody>
        </p:sp>
        <p:sp>
          <p:nvSpPr>
            <p:cNvPr id="575530" name="Freeform 42"/>
            <p:cNvSpPr>
              <a:spLocks/>
            </p:cNvSpPr>
            <p:nvPr/>
          </p:nvSpPr>
          <p:spPr bwMode="auto">
            <a:xfrm>
              <a:off x="4713" y="1313"/>
              <a:ext cx="23" cy="40"/>
            </a:xfrm>
            <a:custGeom>
              <a:avLst/>
              <a:gdLst/>
              <a:ahLst/>
              <a:cxnLst>
                <a:cxn ang="0">
                  <a:pos x="95" y="146"/>
                </a:cxn>
                <a:cxn ang="0">
                  <a:pos x="95" y="145"/>
                </a:cxn>
                <a:cxn ang="0">
                  <a:pos x="74" y="99"/>
                </a:cxn>
                <a:cxn ang="0">
                  <a:pos x="54" y="55"/>
                </a:cxn>
                <a:cxn ang="0">
                  <a:pos x="34" y="10"/>
                </a:cxn>
                <a:cxn ang="0">
                  <a:pos x="29" y="0"/>
                </a:cxn>
                <a:cxn ang="0">
                  <a:pos x="0" y="13"/>
                </a:cxn>
                <a:cxn ang="0">
                  <a:pos x="5" y="23"/>
                </a:cxn>
                <a:cxn ang="0">
                  <a:pos x="25" y="68"/>
                </a:cxn>
                <a:cxn ang="0">
                  <a:pos x="45" y="113"/>
                </a:cxn>
                <a:cxn ang="0">
                  <a:pos x="65" y="158"/>
                </a:cxn>
                <a:cxn ang="0">
                  <a:pos x="66" y="159"/>
                </a:cxn>
                <a:cxn ang="0">
                  <a:pos x="95" y="146"/>
                </a:cxn>
              </a:cxnLst>
              <a:rect l="0" t="0" r="r" b="b"/>
              <a:pathLst>
                <a:path w="95" h="159">
                  <a:moveTo>
                    <a:pt x="95" y="146"/>
                  </a:moveTo>
                  <a:lnTo>
                    <a:pt x="95" y="145"/>
                  </a:lnTo>
                  <a:lnTo>
                    <a:pt x="74" y="99"/>
                  </a:lnTo>
                  <a:lnTo>
                    <a:pt x="54" y="55"/>
                  </a:lnTo>
                  <a:lnTo>
                    <a:pt x="34" y="10"/>
                  </a:lnTo>
                  <a:lnTo>
                    <a:pt x="29" y="0"/>
                  </a:lnTo>
                  <a:lnTo>
                    <a:pt x="0" y="13"/>
                  </a:lnTo>
                  <a:lnTo>
                    <a:pt x="5" y="23"/>
                  </a:lnTo>
                  <a:lnTo>
                    <a:pt x="25" y="68"/>
                  </a:lnTo>
                  <a:lnTo>
                    <a:pt x="45" y="113"/>
                  </a:lnTo>
                  <a:lnTo>
                    <a:pt x="65" y="158"/>
                  </a:lnTo>
                  <a:lnTo>
                    <a:pt x="66" y="159"/>
                  </a:lnTo>
                  <a:lnTo>
                    <a:pt x="95" y="146"/>
                  </a:lnTo>
                  <a:close/>
                </a:path>
              </a:pathLst>
            </a:custGeom>
            <a:solidFill>
              <a:srgbClr val="28166F"/>
            </a:solidFill>
            <a:ln w="9525">
              <a:noFill/>
              <a:round/>
              <a:headEnd/>
              <a:tailEnd/>
            </a:ln>
          </p:spPr>
          <p:txBody>
            <a:bodyPr/>
            <a:lstStyle/>
            <a:p>
              <a:endParaRPr lang="fr-FR"/>
            </a:p>
          </p:txBody>
        </p:sp>
        <p:sp>
          <p:nvSpPr>
            <p:cNvPr id="575531" name="Freeform 43"/>
            <p:cNvSpPr>
              <a:spLocks/>
            </p:cNvSpPr>
            <p:nvPr/>
          </p:nvSpPr>
          <p:spPr bwMode="auto">
            <a:xfrm>
              <a:off x="4738" y="1372"/>
              <a:ext cx="23" cy="40"/>
            </a:xfrm>
            <a:custGeom>
              <a:avLst/>
              <a:gdLst/>
              <a:ahLst/>
              <a:cxnLst>
                <a:cxn ang="0">
                  <a:pos x="90" y="148"/>
                </a:cxn>
                <a:cxn ang="0">
                  <a:pos x="86" y="138"/>
                </a:cxn>
                <a:cxn ang="0">
                  <a:pos x="68" y="91"/>
                </a:cxn>
                <a:cxn ang="0">
                  <a:pos x="48" y="46"/>
                </a:cxn>
                <a:cxn ang="0">
                  <a:pos x="29" y="0"/>
                </a:cxn>
                <a:cxn ang="0">
                  <a:pos x="29" y="0"/>
                </a:cxn>
                <a:cxn ang="0">
                  <a:pos x="0" y="12"/>
                </a:cxn>
                <a:cxn ang="0">
                  <a:pos x="0" y="13"/>
                </a:cxn>
                <a:cxn ang="0">
                  <a:pos x="19" y="58"/>
                </a:cxn>
                <a:cxn ang="0">
                  <a:pos x="38" y="103"/>
                </a:cxn>
                <a:cxn ang="0">
                  <a:pos x="56" y="149"/>
                </a:cxn>
                <a:cxn ang="0">
                  <a:pos x="60" y="160"/>
                </a:cxn>
                <a:cxn ang="0">
                  <a:pos x="90" y="148"/>
                </a:cxn>
              </a:cxnLst>
              <a:rect l="0" t="0" r="r" b="b"/>
              <a:pathLst>
                <a:path w="90" h="160">
                  <a:moveTo>
                    <a:pt x="90" y="148"/>
                  </a:moveTo>
                  <a:lnTo>
                    <a:pt x="86" y="138"/>
                  </a:lnTo>
                  <a:lnTo>
                    <a:pt x="68" y="91"/>
                  </a:lnTo>
                  <a:lnTo>
                    <a:pt x="48" y="46"/>
                  </a:lnTo>
                  <a:lnTo>
                    <a:pt x="29" y="0"/>
                  </a:lnTo>
                  <a:lnTo>
                    <a:pt x="29" y="0"/>
                  </a:lnTo>
                  <a:lnTo>
                    <a:pt x="0" y="12"/>
                  </a:lnTo>
                  <a:lnTo>
                    <a:pt x="0" y="13"/>
                  </a:lnTo>
                  <a:lnTo>
                    <a:pt x="19" y="58"/>
                  </a:lnTo>
                  <a:lnTo>
                    <a:pt x="38" y="103"/>
                  </a:lnTo>
                  <a:lnTo>
                    <a:pt x="56" y="149"/>
                  </a:lnTo>
                  <a:lnTo>
                    <a:pt x="60" y="160"/>
                  </a:lnTo>
                  <a:lnTo>
                    <a:pt x="90" y="148"/>
                  </a:lnTo>
                  <a:close/>
                </a:path>
              </a:pathLst>
            </a:custGeom>
            <a:solidFill>
              <a:srgbClr val="28166F"/>
            </a:solidFill>
            <a:ln w="9525">
              <a:noFill/>
              <a:round/>
              <a:headEnd/>
              <a:tailEnd/>
            </a:ln>
          </p:spPr>
          <p:txBody>
            <a:bodyPr/>
            <a:lstStyle/>
            <a:p>
              <a:endParaRPr lang="fr-FR"/>
            </a:p>
          </p:txBody>
        </p:sp>
        <p:sp>
          <p:nvSpPr>
            <p:cNvPr id="575532" name="Freeform 44"/>
            <p:cNvSpPr>
              <a:spLocks/>
            </p:cNvSpPr>
            <p:nvPr/>
          </p:nvSpPr>
          <p:spPr bwMode="auto">
            <a:xfrm>
              <a:off x="4762" y="1431"/>
              <a:ext cx="22" cy="40"/>
            </a:xfrm>
            <a:custGeom>
              <a:avLst/>
              <a:gdLst/>
              <a:ahLst/>
              <a:cxnLst>
                <a:cxn ang="0">
                  <a:pos x="86" y="151"/>
                </a:cxn>
                <a:cxn ang="0">
                  <a:pos x="80" y="132"/>
                </a:cxn>
                <a:cxn ang="0">
                  <a:pos x="63" y="85"/>
                </a:cxn>
                <a:cxn ang="0">
                  <a:pos x="44" y="38"/>
                </a:cxn>
                <a:cxn ang="0">
                  <a:pos x="30" y="0"/>
                </a:cxn>
                <a:cxn ang="0">
                  <a:pos x="0" y="12"/>
                </a:cxn>
                <a:cxn ang="0">
                  <a:pos x="15" y="50"/>
                </a:cxn>
                <a:cxn ang="0">
                  <a:pos x="32" y="96"/>
                </a:cxn>
                <a:cxn ang="0">
                  <a:pos x="50" y="143"/>
                </a:cxn>
                <a:cxn ang="0">
                  <a:pos x="57" y="161"/>
                </a:cxn>
                <a:cxn ang="0">
                  <a:pos x="86" y="151"/>
                </a:cxn>
              </a:cxnLst>
              <a:rect l="0" t="0" r="r" b="b"/>
              <a:pathLst>
                <a:path w="86" h="161">
                  <a:moveTo>
                    <a:pt x="86" y="151"/>
                  </a:moveTo>
                  <a:lnTo>
                    <a:pt x="80" y="132"/>
                  </a:lnTo>
                  <a:lnTo>
                    <a:pt x="63" y="85"/>
                  </a:lnTo>
                  <a:lnTo>
                    <a:pt x="44" y="38"/>
                  </a:lnTo>
                  <a:lnTo>
                    <a:pt x="30" y="0"/>
                  </a:lnTo>
                  <a:lnTo>
                    <a:pt x="0" y="12"/>
                  </a:lnTo>
                  <a:lnTo>
                    <a:pt x="15" y="50"/>
                  </a:lnTo>
                  <a:lnTo>
                    <a:pt x="32" y="96"/>
                  </a:lnTo>
                  <a:lnTo>
                    <a:pt x="50" y="143"/>
                  </a:lnTo>
                  <a:lnTo>
                    <a:pt x="57" y="161"/>
                  </a:lnTo>
                  <a:lnTo>
                    <a:pt x="86" y="151"/>
                  </a:lnTo>
                  <a:close/>
                </a:path>
              </a:pathLst>
            </a:custGeom>
            <a:solidFill>
              <a:srgbClr val="28166F"/>
            </a:solidFill>
            <a:ln w="9525">
              <a:noFill/>
              <a:round/>
              <a:headEnd/>
              <a:tailEnd/>
            </a:ln>
          </p:spPr>
          <p:txBody>
            <a:bodyPr/>
            <a:lstStyle/>
            <a:p>
              <a:endParaRPr lang="fr-FR"/>
            </a:p>
          </p:txBody>
        </p:sp>
        <p:sp>
          <p:nvSpPr>
            <p:cNvPr id="575533" name="Freeform 45"/>
            <p:cNvSpPr>
              <a:spLocks/>
            </p:cNvSpPr>
            <p:nvPr/>
          </p:nvSpPr>
          <p:spPr bwMode="auto">
            <a:xfrm>
              <a:off x="4785" y="1491"/>
              <a:ext cx="20" cy="41"/>
            </a:xfrm>
            <a:custGeom>
              <a:avLst/>
              <a:gdLst/>
              <a:ahLst/>
              <a:cxnLst>
                <a:cxn ang="0">
                  <a:pos x="81" y="152"/>
                </a:cxn>
                <a:cxn ang="0">
                  <a:pos x="72" y="125"/>
                </a:cxn>
                <a:cxn ang="0">
                  <a:pos x="57" y="77"/>
                </a:cxn>
                <a:cxn ang="0">
                  <a:pos x="41" y="30"/>
                </a:cxn>
                <a:cxn ang="0">
                  <a:pos x="29" y="0"/>
                </a:cxn>
                <a:cxn ang="0">
                  <a:pos x="0" y="10"/>
                </a:cxn>
                <a:cxn ang="0">
                  <a:pos x="10" y="40"/>
                </a:cxn>
                <a:cxn ang="0">
                  <a:pos x="26" y="88"/>
                </a:cxn>
                <a:cxn ang="0">
                  <a:pos x="42" y="135"/>
                </a:cxn>
                <a:cxn ang="0">
                  <a:pos x="51" y="162"/>
                </a:cxn>
                <a:cxn ang="0">
                  <a:pos x="81" y="152"/>
                </a:cxn>
              </a:cxnLst>
              <a:rect l="0" t="0" r="r" b="b"/>
              <a:pathLst>
                <a:path w="81" h="162">
                  <a:moveTo>
                    <a:pt x="81" y="152"/>
                  </a:moveTo>
                  <a:lnTo>
                    <a:pt x="72" y="125"/>
                  </a:lnTo>
                  <a:lnTo>
                    <a:pt x="57" y="77"/>
                  </a:lnTo>
                  <a:lnTo>
                    <a:pt x="41" y="30"/>
                  </a:lnTo>
                  <a:lnTo>
                    <a:pt x="29" y="0"/>
                  </a:lnTo>
                  <a:lnTo>
                    <a:pt x="0" y="10"/>
                  </a:lnTo>
                  <a:lnTo>
                    <a:pt x="10" y="40"/>
                  </a:lnTo>
                  <a:lnTo>
                    <a:pt x="26" y="88"/>
                  </a:lnTo>
                  <a:lnTo>
                    <a:pt x="42" y="135"/>
                  </a:lnTo>
                  <a:lnTo>
                    <a:pt x="51" y="162"/>
                  </a:lnTo>
                  <a:lnTo>
                    <a:pt x="81" y="152"/>
                  </a:lnTo>
                  <a:close/>
                </a:path>
              </a:pathLst>
            </a:custGeom>
            <a:solidFill>
              <a:srgbClr val="28166F"/>
            </a:solidFill>
            <a:ln w="9525">
              <a:noFill/>
              <a:round/>
              <a:headEnd/>
              <a:tailEnd/>
            </a:ln>
          </p:spPr>
          <p:txBody>
            <a:bodyPr/>
            <a:lstStyle/>
            <a:p>
              <a:endParaRPr lang="fr-FR"/>
            </a:p>
          </p:txBody>
        </p:sp>
        <p:sp>
          <p:nvSpPr>
            <p:cNvPr id="575534" name="Freeform 46"/>
            <p:cNvSpPr>
              <a:spLocks/>
            </p:cNvSpPr>
            <p:nvPr/>
          </p:nvSpPr>
          <p:spPr bwMode="auto">
            <a:xfrm>
              <a:off x="4805" y="1552"/>
              <a:ext cx="19" cy="41"/>
            </a:xfrm>
            <a:custGeom>
              <a:avLst/>
              <a:gdLst/>
              <a:ahLst/>
              <a:cxnLst>
                <a:cxn ang="0">
                  <a:pos x="77" y="154"/>
                </a:cxn>
                <a:cxn ang="0">
                  <a:pos x="67" y="119"/>
                </a:cxn>
                <a:cxn ang="0">
                  <a:pos x="53" y="71"/>
                </a:cxn>
                <a:cxn ang="0">
                  <a:pos x="37" y="23"/>
                </a:cxn>
                <a:cxn ang="0">
                  <a:pos x="30" y="0"/>
                </a:cxn>
                <a:cxn ang="0">
                  <a:pos x="0" y="10"/>
                </a:cxn>
                <a:cxn ang="0">
                  <a:pos x="7" y="33"/>
                </a:cxn>
                <a:cxn ang="0">
                  <a:pos x="22" y="81"/>
                </a:cxn>
                <a:cxn ang="0">
                  <a:pos x="36" y="128"/>
                </a:cxn>
                <a:cxn ang="0">
                  <a:pos x="47" y="163"/>
                </a:cxn>
                <a:cxn ang="0">
                  <a:pos x="77" y="154"/>
                </a:cxn>
              </a:cxnLst>
              <a:rect l="0" t="0" r="r" b="b"/>
              <a:pathLst>
                <a:path w="77" h="163">
                  <a:moveTo>
                    <a:pt x="77" y="154"/>
                  </a:moveTo>
                  <a:lnTo>
                    <a:pt x="67" y="119"/>
                  </a:lnTo>
                  <a:lnTo>
                    <a:pt x="53" y="71"/>
                  </a:lnTo>
                  <a:lnTo>
                    <a:pt x="37" y="23"/>
                  </a:lnTo>
                  <a:lnTo>
                    <a:pt x="30" y="0"/>
                  </a:lnTo>
                  <a:lnTo>
                    <a:pt x="0" y="10"/>
                  </a:lnTo>
                  <a:lnTo>
                    <a:pt x="7" y="33"/>
                  </a:lnTo>
                  <a:lnTo>
                    <a:pt x="22" y="81"/>
                  </a:lnTo>
                  <a:lnTo>
                    <a:pt x="36" y="128"/>
                  </a:lnTo>
                  <a:lnTo>
                    <a:pt x="47" y="163"/>
                  </a:lnTo>
                  <a:lnTo>
                    <a:pt x="77" y="154"/>
                  </a:lnTo>
                  <a:close/>
                </a:path>
              </a:pathLst>
            </a:custGeom>
            <a:solidFill>
              <a:srgbClr val="28166F"/>
            </a:solidFill>
            <a:ln w="9525">
              <a:noFill/>
              <a:round/>
              <a:headEnd/>
              <a:tailEnd/>
            </a:ln>
          </p:spPr>
          <p:txBody>
            <a:bodyPr/>
            <a:lstStyle/>
            <a:p>
              <a:endParaRPr lang="fr-FR"/>
            </a:p>
          </p:txBody>
        </p:sp>
        <p:sp>
          <p:nvSpPr>
            <p:cNvPr id="575535" name="Freeform 47"/>
            <p:cNvSpPr>
              <a:spLocks/>
            </p:cNvSpPr>
            <p:nvPr/>
          </p:nvSpPr>
          <p:spPr bwMode="auto">
            <a:xfrm>
              <a:off x="4823" y="1614"/>
              <a:ext cx="18" cy="40"/>
            </a:xfrm>
            <a:custGeom>
              <a:avLst/>
              <a:gdLst/>
              <a:ahLst/>
              <a:cxnLst>
                <a:cxn ang="0">
                  <a:pos x="72" y="155"/>
                </a:cxn>
                <a:cxn ang="0">
                  <a:pos x="62" y="113"/>
                </a:cxn>
                <a:cxn ang="0">
                  <a:pos x="49" y="65"/>
                </a:cxn>
                <a:cxn ang="0">
                  <a:pos x="35" y="17"/>
                </a:cxn>
                <a:cxn ang="0">
                  <a:pos x="30" y="0"/>
                </a:cxn>
                <a:cxn ang="0">
                  <a:pos x="0" y="9"/>
                </a:cxn>
                <a:cxn ang="0">
                  <a:pos x="4" y="25"/>
                </a:cxn>
                <a:cxn ang="0">
                  <a:pos x="17" y="74"/>
                </a:cxn>
                <a:cxn ang="0">
                  <a:pos x="30" y="122"/>
                </a:cxn>
                <a:cxn ang="0">
                  <a:pos x="41" y="163"/>
                </a:cxn>
                <a:cxn ang="0">
                  <a:pos x="72" y="155"/>
                </a:cxn>
              </a:cxnLst>
              <a:rect l="0" t="0" r="r" b="b"/>
              <a:pathLst>
                <a:path w="72" h="163">
                  <a:moveTo>
                    <a:pt x="72" y="155"/>
                  </a:moveTo>
                  <a:lnTo>
                    <a:pt x="62" y="113"/>
                  </a:lnTo>
                  <a:lnTo>
                    <a:pt x="49" y="65"/>
                  </a:lnTo>
                  <a:lnTo>
                    <a:pt x="35" y="17"/>
                  </a:lnTo>
                  <a:lnTo>
                    <a:pt x="30" y="0"/>
                  </a:lnTo>
                  <a:lnTo>
                    <a:pt x="0" y="9"/>
                  </a:lnTo>
                  <a:lnTo>
                    <a:pt x="4" y="25"/>
                  </a:lnTo>
                  <a:lnTo>
                    <a:pt x="17" y="74"/>
                  </a:lnTo>
                  <a:lnTo>
                    <a:pt x="30" y="122"/>
                  </a:lnTo>
                  <a:lnTo>
                    <a:pt x="41" y="163"/>
                  </a:lnTo>
                  <a:lnTo>
                    <a:pt x="72" y="155"/>
                  </a:lnTo>
                  <a:close/>
                </a:path>
              </a:pathLst>
            </a:custGeom>
            <a:solidFill>
              <a:srgbClr val="28166F"/>
            </a:solidFill>
            <a:ln w="9525">
              <a:noFill/>
              <a:round/>
              <a:headEnd/>
              <a:tailEnd/>
            </a:ln>
          </p:spPr>
          <p:txBody>
            <a:bodyPr/>
            <a:lstStyle/>
            <a:p>
              <a:endParaRPr lang="fr-FR"/>
            </a:p>
          </p:txBody>
        </p:sp>
        <p:sp>
          <p:nvSpPr>
            <p:cNvPr id="575536" name="Freeform 48"/>
            <p:cNvSpPr>
              <a:spLocks/>
            </p:cNvSpPr>
            <p:nvPr/>
          </p:nvSpPr>
          <p:spPr bwMode="auto">
            <a:xfrm>
              <a:off x="4839" y="1676"/>
              <a:ext cx="17" cy="40"/>
            </a:xfrm>
            <a:custGeom>
              <a:avLst/>
              <a:gdLst/>
              <a:ahLst/>
              <a:cxnLst>
                <a:cxn ang="0">
                  <a:pos x="68" y="156"/>
                </a:cxn>
                <a:cxn ang="0">
                  <a:pos x="56" y="109"/>
                </a:cxn>
                <a:cxn ang="0">
                  <a:pos x="45" y="60"/>
                </a:cxn>
                <a:cxn ang="0">
                  <a:pos x="33" y="11"/>
                </a:cxn>
                <a:cxn ang="0">
                  <a:pos x="30" y="0"/>
                </a:cxn>
                <a:cxn ang="0">
                  <a:pos x="0" y="8"/>
                </a:cxn>
                <a:cxn ang="0">
                  <a:pos x="3" y="18"/>
                </a:cxn>
                <a:cxn ang="0">
                  <a:pos x="14" y="68"/>
                </a:cxn>
                <a:cxn ang="0">
                  <a:pos x="25" y="117"/>
                </a:cxn>
                <a:cxn ang="0">
                  <a:pos x="36" y="163"/>
                </a:cxn>
                <a:cxn ang="0">
                  <a:pos x="68" y="156"/>
                </a:cxn>
              </a:cxnLst>
              <a:rect l="0" t="0" r="r" b="b"/>
              <a:pathLst>
                <a:path w="68" h="163">
                  <a:moveTo>
                    <a:pt x="68" y="156"/>
                  </a:moveTo>
                  <a:lnTo>
                    <a:pt x="56" y="109"/>
                  </a:lnTo>
                  <a:lnTo>
                    <a:pt x="45" y="60"/>
                  </a:lnTo>
                  <a:lnTo>
                    <a:pt x="33" y="11"/>
                  </a:lnTo>
                  <a:lnTo>
                    <a:pt x="30" y="0"/>
                  </a:lnTo>
                  <a:lnTo>
                    <a:pt x="0" y="8"/>
                  </a:lnTo>
                  <a:lnTo>
                    <a:pt x="3" y="18"/>
                  </a:lnTo>
                  <a:lnTo>
                    <a:pt x="14" y="68"/>
                  </a:lnTo>
                  <a:lnTo>
                    <a:pt x="25" y="117"/>
                  </a:lnTo>
                  <a:lnTo>
                    <a:pt x="36" y="163"/>
                  </a:lnTo>
                  <a:lnTo>
                    <a:pt x="68" y="156"/>
                  </a:lnTo>
                  <a:close/>
                </a:path>
              </a:pathLst>
            </a:custGeom>
            <a:solidFill>
              <a:srgbClr val="28166F"/>
            </a:solidFill>
            <a:ln w="9525">
              <a:noFill/>
              <a:round/>
              <a:headEnd/>
              <a:tailEnd/>
            </a:ln>
          </p:spPr>
          <p:txBody>
            <a:bodyPr/>
            <a:lstStyle/>
            <a:p>
              <a:endParaRPr lang="fr-FR"/>
            </a:p>
          </p:txBody>
        </p:sp>
        <p:sp>
          <p:nvSpPr>
            <p:cNvPr id="575537" name="Freeform 49"/>
            <p:cNvSpPr>
              <a:spLocks/>
            </p:cNvSpPr>
            <p:nvPr/>
          </p:nvSpPr>
          <p:spPr bwMode="auto">
            <a:xfrm>
              <a:off x="4853" y="1738"/>
              <a:ext cx="16" cy="41"/>
            </a:xfrm>
            <a:custGeom>
              <a:avLst/>
              <a:gdLst/>
              <a:ahLst/>
              <a:cxnLst>
                <a:cxn ang="0">
                  <a:pos x="63" y="157"/>
                </a:cxn>
                <a:cxn ang="0">
                  <a:pos x="63" y="155"/>
                </a:cxn>
                <a:cxn ang="0">
                  <a:pos x="53" y="105"/>
                </a:cxn>
                <a:cxn ang="0">
                  <a:pos x="43" y="56"/>
                </a:cxn>
                <a:cxn ang="0">
                  <a:pos x="33" y="6"/>
                </a:cxn>
                <a:cxn ang="0">
                  <a:pos x="32" y="0"/>
                </a:cxn>
                <a:cxn ang="0">
                  <a:pos x="0" y="6"/>
                </a:cxn>
                <a:cxn ang="0">
                  <a:pos x="1" y="13"/>
                </a:cxn>
                <a:cxn ang="0">
                  <a:pos x="13" y="62"/>
                </a:cxn>
                <a:cxn ang="0">
                  <a:pos x="22" y="112"/>
                </a:cxn>
                <a:cxn ang="0">
                  <a:pos x="32" y="161"/>
                </a:cxn>
                <a:cxn ang="0">
                  <a:pos x="32" y="163"/>
                </a:cxn>
                <a:cxn ang="0">
                  <a:pos x="63" y="157"/>
                </a:cxn>
              </a:cxnLst>
              <a:rect l="0" t="0" r="r" b="b"/>
              <a:pathLst>
                <a:path w="63" h="163">
                  <a:moveTo>
                    <a:pt x="63" y="157"/>
                  </a:moveTo>
                  <a:lnTo>
                    <a:pt x="63" y="155"/>
                  </a:lnTo>
                  <a:lnTo>
                    <a:pt x="53" y="105"/>
                  </a:lnTo>
                  <a:lnTo>
                    <a:pt x="43" y="56"/>
                  </a:lnTo>
                  <a:lnTo>
                    <a:pt x="33" y="6"/>
                  </a:lnTo>
                  <a:lnTo>
                    <a:pt x="32" y="0"/>
                  </a:lnTo>
                  <a:lnTo>
                    <a:pt x="0" y="6"/>
                  </a:lnTo>
                  <a:lnTo>
                    <a:pt x="1" y="13"/>
                  </a:lnTo>
                  <a:lnTo>
                    <a:pt x="13" y="62"/>
                  </a:lnTo>
                  <a:lnTo>
                    <a:pt x="22" y="112"/>
                  </a:lnTo>
                  <a:lnTo>
                    <a:pt x="32" y="161"/>
                  </a:lnTo>
                  <a:lnTo>
                    <a:pt x="32" y="163"/>
                  </a:lnTo>
                  <a:lnTo>
                    <a:pt x="63" y="157"/>
                  </a:lnTo>
                  <a:close/>
                </a:path>
              </a:pathLst>
            </a:custGeom>
            <a:solidFill>
              <a:srgbClr val="28166F"/>
            </a:solidFill>
            <a:ln w="9525">
              <a:noFill/>
              <a:round/>
              <a:headEnd/>
              <a:tailEnd/>
            </a:ln>
          </p:spPr>
          <p:txBody>
            <a:bodyPr/>
            <a:lstStyle/>
            <a:p>
              <a:endParaRPr lang="fr-FR"/>
            </a:p>
          </p:txBody>
        </p:sp>
        <p:sp>
          <p:nvSpPr>
            <p:cNvPr id="575538" name="Freeform 50"/>
            <p:cNvSpPr>
              <a:spLocks/>
            </p:cNvSpPr>
            <p:nvPr/>
          </p:nvSpPr>
          <p:spPr bwMode="auto">
            <a:xfrm>
              <a:off x="4866" y="1801"/>
              <a:ext cx="14" cy="41"/>
            </a:xfrm>
            <a:custGeom>
              <a:avLst/>
              <a:gdLst/>
              <a:ahLst/>
              <a:cxnLst>
                <a:cxn ang="0">
                  <a:pos x="58" y="158"/>
                </a:cxn>
                <a:cxn ang="0">
                  <a:pos x="57" y="153"/>
                </a:cxn>
                <a:cxn ang="0">
                  <a:pos x="49" y="104"/>
                </a:cxn>
                <a:cxn ang="0">
                  <a:pos x="41" y="53"/>
                </a:cxn>
                <a:cxn ang="0">
                  <a:pos x="31" y="3"/>
                </a:cxn>
                <a:cxn ang="0">
                  <a:pos x="31" y="0"/>
                </a:cxn>
                <a:cxn ang="0">
                  <a:pos x="0" y="6"/>
                </a:cxn>
                <a:cxn ang="0">
                  <a:pos x="0" y="9"/>
                </a:cxn>
                <a:cxn ang="0">
                  <a:pos x="9" y="59"/>
                </a:cxn>
                <a:cxn ang="0">
                  <a:pos x="17" y="109"/>
                </a:cxn>
                <a:cxn ang="0">
                  <a:pos x="25" y="158"/>
                </a:cxn>
                <a:cxn ang="0">
                  <a:pos x="26" y="163"/>
                </a:cxn>
                <a:cxn ang="0">
                  <a:pos x="58" y="158"/>
                </a:cxn>
              </a:cxnLst>
              <a:rect l="0" t="0" r="r" b="b"/>
              <a:pathLst>
                <a:path w="58" h="163">
                  <a:moveTo>
                    <a:pt x="58" y="158"/>
                  </a:moveTo>
                  <a:lnTo>
                    <a:pt x="57" y="153"/>
                  </a:lnTo>
                  <a:lnTo>
                    <a:pt x="49" y="104"/>
                  </a:lnTo>
                  <a:lnTo>
                    <a:pt x="41" y="53"/>
                  </a:lnTo>
                  <a:lnTo>
                    <a:pt x="31" y="3"/>
                  </a:lnTo>
                  <a:lnTo>
                    <a:pt x="31" y="0"/>
                  </a:lnTo>
                  <a:lnTo>
                    <a:pt x="0" y="6"/>
                  </a:lnTo>
                  <a:lnTo>
                    <a:pt x="0" y="9"/>
                  </a:lnTo>
                  <a:lnTo>
                    <a:pt x="9" y="59"/>
                  </a:lnTo>
                  <a:lnTo>
                    <a:pt x="17" y="109"/>
                  </a:lnTo>
                  <a:lnTo>
                    <a:pt x="25" y="158"/>
                  </a:lnTo>
                  <a:lnTo>
                    <a:pt x="26" y="163"/>
                  </a:lnTo>
                  <a:lnTo>
                    <a:pt x="58" y="158"/>
                  </a:lnTo>
                  <a:close/>
                </a:path>
              </a:pathLst>
            </a:custGeom>
            <a:solidFill>
              <a:srgbClr val="28166F"/>
            </a:solidFill>
            <a:ln w="9525">
              <a:noFill/>
              <a:round/>
              <a:headEnd/>
              <a:tailEnd/>
            </a:ln>
          </p:spPr>
          <p:txBody>
            <a:bodyPr/>
            <a:lstStyle/>
            <a:p>
              <a:endParaRPr lang="fr-FR"/>
            </a:p>
          </p:txBody>
        </p:sp>
        <p:sp>
          <p:nvSpPr>
            <p:cNvPr id="575539" name="Freeform 51"/>
            <p:cNvSpPr>
              <a:spLocks/>
            </p:cNvSpPr>
            <p:nvPr/>
          </p:nvSpPr>
          <p:spPr bwMode="auto">
            <a:xfrm>
              <a:off x="4876" y="1864"/>
              <a:ext cx="13" cy="41"/>
            </a:xfrm>
            <a:custGeom>
              <a:avLst/>
              <a:gdLst/>
              <a:ahLst/>
              <a:cxnLst>
                <a:cxn ang="0">
                  <a:pos x="53" y="159"/>
                </a:cxn>
                <a:cxn ang="0">
                  <a:pos x="52" y="152"/>
                </a:cxn>
                <a:cxn ang="0">
                  <a:pos x="45" y="102"/>
                </a:cxn>
                <a:cxn ang="0">
                  <a:pos x="38" y="51"/>
                </a:cxn>
                <a:cxn ang="0">
                  <a:pos x="31" y="1"/>
                </a:cxn>
                <a:cxn ang="0">
                  <a:pos x="31" y="0"/>
                </a:cxn>
                <a:cxn ang="0">
                  <a:pos x="0" y="5"/>
                </a:cxn>
                <a:cxn ang="0">
                  <a:pos x="0" y="5"/>
                </a:cxn>
                <a:cxn ang="0">
                  <a:pos x="7" y="56"/>
                </a:cxn>
                <a:cxn ang="0">
                  <a:pos x="14" y="106"/>
                </a:cxn>
                <a:cxn ang="0">
                  <a:pos x="20" y="156"/>
                </a:cxn>
                <a:cxn ang="0">
                  <a:pos x="21" y="163"/>
                </a:cxn>
                <a:cxn ang="0">
                  <a:pos x="53" y="159"/>
                </a:cxn>
              </a:cxnLst>
              <a:rect l="0" t="0" r="r" b="b"/>
              <a:pathLst>
                <a:path w="53" h="163">
                  <a:moveTo>
                    <a:pt x="53" y="159"/>
                  </a:moveTo>
                  <a:lnTo>
                    <a:pt x="52" y="152"/>
                  </a:lnTo>
                  <a:lnTo>
                    <a:pt x="45" y="102"/>
                  </a:lnTo>
                  <a:lnTo>
                    <a:pt x="38" y="51"/>
                  </a:lnTo>
                  <a:lnTo>
                    <a:pt x="31" y="1"/>
                  </a:lnTo>
                  <a:lnTo>
                    <a:pt x="31" y="0"/>
                  </a:lnTo>
                  <a:lnTo>
                    <a:pt x="0" y="5"/>
                  </a:lnTo>
                  <a:lnTo>
                    <a:pt x="0" y="5"/>
                  </a:lnTo>
                  <a:lnTo>
                    <a:pt x="7" y="56"/>
                  </a:lnTo>
                  <a:lnTo>
                    <a:pt x="14" y="106"/>
                  </a:lnTo>
                  <a:lnTo>
                    <a:pt x="20" y="156"/>
                  </a:lnTo>
                  <a:lnTo>
                    <a:pt x="21" y="163"/>
                  </a:lnTo>
                  <a:lnTo>
                    <a:pt x="53" y="159"/>
                  </a:lnTo>
                  <a:close/>
                </a:path>
              </a:pathLst>
            </a:custGeom>
            <a:solidFill>
              <a:srgbClr val="28166F"/>
            </a:solidFill>
            <a:ln w="9525">
              <a:noFill/>
              <a:round/>
              <a:headEnd/>
              <a:tailEnd/>
            </a:ln>
          </p:spPr>
          <p:txBody>
            <a:bodyPr/>
            <a:lstStyle/>
            <a:p>
              <a:endParaRPr lang="fr-FR"/>
            </a:p>
          </p:txBody>
        </p:sp>
        <p:sp>
          <p:nvSpPr>
            <p:cNvPr id="575540" name="Freeform 52"/>
            <p:cNvSpPr>
              <a:spLocks/>
            </p:cNvSpPr>
            <p:nvPr/>
          </p:nvSpPr>
          <p:spPr bwMode="auto">
            <a:xfrm>
              <a:off x="4884" y="1928"/>
              <a:ext cx="12" cy="40"/>
            </a:xfrm>
            <a:custGeom>
              <a:avLst/>
              <a:gdLst/>
              <a:ahLst/>
              <a:cxnLst>
                <a:cxn ang="0">
                  <a:pos x="48" y="160"/>
                </a:cxn>
                <a:cxn ang="0">
                  <a:pos x="48" y="152"/>
                </a:cxn>
                <a:cxn ang="0">
                  <a:pos x="42" y="101"/>
                </a:cxn>
                <a:cxn ang="0">
                  <a:pos x="36" y="50"/>
                </a:cxn>
                <a:cxn ang="0">
                  <a:pos x="31" y="0"/>
                </a:cxn>
                <a:cxn ang="0">
                  <a:pos x="0" y="4"/>
                </a:cxn>
                <a:cxn ang="0">
                  <a:pos x="5" y="53"/>
                </a:cxn>
                <a:cxn ang="0">
                  <a:pos x="10" y="104"/>
                </a:cxn>
                <a:cxn ang="0">
                  <a:pos x="15" y="155"/>
                </a:cxn>
                <a:cxn ang="0">
                  <a:pos x="16" y="163"/>
                </a:cxn>
                <a:cxn ang="0">
                  <a:pos x="48" y="160"/>
                </a:cxn>
              </a:cxnLst>
              <a:rect l="0" t="0" r="r" b="b"/>
              <a:pathLst>
                <a:path w="48" h="163">
                  <a:moveTo>
                    <a:pt x="48" y="160"/>
                  </a:moveTo>
                  <a:lnTo>
                    <a:pt x="48" y="152"/>
                  </a:lnTo>
                  <a:lnTo>
                    <a:pt x="42" y="101"/>
                  </a:lnTo>
                  <a:lnTo>
                    <a:pt x="36" y="50"/>
                  </a:lnTo>
                  <a:lnTo>
                    <a:pt x="31" y="0"/>
                  </a:lnTo>
                  <a:lnTo>
                    <a:pt x="0" y="4"/>
                  </a:lnTo>
                  <a:lnTo>
                    <a:pt x="5" y="53"/>
                  </a:lnTo>
                  <a:lnTo>
                    <a:pt x="10" y="104"/>
                  </a:lnTo>
                  <a:lnTo>
                    <a:pt x="15" y="155"/>
                  </a:lnTo>
                  <a:lnTo>
                    <a:pt x="16" y="163"/>
                  </a:lnTo>
                  <a:lnTo>
                    <a:pt x="48" y="160"/>
                  </a:lnTo>
                  <a:close/>
                </a:path>
              </a:pathLst>
            </a:custGeom>
            <a:solidFill>
              <a:srgbClr val="28166F"/>
            </a:solidFill>
            <a:ln w="9525">
              <a:noFill/>
              <a:round/>
              <a:headEnd/>
              <a:tailEnd/>
            </a:ln>
          </p:spPr>
          <p:txBody>
            <a:bodyPr/>
            <a:lstStyle/>
            <a:p>
              <a:endParaRPr lang="fr-FR"/>
            </a:p>
          </p:txBody>
        </p:sp>
        <p:sp>
          <p:nvSpPr>
            <p:cNvPr id="575541" name="Freeform 53"/>
            <p:cNvSpPr>
              <a:spLocks/>
            </p:cNvSpPr>
            <p:nvPr/>
          </p:nvSpPr>
          <p:spPr bwMode="auto">
            <a:xfrm>
              <a:off x="4890" y="1991"/>
              <a:ext cx="11" cy="41"/>
            </a:xfrm>
            <a:custGeom>
              <a:avLst/>
              <a:gdLst/>
              <a:ahLst/>
              <a:cxnLst>
                <a:cxn ang="0">
                  <a:pos x="44" y="160"/>
                </a:cxn>
                <a:cxn ang="0">
                  <a:pos x="44" y="154"/>
                </a:cxn>
                <a:cxn ang="0">
                  <a:pos x="40" y="102"/>
                </a:cxn>
                <a:cxn ang="0">
                  <a:pos x="37" y="51"/>
                </a:cxn>
                <a:cxn ang="0">
                  <a:pos x="33" y="0"/>
                </a:cxn>
                <a:cxn ang="0">
                  <a:pos x="0" y="3"/>
                </a:cxn>
                <a:cxn ang="0">
                  <a:pos x="4" y="53"/>
                </a:cxn>
                <a:cxn ang="0">
                  <a:pos x="8" y="105"/>
                </a:cxn>
                <a:cxn ang="0">
                  <a:pos x="11" y="156"/>
                </a:cxn>
                <a:cxn ang="0">
                  <a:pos x="12" y="162"/>
                </a:cxn>
                <a:cxn ang="0">
                  <a:pos x="44" y="160"/>
                </a:cxn>
              </a:cxnLst>
              <a:rect l="0" t="0" r="r" b="b"/>
              <a:pathLst>
                <a:path w="44" h="162">
                  <a:moveTo>
                    <a:pt x="44" y="160"/>
                  </a:moveTo>
                  <a:lnTo>
                    <a:pt x="44" y="154"/>
                  </a:lnTo>
                  <a:lnTo>
                    <a:pt x="40" y="102"/>
                  </a:lnTo>
                  <a:lnTo>
                    <a:pt x="37" y="51"/>
                  </a:lnTo>
                  <a:lnTo>
                    <a:pt x="33" y="0"/>
                  </a:lnTo>
                  <a:lnTo>
                    <a:pt x="0" y="3"/>
                  </a:lnTo>
                  <a:lnTo>
                    <a:pt x="4" y="53"/>
                  </a:lnTo>
                  <a:lnTo>
                    <a:pt x="8" y="105"/>
                  </a:lnTo>
                  <a:lnTo>
                    <a:pt x="11" y="156"/>
                  </a:lnTo>
                  <a:lnTo>
                    <a:pt x="12" y="162"/>
                  </a:lnTo>
                  <a:lnTo>
                    <a:pt x="44" y="160"/>
                  </a:lnTo>
                  <a:close/>
                </a:path>
              </a:pathLst>
            </a:custGeom>
            <a:solidFill>
              <a:srgbClr val="28166F"/>
            </a:solidFill>
            <a:ln w="9525">
              <a:noFill/>
              <a:round/>
              <a:headEnd/>
              <a:tailEnd/>
            </a:ln>
          </p:spPr>
          <p:txBody>
            <a:bodyPr/>
            <a:lstStyle/>
            <a:p>
              <a:endParaRPr lang="fr-FR"/>
            </a:p>
          </p:txBody>
        </p:sp>
        <p:sp>
          <p:nvSpPr>
            <p:cNvPr id="575542" name="Freeform 54"/>
            <p:cNvSpPr>
              <a:spLocks/>
            </p:cNvSpPr>
            <p:nvPr/>
          </p:nvSpPr>
          <p:spPr bwMode="auto">
            <a:xfrm>
              <a:off x="4894" y="2055"/>
              <a:ext cx="10" cy="41"/>
            </a:xfrm>
            <a:custGeom>
              <a:avLst/>
              <a:gdLst/>
              <a:ahLst/>
              <a:cxnLst>
                <a:cxn ang="0">
                  <a:pos x="39" y="160"/>
                </a:cxn>
                <a:cxn ang="0">
                  <a:pos x="39" y="157"/>
                </a:cxn>
                <a:cxn ang="0">
                  <a:pos x="37" y="105"/>
                </a:cxn>
                <a:cxn ang="0">
                  <a:pos x="35" y="54"/>
                </a:cxn>
                <a:cxn ang="0">
                  <a:pos x="33" y="1"/>
                </a:cxn>
                <a:cxn ang="0">
                  <a:pos x="33" y="0"/>
                </a:cxn>
                <a:cxn ang="0">
                  <a:pos x="0" y="2"/>
                </a:cxn>
                <a:cxn ang="0">
                  <a:pos x="0" y="3"/>
                </a:cxn>
                <a:cxn ang="0">
                  <a:pos x="4" y="55"/>
                </a:cxn>
                <a:cxn ang="0">
                  <a:pos x="6" y="106"/>
                </a:cxn>
                <a:cxn ang="0">
                  <a:pos x="7" y="158"/>
                </a:cxn>
                <a:cxn ang="0">
                  <a:pos x="8" y="161"/>
                </a:cxn>
                <a:cxn ang="0">
                  <a:pos x="39" y="160"/>
                </a:cxn>
              </a:cxnLst>
              <a:rect l="0" t="0" r="r" b="b"/>
              <a:pathLst>
                <a:path w="39" h="161">
                  <a:moveTo>
                    <a:pt x="39" y="160"/>
                  </a:moveTo>
                  <a:lnTo>
                    <a:pt x="39" y="157"/>
                  </a:lnTo>
                  <a:lnTo>
                    <a:pt x="37" y="105"/>
                  </a:lnTo>
                  <a:lnTo>
                    <a:pt x="35" y="54"/>
                  </a:lnTo>
                  <a:lnTo>
                    <a:pt x="33" y="1"/>
                  </a:lnTo>
                  <a:lnTo>
                    <a:pt x="33" y="0"/>
                  </a:lnTo>
                  <a:lnTo>
                    <a:pt x="0" y="2"/>
                  </a:lnTo>
                  <a:lnTo>
                    <a:pt x="0" y="3"/>
                  </a:lnTo>
                  <a:lnTo>
                    <a:pt x="4" y="55"/>
                  </a:lnTo>
                  <a:lnTo>
                    <a:pt x="6" y="106"/>
                  </a:lnTo>
                  <a:lnTo>
                    <a:pt x="7" y="158"/>
                  </a:lnTo>
                  <a:lnTo>
                    <a:pt x="8" y="161"/>
                  </a:lnTo>
                  <a:lnTo>
                    <a:pt x="39" y="160"/>
                  </a:lnTo>
                  <a:close/>
                </a:path>
              </a:pathLst>
            </a:custGeom>
            <a:solidFill>
              <a:srgbClr val="28166F"/>
            </a:solidFill>
            <a:ln w="9525">
              <a:noFill/>
              <a:round/>
              <a:headEnd/>
              <a:tailEnd/>
            </a:ln>
          </p:spPr>
          <p:txBody>
            <a:bodyPr/>
            <a:lstStyle/>
            <a:p>
              <a:endParaRPr lang="fr-FR"/>
            </a:p>
          </p:txBody>
        </p:sp>
        <p:sp>
          <p:nvSpPr>
            <p:cNvPr id="575543" name="Freeform 55"/>
            <p:cNvSpPr>
              <a:spLocks/>
            </p:cNvSpPr>
            <p:nvPr/>
          </p:nvSpPr>
          <p:spPr bwMode="auto">
            <a:xfrm>
              <a:off x="4897" y="2120"/>
              <a:ext cx="8" cy="39"/>
            </a:xfrm>
            <a:custGeom>
              <a:avLst/>
              <a:gdLst/>
              <a:ahLst/>
              <a:cxnLst>
                <a:cxn ang="0">
                  <a:pos x="33" y="160"/>
                </a:cxn>
                <a:cxn ang="0">
                  <a:pos x="33" y="109"/>
                </a:cxn>
                <a:cxn ang="0">
                  <a:pos x="32" y="58"/>
                </a:cxn>
                <a:cxn ang="0">
                  <a:pos x="32" y="5"/>
                </a:cxn>
                <a:cxn ang="0">
                  <a:pos x="31" y="0"/>
                </a:cxn>
                <a:cxn ang="0">
                  <a:pos x="0" y="1"/>
                </a:cxn>
                <a:cxn ang="0">
                  <a:pos x="0" y="6"/>
                </a:cxn>
                <a:cxn ang="0">
                  <a:pos x="1" y="58"/>
                </a:cxn>
                <a:cxn ang="0">
                  <a:pos x="1" y="109"/>
                </a:cxn>
                <a:cxn ang="0">
                  <a:pos x="2" y="160"/>
                </a:cxn>
                <a:cxn ang="0">
                  <a:pos x="33" y="160"/>
                </a:cxn>
              </a:cxnLst>
              <a:rect l="0" t="0" r="r" b="b"/>
              <a:pathLst>
                <a:path w="33" h="160">
                  <a:moveTo>
                    <a:pt x="33" y="160"/>
                  </a:moveTo>
                  <a:lnTo>
                    <a:pt x="33" y="109"/>
                  </a:lnTo>
                  <a:lnTo>
                    <a:pt x="32" y="58"/>
                  </a:lnTo>
                  <a:lnTo>
                    <a:pt x="32" y="5"/>
                  </a:lnTo>
                  <a:lnTo>
                    <a:pt x="31" y="0"/>
                  </a:lnTo>
                  <a:lnTo>
                    <a:pt x="0" y="1"/>
                  </a:lnTo>
                  <a:lnTo>
                    <a:pt x="0" y="6"/>
                  </a:lnTo>
                  <a:lnTo>
                    <a:pt x="1" y="58"/>
                  </a:lnTo>
                  <a:lnTo>
                    <a:pt x="1" y="109"/>
                  </a:lnTo>
                  <a:lnTo>
                    <a:pt x="2" y="160"/>
                  </a:lnTo>
                  <a:lnTo>
                    <a:pt x="33" y="160"/>
                  </a:lnTo>
                  <a:close/>
                </a:path>
              </a:pathLst>
            </a:custGeom>
            <a:solidFill>
              <a:srgbClr val="28166F"/>
            </a:solidFill>
            <a:ln w="9525">
              <a:noFill/>
              <a:round/>
              <a:headEnd/>
              <a:tailEnd/>
            </a:ln>
          </p:spPr>
          <p:txBody>
            <a:bodyPr/>
            <a:lstStyle/>
            <a:p>
              <a:endParaRPr lang="fr-FR"/>
            </a:p>
          </p:txBody>
        </p:sp>
        <p:sp>
          <p:nvSpPr>
            <p:cNvPr id="575544" name="Freeform 56"/>
            <p:cNvSpPr>
              <a:spLocks/>
            </p:cNvSpPr>
            <p:nvPr/>
          </p:nvSpPr>
          <p:spPr bwMode="auto">
            <a:xfrm>
              <a:off x="4896" y="2184"/>
              <a:ext cx="9" cy="40"/>
            </a:xfrm>
            <a:custGeom>
              <a:avLst/>
              <a:gdLst/>
              <a:ahLst/>
              <a:cxnLst>
                <a:cxn ang="0">
                  <a:pos x="31" y="160"/>
                </a:cxn>
                <a:cxn ang="0">
                  <a:pos x="32" y="115"/>
                </a:cxn>
                <a:cxn ang="0">
                  <a:pos x="34" y="63"/>
                </a:cxn>
                <a:cxn ang="0">
                  <a:pos x="34" y="10"/>
                </a:cxn>
                <a:cxn ang="0">
                  <a:pos x="34" y="0"/>
                </a:cxn>
                <a:cxn ang="0">
                  <a:pos x="3" y="0"/>
                </a:cxn>
                <a:cxn ang="0">
                  <a:pos x="3" y="10"/>
                </a:cxn>
                <a:cxn ang="0">
                  <a:pos x="2" y="62"/>
                </a:cxn>
                <a:cxn ang="0">
                  <a:pos x="1" y="115"/>
                </a:cxn>
                <a:cxn ang="0">
                  <a:pos x="0" y="160"/>
                </a:cxn>
                <a:cxn ang="0">
                  <a:pos x="31" y="160"/>
                </a:cxn>
              </a:cxnLst>
              <a:rect l="0" t="0" r="r" b="b"/>
              <a:pathLst>
                <a:path w="34" h="160">
                  <a:moveTo>
                    <a:pt x="31" y="160"/>
                  </a:moveTo>
                  <a:lnTo>
                    <a:pt x="32" y="115"/>
                  </a:lnTo>
                  <a:lnTo>
                    <a:pt x="34" y="63"/>
                  </a:lnTo>
                  <a:lnTo>
                    <a:pt x="34" y="10"/>
                  </a:lnTo>
                  <a:lnTo>
                    <a:pt x="34" y="0"/>
                  </a:lnTo>
                  <a:lnTo>
                    <a:pt x="3" y="0"/>
                  </a:lnTo>
                  <a:lnTo>
                    <a:pt x="3" y="10"/>
                  </a:lnTo>
                  <a:lnTo>
                    <a:pt x="2" y="62"/>
                  </a:lnTo>
                  <a:lnTo>
                    <a:pt x="1" y="115"/>
                  </a:lnTo>
                  <a:lnTo>
                    <a:pt x="0" y="160"/>
                  </a:lnTo>
                  <a:lnTo>
                    <a:pt x="31" y="160"/>
                  </a:lnTo>
                  <a:close/>
                </a:path>
              </a:pathLst>
            </a:custGeom>
            <a:solidFill>
              <a:srgbClr val="28166F"/>
            </a:solidFill>
            <a:ln w="9525">
              <a:noFill/>
              <a:round/>
              <a:headEnd/>
              <a:tailEnd/>
            </a:ln>
          </p:spPr>
          <p:txBody>
            <a:bodyPr/>
            <a:lstStyle/>
            <a:p>
              <a:endParaRPr lang="fr-FR"/>
            </a:p>
          </p:txBody>
        </p:sp>
        <p:sp>
          <p:nvSpPr>
            <p:cNvPr id="575545" name="Freeform 57"/>
            <p:cNvSpPr>
              <a:spLocks/>
            </p:cNvSpPr>
            <p:nvPr/>
          </p:nvSpPr>
          <p:spPr bwMode="auto">
            <a:xfrm>
              <a:off x="4893" y="2247"/>
              <a:ext cx="10" cy="41"/>
            </a:xfrm>
            <a:custGeom>
              <a:avLst/>
              <a:gdLst/>
              <a:ahLst/>
              <a:cxnLst>
                <a:cxn ang="0">
                  <a:pos x="32" y="161"/>
                </a:cxn>
                <a:cxn ang="0">
                  <a:pos x="35" y="120"/>
                </a:cxn>
                <a:cxn ang="0">
                  <a:pos x="38" y="68"/>
                </a:cxn>
                <a:cxn ang="0">
                  <a:pos x="40" y="16"/>
                </a:cxn>
                <a:cxn ang="0">
                  <a:pos x="41" y="1"/>
                </a:cxn>
                <a:cxn ang="0">
                  <a:pos x="9" y="0"/>
                </a:cxn>
                <a:cxn ang="0">
                  <a:pos x="9" y="14"/>
                </a:cxn>
                <a:cxn ang="0">
                  <a:pos x="5" y="66"/>
                </a:cxn>
                <a:cxn ang="0">
                  <a:pos x="2" y="118"/>
                </a:cxn>
                <a:cxn ang="0">
                  <a:pos x="0" y="159"/>
                </a:cxn>
                <a:cxn ang="0">
                  <a:pos x="32" y="161"/>
                </a:cxn>
              </a:cxnLst>
              <a:rect l="0" t="0" r="r" b="b"/>
              <a:pathLst>
                <a:path w="41" h="161">
                  <a:moveTo>
                    <a:pt x="32" y="161"/>
                  </a:moveTo>
                  <a:lnTo>
                    <a:pt x="35" y="120"/>
                  </a:lnTo>
                  <a:lnTo>
                    <a:pt x="38" y="68"/>
                  </a:lnTo>
                  <a:lnTo>
                    <a:pt x="40" y="16"/>
                  </a:lnTo>
                  <a:lnTo>
                    <a:pt x="41" y="1"/>
                  </a:lnTo>
                  <a:lnTo>
                    <a:pt x="9" y="0"/>
                  </a:lnTo>
                  <a:lnTo>
                    <a:pt x="9" y="14"/>
                  </a:lnTo>
                  <a:lnTo>
                    <a:pt x="5" y="66"/>
                  </a:lnTo>
                  <a:lnTo>
                    <a:pt x="2" y="118"/>
                  </a:lnTo>
                  <a:lnTo>
                    <a:pt x="0" y="159"/>
                  </a:lnTo>
                  <a:lnTo>
                    <a:pt x="32" y="161"/>
                  </a:lnTo>
                  <a:close/>
                </a:path>
              </a:pathLst>
            </a:custGeom>
            <a:solidFill>
              <a:srgbClr val="28166F"/>
            </a:solidFill>
            <a:ln w="9525">
              <a:noFill/>
              <a:round/>
              <a:headEnd/>
              <a:tailEnd/>
            </a:ln>
          </p:spPr>
          <p:txBody>
            <a:bodyPr/>
            <a:lstStyle/>
            <a:p>
              <a:endParaRPr lang="fr-FR"/>
            </a:p>
          </p:txBody>
        </p:sp>
        <p:sp>
          <p:nvSpPr>
            <p:cNvPr id="575546" name="Freeform 58"/>
            <p:cNvSpPr>
              <a:spLocks/>
            </p:cNvSpPr>
            <p:nvPr/>
          </p:nvSpPr>
          <p:spPr bwMode="auto">
            <a:xfrm>
              <a:off x="4888" y="2311"/>
              <a:ext cx="11" cy="41"/>
            </a:xfrm>
            <a:custGeom>
              <a:avLst/>
              <a:gdLst/>
              <a:ahLst/>
              <a:cxnLst>
                <a:cxn ang="0">
                  <a:pos x="33" y="162"/>
                </a:cxn>
                <a:cxn ang="0">
                  <a:pos x="36" y="122"/>
                </a:cxn>
                <a:cxn ang="0">
                  <a:pos x="41" y="70"/>
                </a:cxn>
                <a:cxn ang="0">
                  <a:pos x="45" y="19"/>
                </a:cxn>
                <a:cxn ang="0">
                  <a:pos x="46" y="2"/>
                </a:cxn>
                <a:cxn ang="0">
                  <a:pos x="13" y="0"/>
                </a:cxn>
                <a:cxn ang="0">
                  <a:pos x="12" y="17"/>
                </a:cxn>
                <a:cxn ang="0">
                  <a:pos x="8" y="68"/>
                </a:cxn>
                <a:cxn ang="0">
                  <a:pos x="4" y="119"/>
                </a:cxn>
                <a:cxn ang="0">
                  <a:pos x="0" y="159"/>
                </a:cxn>
                <a:cxn ang="0">
                  <a:pos x="33" y="162"/>
                </a:cxn>
              </a:cxnLst>
              <a:rect l="0" t="0" r="r" b="b"/>
              <a:pathLst>
                <a:path w="46" h="162">
                  <a:moveTo>
                    <a:pt x="33" y="162"/>
                  </a:moveTo>
                  <a:lnTo>
                    <a:pt x="36" y="122"/>
                  </a:lnTo>
                  <a:lnTo>
                    <a:pt x="41" y="70"/>
                  </a:lnTo>
                  <a:lnTo>
                    <a:pt x="45" y="19"/>
                  </a:lnTo>
                  <a:lnTo>
                    <a:pt x="46" y="2"/>
                  </a:lnTo>
                  <a:lnTo>
                    <a:pt x="13" y="0"/>
                  </a:lnTo>
                  <a:lnTo>
                    <a:pt x="12" y="17"/>
                  </a:lnTo>
                  <a:lnTo>
                    <a:pt x="8" y="68"/>
                  </a:lnTo>
                  <a:lnTo>
                    <a:pt x="4" y="119"/>
                  </a:lnTo>
                  <a:lnTo>
                    <a:pt x="0" y="159"/>
                  </a:lnTo>
                  <a:lnTo>
                    <a:pt x="33" y="162"/>
                  </a:lnTo>
                  <a:close/>
                </a:path>
              </a:pathLst>
            </a:custGeom>
            <a:solidFill>
              <a:srgbClr val="28166F"/>
            </a:solidFill>
            <a:ln w="9525">
              <a:noFill/>
              <a:round/>
              <a:headEnd/>
              <a:tailEnd/>
            </a:ln>
          </p:spPr>
          <p:txBody>
            <a:bodyPr/>
            <a:lstStyle/>
            <a:p>
              <a:endParaRPr lang="fr-FR"/>
            </a:p>
          </p:txBody>
        </p:sp>
        <p:sp>
          <p:nvSpPr>
            <p:cNvPr id="575547" name="Freeform 59"/>
            <p:cNvSpPr>
              <a:spLocks/>
            </p:cNvSpPr>
            <p:nvPr/>
          </p:nvSpPr>
          <p:spPr bwMode="auto">
            <a:xfrm>
              <a:off x="4881" y="2375"/>
              <a:ext cx="13" cy="40"/>
            </a:xfrm>
            <a:custGeom>
              <a:avLst/>
              <a:gdLst/>
              <a:ahLst/>
              <a:cxnLst>
                <a:cxn ang="0">
                  <a:pos x="31" y="162"/>
                </a:cxn>
                <a:cxn ang="0">
                  <a:pos x="36" y="122"/>
                </a:cxn>
                <a:cxn ang="0">
                  <a:pos x="42" y="70"/>
                </a:cxn>
                <a:cxn ang="0">
                  <a:pos x="47" y="20"/>
                </a:cxn>
                <a:cxn ang="0">
                  <a:pos x="49" y="3"/>
                </a:cxn>
                <a:cxn ang="0">
                  <a:pos x="18" y="0"/>
                </a:cxn>
                <a:cxn ang="0">
                  <a:pos x="16" y="17"/>
                </a:cxn>
                <a:cxn ang="0">
                  <a:pos x="11" y="67"/>
                </a:cxn>
                <a:cxn ang="0">
                  <a:pos x="5" y="118"/>
                </a:cxn>
                <a:cxn ang="0">
                  <a:pos x="0" y="159"/>
                </a:cxn>
                <a:cxn ang="0">
                  <a:pos x="31" y="162"/>
                </a:cxn>
              </a:cxnLst>
              <a:rect l="0" t="0" r="r" b="b"/>
              <a:pathLst>
                <a:path w="49" h="162">
                  <a:moveTo>
                    <a:pt x="31" y="162"/>
                  </a:moveTo>
                  <a:lnTo>
                    <a:pt x="36" y="122"/>
                  </a:lnTo>
                  <a:lnTo>
                    <a:pt x="42" y="70"/>
                  </a:lnTo>
                  <a:lnTo>
                    <a:pt x="47" y="20"/>
                  </a:lnTo>
                  <a:lnTo>
                    <a:pt x="49" y="3"/>
                  </a:lnTo>
                  <a:lnTo>
                    <a:pt x="18" y="0"/>
                  </a:lnTo>
                  <a:lnTo>
                    <a:pt x="16" y="17"/>
                  </a:lnTo>
                  <a:lnTo>
                    <a:pt x="11" y="67"/>
                  </a:lnTo>
                  <a:lnTo>
                    <a:pt x="5" y="118"/>
                  </a:lnTo>
                  <a:lnTo>
                    <a:pt x="0" y="159"/>
                  </a:lnTo>
                  <a:lnTo>
                    <a:pt x="31" y="162"/>
                  </a:lnTo>
                  <a:close/>
                </a:path>
              </a:pathLst>
            </a:custGeom>
            <a:solidFill>
              <a:srgbClr val="28166F"/>
            </a:solidFill>
            <a:ln w="9525">
              <a:noFill/>
              <a:round/>
              <a:headEnd/>
              <a:tailEnd/>
            </a:ln>
          </p:spPr>
          <p:txBody>
            <a:bodyPr/>
            <a:lstStyle/>
            <a:p>
              <a:endParaRPr lang="fr-FR"/>
            </a:p>
          </p:txBody>
        </p:sp>
        <p:sp>
          <p:nvSpPr>
            <p:cNvPr id="575548" name="Freeform 60"/>
            <p:cNvSpPr>
              <a:spLocks/>
            </p:cNvSpPr>
            <p:nvPr/>
          </p:nvSpPr>
          <p:spPr bwMode="auto">
            <a:xfrm>
              <a:off x="4872" y="2438"/>
              <a:ext cx="14" cy="41"/>
            </a:xfrm>
            <a:custGeom>
              <a:avLst/>
              <a:gdLst/>
              <a:ahLst/>
              <a:cxnLst>
                <a:cxn ang="0">
                  <a:pos x="32" y="163"/>
                </a:cxn>
                <a:cxn ang="0">
                  <a:pos x="39" y="121"/>
                </a:cxn>
                <a:cxn ang="0">
                  <a:pos x="46" y="71"/>
                </a:cxn>
                <a:cxn ang="0">
                  <a:pos x="53" y="21"/>
                </a:cxn>
                <a:cxn ang="0">
                  <a:pos x="56" y="4"/>
                </a:cxn>
                <a:cxn ang="0">
                  <a:pos x="24" y="0"/>
                </a:cxn>
                <a:cxn ang="0">
                  <a:pos x="22" y="16"/>
                </a:cxn>
                <a:cxn ang="0">
                  <a:pos x="15" y="67"/>
                </a:cxn>
                <a:cxn ang="0">
                  <a:pos x="7" y="116"/>
                </a:cxn>
                <a:cxn ang="0">
                  <a:pos x="0" y="158"/>
                </a:cxn>
                <a:cxn ang="0">
                  <a:pos x="32" y="163"/>
                </a:cxn>
              </a:cxnLst>
              <a:rect l="0" t="0" r="r" b="b"/>
              <a:pathLst>
                <a:path w="56" h="163">
                  <a:moveTo>
                    <a:pt x="32" y="163"/>
                  </a:moveTo>
                  <a:lnTo>
                    <a:pt x="39" y="121"/>
                  </a:lnTo>
                  <a:lnTo>
                    <a:pt x="46" y="71"/>
                  </a:lnTo>
                  <a:lnTo>
                    <a:pt x="53" y="21"/>
                  </a:lnTo>
                  <a:lnTo>
                    <a:pt x="56" y="4"/>
                  </a:lnTo>
                  <a:lnTo>
                    <a:pt x="24" y="0"/>
                  </a:lnTo>
                  <a:lnTo>
                    <a:pt x="22" y="16"/>
                  </a:lnTo>
                  <a:lnTo>
                    <a:pt x="15" y="67"/>
                  </a:lnTo>
                  <a:lnTo>
                    <a:pt x="7" y="116"/>
                  </a:lnTo>
                  <a:lnTo>
                    <a:pt x="0" y="158"/>
                  </a:lnTo>
                  <a:lnTo>
                    <a:pt x="32" y="163"/>
                  </a:lnTo>
                  <a:close/>
                </a:path>
              </a:pathLst>
            </a:custGeom>
            <a:solidFill>
              <a:srgbClr val="28166F"/>
            </a:solidFill>
            <a:ln w="9525">
              <a:noFill/>
              <a:round/>
              <a:headEnd/>
              <a:tailEnd/>
            </a:ln>
          </p:spPr>
          <p:txBody>
            <a:bodyPr/>
            <a:lstStyle/>
            <a:p>
              <a:endParaRPr lang="fr-FR"/>
            </a:p>
          </p:txBody>
        </p:sp>
        <p:sp>
          <p:nvSpPr>
            <p:cNvPr id="575549" name="Freeform 61"/>
            <p:cNvSpPr>
              <a:spLocks/>
            </p:cNvSpPr>
            <p:nvPr/>
          </p:nvSpPr>
          <p:spPr bwMode="auto">
            <a:xfrm>
              <a:off x="4861" y="2501"/>
              <a:ext cx="15" cy="41"/>
            </a:xfrm>
            <a:custGeom>
              <a:avLst/>
              <a:gdLst/>
              <a:ahLst/>
              <a:cxnLst>
                <a:cxn ang="0">
                  <a:pos x="31" y="162"/>
                </a:cxn>
                <a:cxn ang="0">
                  <a:pos x="39" y="118"/>
                </a:cxn>
                <a:cxn ang="0">
                  <a:pos x="48" y="69"/>
                </a:cxn>
                <a:cxn ang="0">
                  <a:pos x="58" y="19"/>
                </a:cxn>
                <a:cxn ang="0">
                  <a:pos x="60" y="5"/>
                </a:cxn>
                <a:cxn ang="0">
                  <a:pos x="28" y="0"/>
                </a:cxn>
                <a:cxn ang="0">
                  <a:pos x="26" y="13"/>
                </a:cxn>
                <a:cxn ang="0">
                  <a:pos x="17" y="63"/>
                </a:cxn>
                <a:cxn ang="0">
                  <a:pos x="8" y="112"/>
                </a:cxn>
                <a:cxn ang="0">
                  <a:pos x="0" y="157"/>
                </a:cxn>
                <a:cxn ang="0">
                  <a:pos x="31" y="162"/>
                </a:cxn>
              </a:cxnLst>
              <a:rect l="0" t="0" r="r" b="b"/>
              <a:pathLst>
                <a:path w="60" h="162">
                  <a:moveTo>
                    <a:pt x="31" y="162"/>
                  </a:moveTo>
                  <a:lnTo>
                    <a:pt x="39" y="118"/>
                  </a:lnTo>
                  <a:lnTo>
                    <a:pt x="48" y="69"/>
                  </a:lnTo>
                  <a:lnTo>
                    <a:pt x="58" y="19"/>
                  </a:lnTo>
                  <a:lnTo>
                    <a:pt x="60" y="5"/>
                  </a:lnTo>
                  <a:lnTo>
                    <a:pt x="28" y="0"/>
                  </a:lnTo>
                  <a:lnTo>
                    <a:pt x="26" y="13"/>
                  </a:lnTo>
                  <a:lnTo>
                    <a:pt x="17" y="63"/>
                  </a:lnTo>
                  <a:lnTo>
                    <a:pt x="8" y="112"/>
                  </a:lnTo>
                  <a:lnTo>
                    <a:pt x="0" y="157"/>
                  </a:lnTo>
                  <a:lnTo>
                    <a:pt x="31" y="162"/>
                  </a:lnTo>
                  <a:close/>
                </a:path>
              </a:pathLst>
            </a:custGeom>
            <a:solidFill>
              <a:srgbClr val="28166F"/>
            </a:solidFill>
            <a:ln w="9525">
              <a:noFill/>
              <a:round/>
              <a:headEnd/>
              <a:tailEnd/>
            </a:ln>
          </p:spPr>
          <p:txBody>
            <a:bodyPr/>
            <a:lstStyle/>
            <a:p>
              <a:endParaRPr lang="fr-FR"/>
            </a:p>
          </p:txBody>
        </p:sp>
        <p:sp>
          <p:nvSpPr>
            <p:cNvPr id="575550" name="Freeform 62"/>
            <p:cNvSpPr>
              <a:spLocks/>
            </p:cNvSpPr>
            <p:nvPr/>
          </p:nvSpPr>
          <p:spPr bwMode="auto">
            <a:xfrm>
              <a:off x="4848" y="2564"/>
              <a:ext cx="16" cy="40"/>
            </a:xfrm>
            <a:custGeom>
              <a:avLst/>
              <a:gdLst/>
              <a:ahLst/>
              <a:cxnLst>
                <a:cxn ang="0">
                  <a:pos x="32" y="162"/>
                </a:cxn>
                <a:cxn ang="0">
                  <a:pos x="42" y="114"/>
                </a:cxn>
                <a:cxn ang="0">
                  <a:pos x="52" y="66"/>
                </a:cxn>
                <a:cxn ang="0">
                  <a:pos x="62" y="16"/>
                </a:cxn>
                <a:cxn ang="0">
                  <a:pos x="65" y="6"/>
                </a:cxn>
                <a:cxn ang="0">
                  <a:pos x="34" y="0"/>
                </a:cxn>
                <a:cxn ang="0">
                  <a:pos x="32" y="10"/>
                </a:cxn>
                <a:cxn ang="0">
                  <a:pos x="20" y="59"/>
                </a:cxn>
                <a:cxn ang="0">
                  <a:pos x="10" y="108"/>
                </a:cxn>
                <a:cxn ang="0">
                  <a:pos x="0" y="156"/>
                </a:cxn>
                <a:cxn ang="0">
                  <a:pos x="32" y="162"/>
                </a:cxn>
              </a:cxnLst>
              <a:rect l="0" t="0" r="r" b="b"/>
              <a:pathLst>
                <a:path w="65" h="162">
                  <a:moveTo>
                    <a:pt x="32" y="162"/>
                  </a:moveTo>
                  <a:lnTo>
                    <a:pt x="42" y="114"/>
                  </a:lnTo>
                  <a:lnTo>
                    <a:pt x="52" y="66"/>
                  </a:lnTo>
                  <a:lnTo>
                    <a:pt x="62" y="16"/>
                  </a:lnTo>
                  <a:lnTo>
                    <a:pt x="65" y="6"/>
                  </a:lnTo>
                  <a:lnTo>
                    <a:pt x="34" y="0"/>
                  </a:lnTo>
                  <a:lnTo>
                    <a:pt x="32" y="10"/>
                  </a:lnTo>
                  <a:lnTo>
                    <a:pt x="20" y="59"/>
                  </a:lnTo>
                  <a:lnTo>
                    <a:pt x="10" y="108"/>
                  </a:lnTo>
                  <a:lnTo>
                    <a:pt x="0" y="156"/>
                  </a:lnTo>
                  <a:lnTo>
                    <a:pt x="32" y="162"/>
                  </a:lnTo>
                  <a:close/>
                </a:path>
              </a:pathLst>
            </a:custGeom>
            <a:solidFill>
              <a:srgbClr val="28166F"/>
            </a:solidFill>
            <a:ln w="9525">
              <a:noFill/>
              <a:round/>
              <a:headEnd/>
              <a:tailEnd/>
            </a:ln>
          </p:spPr>
          <p:txBody>
            <a:bodyPr/>
            <a:lstStyle/>
            <a:p>
              <a:endParaRPr lang="fr-FR"/>
            </a:p>
          </p:txBody>
        </p:sp>
        <p:sp>
          <p:nvSpPr>
            <p:cNvPr id="575551" name="Freeform 63"/>
            <p:cNvSpPr>
              <a:spLocks/>
            </p:cNvSpPr>
            <p:nvPr/>
          </p:nvSpPr>
          <p:spPr bwMode="auto">
            <a:xfrm>
              <a:off x="4833" y="2626"/>
              <a:ext cx="18" cy="41"/>
            </a:xfrm>
            <a:custGeom>
              <a:avLst/>
              <a:gdLst/>
              <a:ahLst/>
              <a:cxnLst>
                <a:cxn ang="0">
                  <a:pos x="31" y="163"/>
                </a:cxn>
                <a:cxn ang="0">
                  <a:pos x="32" y="159"/>
                </a:cxn>
                <a:cxn ang="0">
                  <a:pos x="44" y="110"/>
                </a:cxn>
                <a:cxn ang="0">
                  <a:pos x="56" y="62"/>
                </a:cxn>
                <a:cxn ang="0">
                  <a:pos x="68" y="13"/>
                </a:cxn>
                <a:cxn ang="0">
                  <a:pos x="69" y="7"/>
                </a:cxn>
                <a:cxn ang="0">
                  <a:pos x="38" y="0"/>
                </a:cxn>
                <a:cxn ang="0">
                  <a:pos x="37" y="6"/>
                </a:cxn>
                <a:cxn ang="0">
                  <a:pos x="26" y="55"/>
                </a:cxn>
                <a:cxn ang="0">
                  <a:pos x="14" y="102"/>
                </a:cxn>
                <a:cxn ang="0">
                  <a:pos x="1" y="151"/>
                </a:cxn>
                <a:cxn ang="0">
                  <a:pos x="0" y="155"/>
                </a:cxn>
                <a:cxn ang="0">
                  <a:pos x="31" y="163"/>
                </a:cxn>
              </a:cxnLst>
              <a:rect l="0" t="0" r="r" b="b"/>
              <a:pathLst>
                <a:path w="69" h="163">
                  <a:moveTo>
                    <a:pt x="31" y="163"/>
                  </a:moveTo>
                  <a:lnTo>
                    <a:pt x="32" y="159"/>
                  </a:lnTo>
                  <a:lnTo>
                    <a:pt x="44" y="110"/>
                  </a:lnTo>
                  <a:lnTo>
                    <a:pt x="56" y="62"/>
                  </a:lnTo>
                  <a:lnTo>
                    <a:pt x="68" y="13"/>
                  </a:lnTo>
                  <a:lnTo>
                    <a:pt x="69" y="7"/>
                  </a:lnTo>
                  <a:lnTo>
                    <a:pt x="38" y="0"/>
                  </a:lnTo>
                  <a:lnTo>
                    <a:pt x="37" y="6"/>
                  </a:lnTo>
                  <a:lnTo>
                    <a:pt x="26" y="55"/>
                  </a:lnTo>
                  <a:lnTo>
                    <a:pt x="14" y="102"/>
                  </a:lnTo>
                  <a:lnTo>
                    <a:pt x="1" y="151"/>
                  </a:lnTo>
                  <a:lnTo>
                    <a:pt x="0" y="155"/>
                  </a:lnTo>
                  <a:lnTo>
                    <a:pt x="31" y="163"/>
                  </a:lnTo>
                  <a:close/>
                </a:path>
              </a:pathLst>
            </a:custGeom>
            <a:solidFill>
              <a:srgbClr val="28166F"/>
            </a:solidFill>
            <a:ln w="9525">
              <a:noFill/>
              <a:round/>
              <a:headEnd/>
              <a:tailEnd/>
            </a:ln>
          </p:spPr>
          <p:txBody>
            <a:bodyPr/>
            <a:lstStyle/>
            <a:p>
              <a:endParaRPr lang="fr-FR"/>
            </a:p>
          </p:txBody>
        </p:sp>
        <p:sp>
          <p:nvSpPr>
            <p:cNvPr id="575552" name="Freeform 64"/>
            <p:cNvSpPr>
              <a:spLocks/>
            </p:cNvSpPr>
            <p:nvPr/>
          </p:nvSpPr>
          <p:spPr bwMode="auto">
            <a:xfrm>
              <a:off x="4816" y="2688"/>
              <a:ext cx="19" cy="41"/>
            </a:xfrm>
            <a:custGeom>
              <a:avLst/>
              <a:gdLst/>
              <a:ahLst/>
              <a:cxnLst>
                <a:cxn ang="0">
                  <a:pos x="30" y="163"/>
                </a:cxn>
                <a:cxn ang="0">
                  <a:pos x="33" y="153"/>
                </a:cxn>
                <a:cxn ang="0">
                  <a:pos x="47" y="105"/>
                </a:cxn>
                <a:cxn ang="0">
                  <a:pos x="60" y="57"/>
                </a:cxn>
                <a:cxn ang="0">
                  <a:pos x="74" y="9"/>
                </a:cxn>
                <a:cxn ang="0">
                  <a:pos x="74" y="8"/>
                </a:cxn>
                <a:cxn ang="0">
                  <a:pos x="42" y="0"/>
                </a:cxn>
                <a:cxn ang="0">
                  <a:pos x="42" y="0"/>
                </a:cxn>
                <a:cxn ang="0">
                  <a:pos x="29" y="49"/>
                </a:cxn>
                <a:cxn ang="0">
                  <a:pos x="16" y="96"/>
                </a:cxn>
                <a:cxn ang="0">
                  <a:pos x="3" y="144"/>
                </a:cxn>
                <a:cxn ang="0">
                  <a:pos x="0" y="154"/>
                </a:cxn>
                <a:cxn ang="0">
                  <a:pos x="30" y="163"/>
                </a:cxn>
              </a:cxnLst>
              <a:rect l="0" t="0" r="r" b="b"/>
              <a:pathLst>
                <a:path w="74" h="163">
                  <a:moveTo>
                    <a:pt x="30" y="163"/>
                  </a:moveTo>
                  <a:lnTo>
                    <a:pt x="33" y="153"/>
                  </a:lnTo>
                  <a:lnTo>
                    <a:pt x="47" y="105"/>
                  </a:lnTo>
                  <a:lnTo>
                    <a:pt x="60" y="57"/>
                  </a:lnTo>
                  <a:lnTo>
                    <a:pt x="74" y="9"/>
                  </a:lnTo>
                  <a:lnTo>
                    <a:pt x="74" y="8"/>
                  </a:lnTo>
                  <a:lnTo>
                    <a:pt x="42" y="0"/>
                  </a:lnTo>
                  <a:lnTo>
                    <a:pt x="42" y="0"/>
                  </a:lnTo>
                  <a:lnTo>
                    <a:pt x="29" y="49"/>
                  </a:lnTo>
                  <a:lnTo>
                    <a:pt x="16" y="96"/>
                  </a:lnTo>
                  <a:lnTo>
                    <a:pt x="3" y="144"/>
                  </a:lnTo>
                  <a:lnTo>
                    <a:pt x="0" y="154"/>
                  </a:lnTo>
                  <a:lnTo>
                    <a:pt x="30" y="163"/>
                  </a:lnTo>
                  <a:close/>
                </a:path>
              </a:pathLst>
            </a:custGeom>
            <a:solidFill>
              <a:srgbClr val="28166F"/>
            </a:solidFill>
            <a:ln w="9525">
              <a:noFill/>
              <a:round/>
              <a:headEnd/>
              <a:tailEnd/>
            </a:ln>
          </p:spPr>
          <p:txBody>
            <a:bodyPr/>
            <a:lstStyle/>
            <a:p>
              <a:endParaRPr lang="fr-FR"/>
            </a:p>
          </p:txBody>
        </p:sp>
        <p:sp>
          <p:nvSpPr>
            <p:cNvPr id="575553" name="Freeform 65"/>
            <p:cNvSpPr>
              <a:spLocks/>
            </p:cNvSpPr>
            <p:nvPr/>
          </p:nvSpPr>
          <p:spPr bwMode="auto">
            <a:xfrm>
              <a:off x="4797" y="2750"/>
              <a:ext cx="20" cy="40"/>
            </a:xfrm>
            <a:custGeom>
              <a:avLst/>
              <a:gdLst/>
              <a:ahLst/>
              <a:cxnLst>
                <a:cxn ang="0">
                  <a:pos x="30" y="162"/>
                </a:cxn>
                <a:cxn ang="0">
                  <a:pos x="36" y="145"/>
                </a:cxn>
                <a:cxn ang="0">
                  <a:pos x="51" y="98"/>
                </a:cxn>
                <a:cxn ang="0">
                  <a:pos x="65" y="51"/>
                </a:cxn>
                <a:cxn ang="0">
                  <a:pos x="79" y="9"/>
                </a:cxn>
                <a:cxn ang="0">
                  <a:pos x="48" y="0"/>
                </a:cxn>
                <a:cxn ang="0">
                  <a:pos x="35" y="41"/>
                </a:cxn>
                <a:cxn ang="0">
                  <a:pos x="21" y="88"/>
                </a:cxn>
                <a:cxn ang="0">
                  <a:pos x="6" y="136"/>
                </a:cxn>
                <a:cxn ang="0">
                  <a:pos x="0" y="152"/>
                </a:cxn>
                <a:cxn ang="0">
                  <a:pos x="30" y="162"/>
                </a:cxn>
              </a:cxnLst>
              <a:rect l="0" t="0" r="r" b="b"/>
              <a:pathLst>
                <a:path w="79" h="162">
                  <a:moveTo>
                    <a:pt x="30" y="162"/>
                  </a:moveTo>
                  <a:lnTo>
                    <a:pt x="36" y="145"/>
                  </a:lnTo>
                  <a:lnTo>
                    <a:pt x="51" y="98"/>
                  </a:lnTo>
                  <a:lnTo>
                    <a:pt x="65" y="51"/>
                  </a:lnTo>
                  <a:lnTo>
                    <a:pt x="79" y="9"/>
                  </a:lnTo>
                  <a:lnTo>
                    <a:pt x="48" y="0"/>
                  </a:lnTo>
                  <a:lnTo>
                    <a:pt x="35" y="41"/>
                  </a:lnTo>
                  <a:lnTo>
                    <a:pt x="21" y="88"/>
                  </a:lnTo>
                  <a:lnTo>
                    <a:pt x="6" y="136"/>
                  </a:lnTo>
                  <a:lnTo>
                    <a:pt x="0" y="152"/>
                  </a:lnTo>
                  <a:lnTo>
                    <a:pt x="30" y="162"/>
                  </a:lnTo>
                  <a:close/>
                </a:path>
              </a:pathLst>
            </a:custGeom>
            <a:solidFill>
              <a:srgbClr val="28166F"/>
            </a:solidFill>
            <a:ln w="9525">
              <a:noFill/>
              <a:round/>
              <a:headEnd/>
              <a:tailEnd/>
            </a:ln>
          </p:spPr>
          <p:txBody>
            <a:bodyPr/>
            <a:lstStyle/>
            <a:p>
              <a:endParaRPr lang="fr-FR"/>
            </a:p>
          </p:txBody>
        </p:sp>
        <p:sp>
          <p:nvSpPr>
            <p:cNvPr id="575554" name="Freeform 66"/>
            <p:cNvSpPr>
              <a:spLocks/>
            </p:cNvSpPr>
            <p:nvPr/>
          </p:nvSpPr>
          <p:spPr bwMode="auto">
            <a:xfrm>
              <a:off x="4777" y="2810"/>
              <a:ext cx="20" cy="41"/>
            </a:xfrm>
            <a:custGeom>
              <a:avLst/>
              <a:gdLst/>
              <a:ahLst/>
              <a:cxnLst>
                <a:cxn ang="0">
                  <a:pos x="30" y="161"/>
                </a:cxn>
                <a:cxn ang="0">
                  <a:pos x="38" y="137"/>
                </a:cxn>
                <a:cxn ang="0">
                  <a:pos x="55" y="90"/>
                </a:cxn>
                <a:cxn ang="0">
                  <a:pos x="72" y="44"/>
                </a:cxn>
                <a:cxn ang="0">
                  <a:pos x="83" y="10"/>
                </a:cxn>
                <a:cxn ang="0">
                  <a:pos x="52" y="0"/>
                </a:cxn>
                <a:cxn ang="0">
                  <a:pos x="41" y="34"/>
                </a:cxn>
                <a:cxn ang="0">
                  <a:pos x="25" y="80"/>
                </a:cxn>
                <a:cxn ang="0">
                  <a:pos x="9" y="127"/>
                </a:cxn>
                <a:cxn ang="0">
                  <a:pos x="0" y="150"/>
                </a:cxn>
                <a:cxn ang="0">
                  <a:pos x="30" y="161"/>
                </a:cxn>
              </a:cxnLst>
              <a:rect l="0" t="0" r="r" b="b"/>
              <a:pathLst>
                <a:path w="83" h="161">
                  <a:moveTo>
                    <a:pt x="30" y="161"/>
                  </a:moveTo>
                  <a:lnTo>
                    <a:pt x="38" y="137"/>
                  </a:lnTo>
                  <a:lnTo>
                    <a:pt x="55" y="90"/>
                  </a:lnTo>
                  <a:lnTo>
                    <a:pt x="72" y="44"/>
                  </a:lnTo>
                  <a:lnTo>
                    <a:pt x="83" y="10"/>
                  </a:lnTo>
                  <a:lnTo>
                    <a:pt x="52" y="0"/>
                  </a:lnTo>
                  <a:lnTo>
                    <a:pt x="41" y="34"/>
                  </a:lnTo>
                  <a:lnTo>
                    <a:pt x="25" y="80"/>
                  </a:lnTo>
                  <a:lnTo>
                    <a:pt x="9" y="127"/>
                  </a:lnTo>
                  <a:lnTo>
                    <a:pt x="0" y="150"/>
                  </a:lnTo>
                  <a:lnTo>
                    <a:pt x="30" y="161"/>
                  </a:lnTo>
                  <a:close/>
                </a:path>
              </a:pathLst>
            </a:custGeom>
            <a:solidFill>
              <a:srgbClr val="28166F"/>
            </a:solidFill>
            <a:ln w="9525">
              <a:noFill/>
              <a:round/>
              <a:headEnd/>
              <a:tailEnd/>
            </a:ln>
          </p:spPr>
          <p:txBody>
            <a:bodyPr/>
            <a:lstStyle/>
            <a:p>
              <a:endParaRPr lang="fr-FR"/>
            </a:p>
          </p:txBody>
        </p:sp>
        <p:sp>
          <p:nvSpPr>
            <p:cNvPr id="575555" name="Freeform 67"/>
            <p:cNvSpPr>
              <a:spLocks/>
            </p:cNvSpPr>
            <p:nvPr/>
          </p:nvSpPr>
          <p:spPr bwMode="auto">
            <a:xfrm>
              <a:off x="4754" y="2870"/>
              <a:ext cx="22" cy="41"/>
            </a:xfrm>
            <a:custGeom>
              <a:avLst/>
              <a:gdLst/>
              <a:ahLst/>
              <a:cxnLst>
                <a:cxn ang="0">
                  <a:pos x="30" y="161"/>
                </a:cxn>
                <a:cxn ang="0">
                  <a:pos x="43" y="129"/>
                </a:cxn>
                <a:cxn ang="0">
                  <a:pos x="61" y="83"/>
                </a:cxn>
                <a:cxn ang="0">
                  <a:pos x="78" y="37"/>
                </a:cxn>
                <a:cxn ang="0">
                  <a:pos x="89" y="11"/>
                </a:cxn>
                <a:cxn ang="0">
                  <a:pos x="58" y="0"/>
                </a:cxn>
                <a:cxn ang="0">
                  <a:pos x="49" y="25"/>
                </a:cxn>
                <a:cxn ang="0">
                  <a:pos x="31" y="71"/>
                </a:cxn>
                <a:cxn ang="0">
                  <a:pos x="14" y="118"/>
                </a:cxn>
                <a:cxn ang="0">
                  <a:pos x="0" y="149"/>
                </a:cxn>
                <a:cxn ang="0">
                  <a:pos x="30" y="161"/>
                </a:cxn>
              </a:cxnLst>
              <a:rect l="0" t="0" r="r" b="b"/>
              <a:pathLst>
                <a:path w="89" h="161">
                  <a:moveTo>
                    <a:pt x="30" y="161"/>
                  </a:moveTo>
                  <a:lnTo>
                    <a:pt x="43" y="129"/>
                  </a:lnTo>
                  <a:lnTo>
                    <a:pt x="61" y="83"/>
                  </a:lnTo>
                  <a:lnTo>
                    <a:pt x="78" y="37"/>
                  </a:lnTo>
                  <a:lnTo>
                    <a:pt x="89" y="11"/>
                  </a:lnTo>
                  <a:lnTo>
                    <a:pt x="58" y="0"/>
                  </a:lnTo>
                  <a:lnTo>
                    <a:pt x="49" y="25"/>
                  </a:lnTo>
                  <a:lnTo>
                    <a:pt x="31" y="71"/>
                  </a:lnTo>
                  <a:lnTo>
                    <a:pt x="14" y="118"/>
                  </a:lnTo>
                  <a:lnTo>
                    <a:pt x="0" y="149"/>
                  </a:lnTo>
                  <a:lnTo>
                    <a:pt x="30" y="161"/>
                  </a:lnTo>
                  <a:close/>
                </a:path>
              </a:pathLst>
            </a:custGeom>
            <a:solidFill>
              <a:srgbClr val="28166F"/>
            </a:solidFill>
            <a:ln w="9525">
              <a:noFill/>
              <a:round/>
              <a:headEnd/>
              <a:tailEnd/>
            </a:ln>
          </p:spPr>
          <p:txBody>
            <a:bodyPr/>
            <a:lstStyle/>
            <a:p>
              <a:endParaRPr lang="fr-FR"/>
            </a:p>
          </p:txBody>
        </p:sp>
        <p:sp>
          <p:nvSpPr>
            <p:cNvPr id="575556" name="Freeform 68"/>
            <p:cNvSpPr>
              <a:spLocks/>
            </p:cNvSpPr>
            <p:nvPr/>
          </p:nvSpPr>
          <p:spPr bwMode="auto">
            <a:xfrm>
              <a:off x="4729" y="2930"/>
              <a:ext cx="23" cy="39"/>
            </a:xfrm>
            <a:custGeom>
              <a:avLst/>
              <a:gdLst/>
              <a:ahLst/>
              <a:cxnLst>
                <a:cxn ang="0">
                  <a:pos x="30" y="159"/>
                </a:cxn>
                <a:cxn ang="0">
                  <a:pos x="47" y="118"/>
                </a:cxn>
                <a:cxn ang="0">
                  <a:pos x="66" y="74"/>
                </a:cxn>
                <a:cxn ang="0">
                  <a:pos x="85" y="28"/>
                </a:cxn>
                <a:cxn ang="0">
                  <a:pos x="92" y="12"/>
                </a:cxn>
                <a:cxn ang="0">
                  <a:pos x="63" y="0"/>
                </a:cxn>
                <a:cxn ang="0">
                  <a:pos x="56" y="16"/>
                </a:cxn>
                <a:cxn ang="0">
                  <a:pos x="37" y="61"/>
                </a:cxn>
                <a:cxn ang="0">
                  <a:pos x="17" y="106"/>
                </a:cxn>
                <a:cxn ang="0">
                  <a:pos x="0" y="147"/>
                </a:cxn>
                <a:cxn ang="0">
                  <a:pos x="30" y="159"/>
                </a:cxn>
              </a:cxnLst>
              <a:rect l="0" t="0" r="r" b="b"/>
              <a:pathLst>
                <a:path w="92" h="159">
                  <a:moveTo>
                    <a:pt x="30" y="159"/>
                  </a:moveTo>
                  <a:lnTo>
                    <a:pt x="47" y="118"/>
                  </a:lnTo>
                  <a:lnTo>
                    <a:pt x="66" y="74"/>
                  </a:lnTo>
                  <a:lnTo>
                    <a:pt x="85" y="28"/>
                  </a:lnTo>
                  <a:lnTo>
                    <a:pt x="92" y="12"/>
                  </a:lnTo>
                  <a:lnTo>
                    <a:pt x="63" y="0"/>
                  </a:lnTo>
                  <a:lnTo>
                    <a:pt x="56" y="16"/>
                  </a:lnTo>
                  <a:lnTo>
                    <a:pt x="37" y="61"/>
                  </a:lnTo>
                  <a:lnTo>
                    <a:pt x="17" y="106"/>
                  </a:lnTo>
                  <a:lnTo>
                    <a:pt x="0" y="147"/>
                  </a:lnTo>
                  <a:lnTo>
                    <a:pt x="30" y="159"/>
                  </a:lnTo>
                  <a:close/>
                </a:path>
              </a:pathLst>
            </a:custGeom>
            <a:solidFill>
              <a:srgbClr val="28166F"/>
            </a:solidFill>
            <a:ln w="9525">
              <a:noFill/>
              <a:round/>
              <a:headEnd/>
              <a:tailEnd/>
            </a:ln>
          </p:spPr>
          <p:txBody>
            <a:bodyPr/>
            <a:lstStyle/>
            <a:p>
              <a:endParaRPr lang="fr-FR"/>
            </a:p>
          </p:txBody>
        </p:sp>
        <p:sp>
          <p:nvSpPr>
            <p:cNvPr id="575557" name="Freeform 69"/>
            <p:cNvSpPr>
              <a:spLocks/>
            </p:cNvSpPr>
            <p:nvPr/>
          </p:nvSpPr>
          <p:spPr bwMode="auto">
            <a:xfrm>
              <a:off x="4703" y="2988"/>
              <a:ext cx="24" cy="40"/>
            </a:xfrm>
            <a:custGeom>
              <a:avLst/>
              <a:gdLst/>
              <a:ahLst/>
              <a:cxnLst>
                <a:cxn ang="0">
                  <a:pos x="29" y="159"/>
                </a:cxn>
                <a:cxn ang="0">
                  <a:pos x="31" y="154"/>
                </a:cxn>
                <a:cxn ang="0">
                  <a:pos x="53" y="109"/>
                </a:cxn>
                <a:cxn ang="0">
                  <a:pos x="73" y="65"/>
                </a:cxn>
                <a:cxn ang="0">
                  <a:pos x="93" y="20"/>
                </a:cxn>
                <a:cxn ang="0">
                  <a:pos x="96" y="13"/>
                </a:cxn>
                <a:cxn ang="0">
                  <a:pos x="68" y="0"/>
                </a:cxn>
                <a:cxn ang="0">
                  <a:pos x="64" y="7"/>
                </a:cxn>
                <a:cxn ang="0">
                  <a:pos x="44" y="52"/>
                </a:cxn>
                <a:cxn ang="0">
                  <a:pos x="23" y="96"/>
                </a:cxn>
                <a:cxn ang="0">
                  <a:pos x="2" y="141"/>
                </a:cxn>
                <a:cxn ang="0">
                  <a:pos x="0" y="145"/>
                </a:cxn>
                <a:cxn ang="0">
                  <a:pos x="29" y="159"/>
                </a:cxn>
              </a:cxnLst>
              <a:rect l="0" t="0" r="r" b="b"/>
              <a:pathLst>
                <a:path w="96" h="159">
                  <a:moveTo>
                    <a:pt x="29" y="159"/>
                  </a:moveTo>
                  <a:lnTo>
                    <a:pt x="31" y="154"/>
                  </a:lnTo>
                  <a:lnTo>
                    <a:pt x="53" y="109"/>
                  </a:lnTo>
                  <a:lnTo>
                    <a:pt x="73" y="65"/>
                  </a:lnTo>
                  <a:lnTo>
                    <a:pt x="93" y="20"/>
                  </a:lnTo>
                  <a:lnTo>
                    <a:pt x="96" y="13"/>
                  </a:lnTo>
                  <a:lnTo>
                    <a:pt x="68" y="0"/>
                  </a:lnTo>
                  <a:lnTo>
                    <a:pt x="64" y="7"/>
                  </a:lnTo>
                  <a:lnTo>
                    <a:pt x="44" y="52"/>
                  </a:lnTo>
                  <a:lnTo>
                    <a:pt x="23" y="96"/>
                  </a:lnTo>
                  <a:lnTo>
                    <a:pt x="2" y="141"/>
                  </a:lnTo>
                  <a:lnTo>
                    <a:pt x="0" y="145"/>
                  </a:lnTo>
                  <a:lnTo>
                    <a:pt x="29" y="159"/>
                  </a:lnTo>
                  <a:close/>
                </a:path>
              </a:pathLst>
            </a:custGeom>
            <a:solidFill>
              <a:srgbClr val="28166F"/>
            </a:solidFill>
            <a:ln w="9525">
              <a:noFill/>
              <a:round/>
              <a:headEnd/>
              <a:tailEnd/>
            </a:ln>
          </p:spPr>
          <p:txBody>
            <a:bodyPr/>
            <a:lstStyle/>
            <a:p>
              <a:endParaRPr lang="fr-FR"/>
            </a:p>
          </p:txBody>
        </p:sp>
        <p:sp>
          <p:nvSpPr>
            <p:cNvPr id="575558" name="Freeform 70"/>
            <p:cNvSpPr>
              <a:spLocks/>
            </p:cNvSpPr>
            <p:nvPr/>
          </p:nvSpPr>
          <p:spPr bwMode="auto">
            <a:xfrm>
              <a:off x="4674" y="3046"/>
              <a:ext cx="26" cy="39"/>
            </a:xfrm>
            <a:custGeom>
              <a:avLst/>
              <a:gdLst/>
              <a:ahLst/>
              <a:cxnLst>
                <a:cxn ang="0">
                  <a:pos x="28" y="158"/>
                </a:cxn>
                <a:cxn ang="0">
                  <a:pos x="36" y="144"/>
                </a:cxn>
                <a:cxn ang="0">
                  <a:pos x="58" y="100"/>
                </a:cxn>
                <a:cxn ang="0">
                  <a:pos x="80" y="55"/>
                </a:cxn>
                <a:cxn ang="0">
                  <a:pos x="101" y="14"/>
                </a:cxn>
                <a:cxn ang="0">
                  <a:pos x="71" y="0"/>
                </a:cxn>
                <a:cxn ang="0">
                  <a:pos x="51" y="41"/>
                </a:cxn>
                <a:cxn ang="0">
                  <a:pos x="30" y="85"/>
                </a:cxn>
                <a:cxn ang="0">
                  <a:pos x="8" y="128"/>
                </a:cxn>
                <a:cxn ang="0">
                  <a:pos x="0" y="143"/>
                </a:cxn>
                <a:cxn ang="0">
                  <a:pos x="28" y="158"/>
                </a:cxn>
              </a:cxnLst>
              <a:rect l="0" t="0" r="r" b="b"/>
              <a:pathLst>
                <a:path w="101" h="158">
                  <a:moveTo>
                    <a:pt x="28" y="158"/>
                  </a:moveTo>
                  <a:lnTo>
                    <a:pt x="36" y="144"/>
                  </a:lnTo>
                  <a:lnTo>
                    <a:pt x="58" y="100"/>
                  </a:lnTo>
                  <a:lnTo>
                    <a:pt x="80" y="55"/>
                  </a:lnTo>
                  <a:lnTo>
                    <a:pt x="101" y="14"/>
                  </a:lnTo>
                  <a:lnTo>
                    <a:pt x="71" y="0"/>
                  </a:lnTo>
                  <a:lnTo>
                    <a:pt x="51" y="41"/>
                  </a:lnTo>
                  <a:lnTo>
                    <a:pt x="30" y="85"/>
                  </a:lnTo>
                  <a:lnTo>
                    <a:pt x="8" y="128"/>
                  </a:lnTo>
                  <a:lnTo>
                    <a:pt x="0" y="143"/>
                  </a:lnTo>
                  <a:lnTo>
                    <a:pt x="28" y="158"/>
                  </a:lnTo>
                  <a:close/>
                </a:path>
              </a:pathLst>
            </a:custGeom>
            <a:solidFill>
              <a:srgbClr val="28166F"/>
            </a:solidFill>
            <a:ln w="9525">
              <a:noFill/>
              <a:round/>
              <a:headEnd/>
              <a:tailEnd/>
            </a:ln>
          </p:spPr>
          <p:txBody>
            <a:bodyPr/>
            <a:lstStyle/>
            <a:p>
              <a:endParaRPr lang="fr-FR"/>
            </a:p>
          </p:txBody>
        </p:sp>
        <p:sp>
          <p:nvSpPr>
            <p:cNvPr id="575559" name="Freeform 71"/>
            <p:cNvSpPr>
              <a:spLocks/>
            </p:cNvSpPr>
            <p:nvPr/>
          </p:nvSpPr>
          <p:spPr bwMode="auto">
            <a:xfrm>
              <a:off x="4644" y="3103"/>
              <a:ext cx="27" cy="39"/>
            </a:xfrm>
            <a:custGeom>
              <a:avLst/>
              <a:gdLst/>
              <a:ahLst/>
              <a:cxnLst>
                <a:cxn ang="0">
                  <a:pos x="28" y="155"/>
                </a:cxn>
                <a:cxn ang="0">
                  <a:pos x="42" y="131"/>
                </a:cxn>
                <a:cxn ang="0">
                  <a:pos x="65" y="89"/>
                </a:cxn>
                <a:cxn ang="0">
                  <a:pos x="88" y="45"/>
                </a:cxn>
                <a:cxn ang="0">
                  <a:pos x="105" y="15"/>
                </a:cxn>
                <a:cxn ang="0">
                  <a:pos x="77" y="0"/>
                </a:cxn>
                <a:cxn ang="0">
                  <a:pos x="61" y="31"/>
                </a:cxn>
                <a:cxn ang="0">
                  <a:pos x="38" y="73"/>
                </a:cxn>
                <a:cxn ang="0">
                  <a:pos x="13" y="116"/>
                </a:cxn>
                <a:cxn ang="0">
                  <a:pos x="0" y="140"/>
                </a:cxn>
                <a:cxn ang="0">
                  <a:pos x="28" y="155"/>
                </a:cxn>
              </a:cxnLst>
              <a:rect l="0" t="0" r="r" b="b"/>
              <a:pathLst>
                <a:path w="105" h="155">
                  <a:moveTo>
                    <a:pt x="28" y="155"/>
                  </a:moveTo>
                  <a:lnTo>
                    <a:pt x="42" y="131"/>
                  </a:lnTo>
                  <a:lnTo>
                    <a:pt x="65" y="89"/>
                  </a:lnTo>
                  <a:lnTo>
                    <a:pt x="88" y="45"/>
                  </a:lnTo>
                  <a:lnTo>
                    <a:pt x="105" y="15"/>
                  </a:lnTo>
                  <a:lnTo>
                    <a:pt x="77" y="0"/>
                  </a:lnTo>
                  <a:lnTo>
                    <a:pt x="61" y="31"/>
                  </a:lnTo>
                  <a:lnTo>
                    <a:pt x="38" y="73"/>
                  </a:lnTo>
                  <a:lnTo>
                    <a:pt x="13" y="116"/>
                  </a:lnTo>
                  <a:lnTo>
                    <a:pt x="0" y="140"/>
                  </a:lnTo>
                  <a:lnTo>
                    <a:pt x="28" y="155"/>
                  </a:lnTo>
                  <a:close/>
                </a:path>
              </a:pathLst>
            </a:custGeom>
            <a:solidFill>
              <a:srgbClr val="28166F"/>
            </a:solidFill>
            <a:ln w="9525">
              <a:noFill/>
              <a:round/>
              <a:headEnd/>
              <a:tailEnd/>
            </a:ln>
          </p:spPr>
          <p:txBody>
            <a:bodyPr/>
            <a:lstStyle/>
            <a:p>
              <a:endParaRPr lang="fr-FR"/>
            </a:p>
          </p:txBody>
        </p:sp>
        <p:sp>
          <p:nvSpPr>
            <p:cNvPr id="575560" name="Freeform 72"/>
            <p:cNvSpPr>
              <a:spLocks/>
            </p:cNvSpPr>
            <p:nvPr/>
          </p:nvSpPr>
          <p:spPr bwMode="auto">
            <a:xfrm>
              <a:off x="4612" y="3159"/>
              <a:ext cx="27" cy="38"/>
            </a:xfrm>
            <a:custGeom>
              <a:avLst/>
              <a:gdLst/>
              <a:ahLst/>
              <a:cxnLst>
                <a:cxn ang="0">
                  <a:pos x="29" y="154"/>
                </a:cxn>
                <a:cxn ang="0">
                  <a:pos x="48" y="121"/>
                </a:cxn>
                <a:cxn ang="0">
                  <a:pos x="73" y="79"/>
                </a:cxn>
                <a:cxn ang="0">
                  <a:pos x="98" y="37"/>
                </a:cxn>
                <a:cxn ang="0">
                  <a:pos x="109" y="17"/>
                </a:cxn>
                <a:cxn ang="0">
                  <a:pos x="81" y="0"/>
                </a:cxn>
                <a:cxn ang="0">
                  <a:pos x="70" y="21"/>
                </a:cxn>
                <a:cxn ang="0">
                  <a:pos x="45" y="63"/>
                </a:cxn>
                <a:cxn ang="0">
                  <a:pos x="21" y="105"/>
                </a:cxn>
                <a:cxn ang="0">
                  <a:pos x="0" y="138"/>
                </a:cxn>
                <a:cxn ang="0">
                  <a:pos x="29" y="154"/>
                </a:cxn>
              </a:cxnLst>
              <a:rect l="0" t="0" r="r" b="b"/>
              <a:pathLst>
                <a:path w="109" h="154">
                  <a:moveTo>
                    <a:pt x="29" y="154"/>
                  </a:moveTo>
                  <a:lnTo>
                    <a:pt x="48" y="121"/>
                  </a:lnTo>
                  <a:lnTo>
                    <a:pt x="73" y="79"/>
                  </a:lnTo>
                  <a:lnTo>
                    <a:pt x="98" y="37"/>
                  </a:lnTo>
                  <a:lnTo>
                    <a:pt x="109" y="17"/>
                  </a:lnTo>
                  <a:lnTo>
                    <a:pt x="81" y="0"/>
                  </a:lnTo>
                  <a:lnTo>
                    <a:pt x="70" y="21"/>
                  </a:lnTo>
                  <a:lnTo>
                    <a:pt x="45" y="63"/>
                  </a:lnTo>
                  <a:lnTo>
                    <a:pt x="21" y="105"/>
                  </a:lnTo>
                  <a:lnTo>
                    <a:pt x="0" y="138"/>
                  </a:lnTo>
                  <a:lnTo>
                    <a:pt x="29" y="154"/>
                  </a:lnTo>
                  <a:close/>
                </a:path>
              </a:pathLst>
            </a:custGeom>
            <a:solidFill>
              <a:srgbClr val="28166F"/>
            </a:solidFill>
            <a:ln w="9525">
              <a:noFill/>
              <a:round/>
              <a:headEnd/>
              <a:tailEnd/>
            </a:ln>
          </p:spPr>
          <p:txBody>
            <a:bodyPr/>
            <a:lstStyle/>
            <a:p>
              <a:endParaRPr lang="fr-FR"/>
            </a:p>
          </p:txBody>
        </p:sp>
        <p:sp>
          <p:nvSpPr>
            <p:cNvPr id="575561" name="Freeform 73"/>
            <p:cNvSpPr>
              <a:spLocks/>
            </p:cNvSpPr>
            <p:nvPr/>
          </p:nvSpPr>
          <p:spPr bwMode="auto">
            <a:xfrm>
              <a:off x="4579" y="3214"/>
              <a:ext cx="28" cy="38"/>
            </a:xfrm>
            <a:custGeom>
              <a:avLst/>
              <a:gdLst/>
              <a:ahLst/>
              <a:cxnLst>
                <a:cxn ang="0">
                  <a:pos x="26" y="153"/>
                </a:cxn>
                <a:cxn ang="0">
                  <a:pos x="28" y="151"/>
                </a:cxn>
                <a:cxn ang="0">
                  <a:pos x="53" y="109"/>
                </a:cxn>
                <a:cxn ang="0">
                  <a:pos x="80" y="68"/>
                </a:cxn>
                <a:cxn ang="0">
                  <a:pos x="105" y="26"/>
                </a:cxn>
                <a:cxn ang="0">
                  <a:pos x="111" y="16"/>
                </a:cxn>
                <a:cxn ang="0">
                  <a:pos x="84" y="0"/>
                </a:cxn>
                <a:cxn ang="0">
                  <a:pos x="79" y="10"/>
                </a:cxn>
                <a:cxn ang="0">
                  <a:pos x="52" y="51"/>
                </a:cxn>
                <a:cxn ang="0">
                  <a:pos x="27" y="92"/>
                </a:cxn>
                <a:cxn ang="0">
                  <a:pos x="1" y="134"/>
                </a:cxn>
                <a:cxn ang="0">
                  <a:pos x="0" y="136"/>
                </a:cxn>
                <a:cxn ang="0">
                  <a:pos x="26" y="153"/>
                </a:cxn>
              </a:cxnLst>
              <a:rect l="0" t="0" r="r" b="b"/>
              <a:pathLst>
                <a:path w="111" h="153">
                  <a:moveTo>
                    <a:pt x="26" y="153"/>
                  </a:moveTo>
                  <a:lnTo>
                    <a:pt x="28" y="151"/>
                  </a:lnTo>
                  <a:lnTo>
                    <a:pt x="53" y="109"/>
                  </a:lnTo>
                  <a:lnTo>
                    <a:pt x="80" y="68"/>
                  </a:lnTo>
                  <a:lnTo>
                    <a:pt x="105" y="26"/>
                  </a:lnTo>
                  <a:lnTo>
                    <a:pt x="111" y="16"/>
                  </a:lnTo>
                  <a:lnTo>
                    <a:pt x="84" y="0"/>
                  </a:lnTo>
                  <a:lnTo>
                    <a:pt x="79" y="10"/>
                  </a:lnTo>
                  <a:lnTo>
                    <a:pt x="52" y="51"/>
                  </a:lnTo>
                  <a:lnTo>
                    <a:pt x="27" y="92"/>
                  </a:lnTo>
                  <a:lnTo>
                    <a:pt x="1" y="134"/>
                  </a:lnTo>
                  <a:lnTo>
                    <a:pt x="0" y="136"/>
                  </a:lnTo>
                  <a:lnTo>
                    <a:pt x="26" y="153"/>
                  </a:lnTo>
                  <a:close/>
                </a:path>
              </a:pathLst>
            </a:custGeom>
            <a:solidFill>
              <a:srgbClr val="28166F"/>
            </a:solidFill>
            <a:ln w="9525">
              <a:noFill/>
              <a:round/>
              <a:headEnd/>
              <a:tailEnd/>
            </a:ln>
          </p:spPr>
          <p:txBody>
            <a:bodyPr/>
            <a:lstStyle/>
            <a:p>
              <a:endParaRPr lang="fr-FR"/>
            </a:p>
          </p:txBody>
        </p:sp>
        <p:sp>
          <p:nvSpPr>
            <p:cNvPr id="575562" name="Freeform 74"/>
            <p:cNvSpPr>
              <a:spLocks/>
            </p:cNvSpPr>
            <p:nvPr/>
          </p:nvSpPr>
          <p:spPr bwMode="auto">
            <a:xfrm>
              <a:off x="4544" y="3268"/>
              <a:ext cx="28" cy="37"/>
            </a:xfrm>
            <a:custGeom>
              <a:avLst/>
              <a:gdLst/>
              <a:ahLst/>
              <a:cxnLst>
                <a:cxn ang="0">
                  <a:pos x="26" y="150"/>
                </a:cxn>
                <a:cxn ang="0">
                  <a:pos x="34" y="137"/>
                </a:cxn>
                <a:cxn ang="0">
                  <a:pos x="63" y="98"/>
                </a:cxn>
                <a:cxn ang="0">
                  <a:pos x="89" y="57"/>
                </a:cxn>
                <a:cxn ang="0">
                  <a:pos x="115" y="17"/>
                </a:cxn>
                <a:cxn ang="0">
                  <a:pos x="89" y="0"/>
                </a:cxn>
                <a:cxn ang="0">
                  <a:pos x="63" y="39"/>
                </a:cxn>
                <a:cxn ang="0">
                  <a:pos x="35" y="80"/>
                </a:cxn>
                <a:cxn ang="0">
                  <a:pos x="8" y="120"/>
                </a:cxn>
                <a:cxn ang="0">
                  <a:pos x="0" y="132"/>
                </a:cxn>
                <a:cxn ang="0">
                  <a:pos x="26" y="150"/>
                </a:cxn>
              </a:cxnLst>
              <a:rect l="0" t="0" r="r" b="b"/>
              <a:pathLst>
                <a:path w="115" h="150">
                  <a:moveTo>
                    <a:pt x="26" y="150"/>
                  </a:moveTo>
                  <a:lnTo>
                    <a:pt x="34" y="137"/>
                  </a:lnTo>
                  <a:lnTo>
                    <a:pt x="63" y="98"/>
                  </a:lnTo>
                  <a:lnTo>
                    <a:pt x="89" y="57"/>
                  </a:lnTo>
                  <a:lnTo>
                    <a:pt x="115" y="17"/>
                  </a:lnTo>
                  <a:lnTo>
                    <a:pt x="89" y="0"/>
                  </a:lnTo>
                  <a:lnTo>
                    <a:pt x="63" y="39"/>
                  </a:lnTo>
                  <a:lnTo>
                    <a:pt x="35" y="80"/>
                  </a:lnTo>
                  <a:lnTo>
                    <a:pt x="8" y="120"/>
                  </a:lnTo>
                  <a:lnTo>
                    <a:pt x="0" y="132"/>
                  </a:lnTo>
                  <a:lnTo>
                    <a:pt x="26" y="150"/>
                  </a:lnTo>
                  <a:close/>
                </a:path>
              </a:pathLst>
            </a:custGeom>
            <a:solidFill>
              <a:srgbClr val="28166F"/>
            </a:solidFill>
            <a:ln w="9525">
              <a:noFill/>
              <a:round/>
              <a:headEnd/>
              <a:tailEnd/>
            </a:ln>
          </p:spPr>
          <p:txBody>
            <a:bodyPr/>
            <a:lstStyle/>
            <a:p>
              <a:endParaRPr lang="fr-FR"/>
            </a:p>
          </p:txBody>
        </p:sp>
        <p:sp>
          <p:nvSpPr>
            <p:cNvPr id="575563" name="Freeform 75"/>
            <p:cNvSpPr>
              <a:spLocks/>
            </p:cNvSpPr>
            <p:nvPr/>
          </p:nvSpPr>
          <p:spPr bwMode="auto">
            <a:xfrm>
              <a:off x="4507" y="3320"/>
              <a:ext cx="29" cy="38"/>
            </a:xfrm>
            <a:custGeom>
              <a:avLst/>
              <a:gdLst/>
              <a:ahLst/>
              <a:cxnLst>
                <a:cxn ang="0">
                  <a:pos x="26" y="149"/>
                </a:cxn>
                <a:cxn ang="0">
                  <a:pos x="43" y="127"/>
                </a:cxn>
                <a:cxn ang="0">
                  <a:pos x="71" y="87"/>
                </a:cxn>
                <a:cxn ang="0">
                  <a:pos x="99" y="48"/>
                </a:cxn>
                <a:cxn ang="0">
                  <a:pos x="120" y="19"/>
                </a:cxn>
                <a:cxn ang="0">
                  <a:pos x="93" y="0"/>
                </a:cxn>
                <a:cxn ang="0">
                  <a:pos x="73" y="30"/>
                </a:cxn>
                <a:cxn ang="0">
                  <a:pos x="45" y="69"/>
                </a:cxn>
                <a:cxn ang="0">
                  <a:pos x="16" y="108"/>
                </a:cxn>
                <a:cxn ang="0">
                  <a:pos x="0" y="130"/>
                </a:cxn>
                <a:cxn ang="0">
                  <a:pos x="26" y="149"/>
                </a:cxn>
              </a:cxnLst>
              <a:rect l="0" t="0" r="r" b="b"/>
              <a:pathLst>
                <a:path w="120" h="149">
                  <a:moveTo>
                    <a:pt x="26" y="149"/>
                  </a:moveTo>
                  <a:lnTo>
                    <a:pt x="43" y="127"/>
                  </a:lnTo>
                  <a:lnTo>
                    <a:pt x="71" y="87"/>
                  </a:lnTo>
                  <a:lnTo>
                    <a:pt x="99" y="48"/>
                  </a:lnTo>
                  <a:lnTo>
                    <a:pt x="120" y="19"/>
                  </a:lnTo>
                  <a:lnTo>
                    <a:pt x="93" y="0"/>
                  </a:lnTo>
                  <a:lnTo>
                    <a:pt x="73" y="30"/>
                  </a:lnTo>
                  <a:lnTo>
                    <a:pt x="45" y="69"/>
                  </a:lnTo>
                  <a:lnTo>
                    <a:pt x="16" y="108"/>
                  </a:lnTo>
                  <a:lnTo>
                    <a:pt x="0" y="130"/>
                  </a:lnTo>
                  <a:lnTo>
                    <a:pt x="26" y="149"/>
                  </a:lnTo>
                  <a:close/>
                </a:path>
              </a:pathLst>
            </a:custGeom>
            <a:solidFill>
              <a:srgbClr val="28166F"/>
            </a:solidFill>
            <a:ln w="9525">
              <a:noFill/>
              <a:round/>
              <a:headEnd/>
              <a:tailEnd/>
            </a:ln>
          </p:spPr>
          <p:txBody>
            <a:bodyPr/>
            <a:lstStyle/>
            <a:p>
              <a:endParaRPr lang="fr-FR"/>
            </a:p>
          </p:txBody>
        </p:sp>
        <p:sp>
          <p:nvSpPr>
            <p:cNvPr id="575564" name="Freeform 76"/>
            <p:cNvSpPr>
              <a:spLocks/>
            </p:cNvSpPr>
            <p:nvPr/>
          </p:nvSpPr>
          <p:spPr bwMode="auto">
            <a:xfrm>
              <a:off x="4468" y="3372"/>
              <a:ext cx="31" cy="36"/>
            </a:xfrm>
            <a:custGeom>
              <a:avLst/>
              <a:gdLst/>
              <a:ahLst/>
              <a:cxnLst>
                <a:cxn ang="0">
                  <a:pos x="25" y="146"/>
                </a:cxn>
                <a:cxn ang="0">
                  <a:pos x="50" y="114"/>
                </a:cxn>
                <a:cxn ang="0">
                  <a:pos x="79" y="76"/>
                </a:cxn>
                <a:cxn ang="0">
                  <a:pos x="110" y="37"/>
                </a:cxn>
                <a:cxn ang="0">
                  <a:pos x="123" y="19"/>
                </a:cxn>
                <a:cxn ang="0">
                  <a:pos x="98" y="0"/>
                </a:cxn>
                <a:cxn ang="0">
                  <a:pos x="83" y="18"/>
                </a:cxn>
                <a:cxn ang="0">
                  <a:pos x="54" y="57"/>
                </a:cxn>
                <a:cxn ang="0">
                  <a:pos x="25" y="95"/>
                </a:cxn>
                <a:cxn ang="0">
                  <a:pos x="0" y="126"/>
                </a:cxn>
                <a:cxn ang="0">
                  <a:pos x="25" y="146"/>
                </a:cxn>
              </a:cxnLst>
              <a:rect l="0" t="0" r="r" b="b"/>
              <a:pathLst>
                <a:path w="123" h="146">
                  <a:moveTo>
                    <a:pt x="25" y="146"/>
                  </a:moveTo>
                  <a:lnTo>
                    <a:pt x="50" y="114"/>
                  </a:lnTo>
                  <a:lnTo>
                    <a:pt x="79" y="76"/>
                  </a:lnTo>
                  <a:lnTo>
                    <a:pt x="110" y="37"/>
                  </a:lnTo>
                  <a:lnTo>
                    <a:pt x="123" y="19"/>
                  </a:lnTo>
                  <a:lnTo>
                    <a:pt x="98" y="0"/>
                  </a:lnTo>
                  <a:lnTo>
                    <a:pt x="83" y="18"/>
                  </a:lnTo>
                  <a:lnTo>
                    <a:pt x="54" y="57"/>
                  </a:lnTo>
                  <a:lnTo>
                    <a:pt x="25" y="95"/>
                  </a:lnTo>
                  <a:lnTo>
                    <a:pt x="0" y="126"/>
                  </a:lnTo>
                  <a:lnTo>
                    <a:pt x="25" y="146"/>
                  </a:lnTo>
                  <a:close/>
                </a:path>
              </a:pathLst>
            </a:custGeom>
            <a:solidFill>
              <a:srgbClr val="28166F"/>
            </a:solidFill>
            <a:ln w="9525">
              <a:noFill/>
              <a:round/>
              <a:headEnd/>
              <a:tailEnd/>
            </a:ln>
          </p:spPr>
          <p:txBody>
            <a:bodyPr/>
            <a:lstStyle/>
            <a:p>
              <a:endParaRPr lang="fr-FR"/>
            </a:p>
          </p:txBody>
        </p:sp>
        <p:sp>
          <p:nvSpPr>
            <p:cNvPr id="575565" name="Freeform 77"/>
            <p:cNvSpPr>
              <a:spLocks/>
            </p:cNvSpPr>
            <p:nvPr/>
          </p:nvSpPr>
          <p:spPr bwMode="auto">
            <a:xfrm>
              <a:off x="4428" y="3422"/>
              <a:ext cx="31" cy="36"/>
            </a:xfrm>
            <a:custGeom>
              <a:avLst/>
              <a:gdLst/>
              <a:ahLst/>
              <a:cxnLst>
                <a:cxn ang="0">
                  <a:pos x="25" y="144"/>
                </a:cxn>
                <a:cxn ang="0">
                  <a:pos x="28" y="140"/>
                </a:cxn>
                <a:cxn ang="0">
                  <a:pos x="59" y="103"/>
                </a:cxn>
                <a:cxn ang="0">
                  <a:pos x="89" y="65"/>
                </a:cxn>
                <a:cxn ang="0">
                  <a:pos x="121" y="28"/>
                </a:cxn>
                <a:cxn ang="0">
                  <a:pos x="126" y="21"/>
                </a:cxn>
                <a:cxn ang="0">
                  <a:pos x="102" y="0"/>
                </a:cxn>
                <a:cxn ang="0">
                  <a:pos x="95" y="7"/>
                </a:cxn>
                <a:cxn ang="0">
                  <a:pos x="65" y="45"/>
                </a:cxn>
                <a:cxn ang="0">
                  <a:pos x="35" y="82"/>
                </a:cxn>
                <a:cxn ang="0">
                  <a:pos x="3" y="120"/>
                </a:cxn>
                <a:cxn ang="0">
                  <a:pos x="0" y="124"/>
                </a:cxn>
                <a:cxn ang="0">
                  <a:pos x="25" y="144"/>
                </a:cxn>
              </a:cxnLst>
              <a:rect l="0" t="0" r="r" b="b"/>
              <a:pathLst>
                <a:path w="126" h="144">
                  <a:moveTo>
                    <a:pt x="25" y="144"/>
                  </a:moveTo>
                  <a:lnTo>
                    <a:pt x="28" y="140"/>
                  </a:lnTo>
                  <a:lnTo>
                    <a:pt x="59" y="103"/>
                  </a:lnTo>
                  <a:lnTo>
                    <a:pt x="89" y="65"/>
                  </a:lnTo>
                  <a:lnTo>
                    <a:pt x="121" y="28"/>
                  </a:lnTo>
                  <a:lnTo>
                    <a:pt x="126" y="21"/>
                  </a:lnTo>
                  <a:lnTo>
                    <a:pt x="102" y="0"/>
                  </a:lnTo>
                  <a:lnTo>
                    <a:pt x="95" y="7"/>
                  </a:lnTo>
                  <a:lnTo>
                    <a:pt x="65" y="45"/>
                  </a:lnTo>
                  <a:lnTo>
                    <a:pt x="35" y="82"/>
                  </a:lnTo>
                  <a:lnTo>
                    <a:pt x="3" y="120"/>
                  </a:lnTo>
                  <a:lnTo>
                    <a:pt x="0" y="124"/>
                  </a:lnTo>
                  <a:lnTo>
                    <a:pt x="25" y="144"/>
                  </a:lnTo>
                  <a:close/>
                </a:path>
              </a:pathLst>
            </a:custGeom>
            <a:solidFill>
              <a:srgbClr val="28166F"/>
            </a:solidFill>
            <a:ln w="9525">
              <a:noFill/>
              <a:round/>
              <a:headEnd/>
              <a:tailEnd/>
            </a:ln>
          </p:spPr>
          <p:txBody>
            <a:bodyPr/>
            <a:lstStyle/>
            <a:p>
              <a:endParaRPr lang="fr-FR"/>
            </a:p>
          </p:txBody>
        </p:sp>
        <p:sp>
          <p:nvSpPr>
            <p:cNvPr id="575566" name="Freeform 78"/>
            <p:cNvSpPr>
              <a:spLocks/>
            </p:cNvSpPr>
            <p:nvPr/>
          </p:nvSpPr>
          <p:spPr bwMode="auto">
            <a:xfrm>
              <a:off x="4386" y="3471"/>
              <a:ext cx="32" cy="36"/>
            </a:xfrm>
            <a:custGeom>
              <a:avLst/>
              <a:gdLst/>
              <a:ahLst/>
              <a:cxnLst>
                <a:cxn ang="0">
                  <a:pos x="25" y="142"/>
                </a:cxn>
                <a:cxn ang="0">
                  <a:pos x="37" y="127"/>
                </a:cxn>
                <a:cxn ang="0">
                  <a:pos x="68" y="91"/>
                </a:cxn>
                <a:cxn ang="0">
                  <a:pos x="100" y="54"/>
                </a:cxn>
                <a:cxn ang="0">
                  <a:pos x="130" y="21"/>
                </a:cxn>
                <a:cxn ang="0">
                  <a:pos x="106" y="0"/>
                </a:cxn>
                <a:cxn ang="0">
                  <a:pos x="76" y="33"/>
                </a:cxn>
                <a:cxn ang="0">
                  <a:pos x="45" y="71"/>
                </a:cxn>
                <a:cxn ang="0">
                  <a:pos x="12" y="106"/>
                </a:cxn>
                <a:cxn ang="0">
                  <a:pos x="0" y="120"/>
                </a:cxn>
                <a:cxn ang="0">
                  <a:pos x="25" y="142"/>
                </a:cxn>
              </a:cxnLst>
              <a:rect l="0" t="0" r="r" b="b"/>
              <a:pathLst>
                <a:path w="130" h="142">
                  <a:moveTo>
                    <a:pt x="25" y="142"/>
                  </a:moveTo>
                  <a:lnTo>
                    <a:pt x="37" y="127"/>
                  </a:lnTo>
                  <a:lnTo>
                    <a:pt x="68" y="91"/>
                  </a:lnTo>
                  <a:lnTo>
                    <a:pt x="100" y="54"/>
                  </a:lnTo>
                  <a:lnTo>
                    <a:pt x="130" y="21"/>
                  </a:lnTo>
                  <a:lnTo>
                    <a:pt x="106" y="0"/>
                  </a:lnTo>
                  <a:lnTo>
                    <a:pt x="76" y="33"/>
                  </a:lnTo>
                  <a:lnTo>
                    <a:pt x="45" y="71"/>
                  </a:lnTo>
                  <a:lnTo>
                    <a:pt x="12" y="106"/>
                  </a:lnTo>
                  <a:lnTo>
                    <a:pt x="0" y="120"/>
                  </a:lnTo>
                  <a:lnTo>
                    <a:pt x="25" y="142"/>
                  </a:lnTo>
                  <a:close/>
                </a:path>
              </a:pathLst>
            </a:custGeom>
            <a:solidFill>
              <a:srgbClr val="28166F"/>
            </a:solidFill>
            <a:ln w="9525">
              <a:noFill/>
              <a:round/>
              <a:headEnd/>
              <a:tailEnd/>
            </a:ln>
          </p:spPr>
          <p:txBody>
            <a:bodyPr/>
            <a:lstStyle/>
            <a:p>
              <a:endParaRPr lang="fr-FR"/>
            </a:p>
          </p:txBody>
        </p:sp>
        <p:sp>
          <p:nvSpPr>
            <p:cNvPr id="575567" name="Freeform 79"/>
            <p:cNvSpPr>
              <a:spLocks/>
            </p:cNvSpPr>
            <p:nvPr/>
          </p:nvSpPr>
          <p:spPr bwMode="auto">
            <a:xfrm>
              <a:off x="4343" y="3519"/>
              <a:ext cx="33" cy="35"/>
            </a:xfrm>
            <a:custGeom>
              <a:avLst/>
              <a:gdLst/>
              <a:ahLst/>
              <a:cxnLst>
                <a:cxn ang="0">
                  <a:pos x="23" y="139"/>
                </a:cxn>
                <a:cxn ang="0">
                  <a:pos x="46" y="116"/>
                </a:cxn>
                <a:cxn ang="0">
                  <a:pos x="79" y="80"/>
                </a:cxn>
                <a:cxn ang="0">
                  <a:pos x="111" y="45"/>
                </a:cxn>
                <a:cxn ang="0">
                  <a:pos x="133" y="21"/>
                </a:cxn>
                <a:cxn ang="0">
                  <a:pos x="109" y="0"/>
                </a:cxn>
                <a:cxn ang="0">
                  <a:pos x="88" y="23"/>
                </a:cxn>
                <a:cxn ang="0">
                  <a:pos x="55" y="59"/>
                </a:cxn>
                <a:cxn ang="0">
                  <a:pos x="22" y="94"/>
                </a:cxn>
                <a:cxn ang="0">
                  <a:pos x="0" y="118"/>
                </a:cxn>
                <a:cxn ang="0">
                  <a:pos x="23" y="139"/>
                </a:cxn>
              </a:cxnLst>
              <a:rect l="0" t="0" r="r" b="b"/>
              <a:pathLst>
                <a:path w="133" h="139">
                  <a:moveTo>
                    <a:pt x="23" y="139"/>
                  </a:moveTo>
                  <a:lnTo>
                    <a:pt x="46" y="116"/>
                  </a:lnTo>
                  <a:lnTo>
                    <a:pt x="79" y="80"/>
                  </a:lnTo>
                  <a:lnTo>
                    <a:pt x="111" y="45"/>
                  </a:lnTo>
                  <a:lnTo>
                    <a:pt x="133" y="21"/>
                  </a:lnTo>
                  <a:lnTo>
                    <a:pt x="109" y="0"/>
                  </a:lnTo>
                  <a:lnTo>
                    <a:pt x="88" y="23"/>
                  </a:lnTo>
                  <a:lnTo>
                    <a:pt x="55" y="59"/>
                  </a:lnTo>
                  <a:lnTo>
                    <a:pt x="22" y="94"/>
                  </a:lnTo>
                  <a:lnTo>
                    <a:pt x="0" y="118"/>
                  </a:lnTo>
                  <a:lnTo>
                    <a:pt x="23" y="139"/>
                  </a:lnTo>
                  <a:close/>
                </a:path>
              </a:pathLst>
            </a:custGeom>
            <a:solidFill>
              <a:srgbClr val="28166F"/>
            </a:solidFill>
            <a:ln w="9525">
              <a:noFill/>
              <a:round/>
              <a:headEnd/>
              <a:tailEnd/>
            </a:ln>
          </p:spPr>
          <p:txBody>
            <a:bodyPr/>
            <a:lstStyle/>
            <a:p>
              <a:endParaRPr lang="fr-FR"/>
            </a:p>
          </p:txBody>
        </p:sp>
        <p:sp>
          <p:nvSpPr>
            <p:cNvPr id="575568" name="Freeform 80"/>
            <p:cNvSpPr>
              <a:spLocks/>
            </p:cNvSpPr>
            <p:nvPr/>
          </p:nvSpPr>
          <p:spPr bwMode="auto">
            <a:xfrm>
              <a:off x="4298" y="3566"/>
              <a:ext cx="34" cy="34"/>
            </a:xfrm>
            <a:custGeom>
              <a:avLst/>
              <a:gdLst/>
              <a:ahLst/>
              <a:cxnLst>
                <a:cxn ang="0">
                  <a:pos x="22" y="136"/>
                </a:cxn>
                <a:cxn ang="0">
                  <a:pos x="55" y="105"/>
                </a:cxn>
                <a:cxn ang="0">
                  <a:pos x="88" y="70"/>
                </a:cxn>
                <a:cxn ang="0">
                  <a:pos x="122" y="35"/>
                </a:cxn>
                <a:cxn ang="0">
                  <a:pos x="135" y="23"/>
                </a:cxn>
                <a:cxn ang="0">
                  <a:pos x="112" y="0"/>
                </a:cxn>
                <a:cxn ang="0">
                  <a:pos x="100" y="13"/>
                </a:cxn>
                <a:cxn ang="0">
                  <a:pos x="66" y="47"/>
                </a:cxn>
                <a:cxn ang="0">
                  <a:pos x="31" y="81"/>
                </a:cxn>
                <a:cxn ang="0">
                  <a:pos x="0" y="114"/>
                </a:cxn>
                <a:cxn ang="0">
                  <a:pos x="22" y="136"/>
                </a:cxn>
              </a:cxnLst>
              <a:rect l="0" t="0" r="r" b="b"/>
              <a:pathLst>
                <a:path w="135" h="136">
                  <a:moveTo>
                    <a:pt x="22" y="136"/>
                  </a:moveTo>
                  <a:lnTo>
                    <a:pt x="55" y="105"/>
                  </a:lnTo>
                  <a:lnTo>
                    <a:pt x="88" y="70"/>
                  </a:lnTo>
                  <a:lnTo>
                    <a:pt x="122" y="35"/>
                  </a:lnTo>
                  <a:lnTo>
                    <a:pt x="135" y="23"/>
                  </a:lnTo>
                  <a:lnTo>
                    <a:pt x="112" y="0"/>
                  </a:lnTo>
                  <a:lnTo>
                    <a:pt x="100" y="13"/>
                  </a:lnTo>
                  <a:lnTo>
                    <a:pt x="66" y="47"/>
                  </a:lnTo>
                  <a:lnTo>
                    <a:pt x="31" y="81"/>
                  </a:lnTo>
                  <a:lnTo>
                    <a:pt x="0" y="114"/>
                  </a:lnTo>
                  <a:lnTo>
                    <a:pt x="22" y="136"/>
                  </a:lnTo>
                  <a:close/>
                </a:path>
              </a:pathLst>
            </a:custGeom>
            <a:solidFill>
              <a:srgbClr val="28166F"/>
            </a:solidFill>
            <a:ln w="9525">
              <a:noFill/>
              <a:round/>
              <a:headEnd/>
              <a:tailEnd/>
            </a:ln>
          </p:spPr>
          <p:txBody>
            <a:bodyPr/>
            <a:lstStyle/>
            <a:p>
              <a:endParaRPr lang="fr-FR"/>
            </a:p>
          </p:txBody>
        </p:sp>
        <p:sp>
          <p:nvSpPr>
            <p:cNvPr id="575569" name="Freeform 81"/>
            <p:cNvSpPr>
              <a:spLocks/>
            </p:cNvSpPr>
            <p:nvPr/>
          </p:nvSpPr>
          <p:spPr bwMode="auto">
            <a:xfrm>
              <a:off x="4252" y="3611"/>
              <a:ext cx="35" cy="33"/>
            </a:xfrm>
            <a:custGeom>
              <a:avLst/>
              <a:gdLst/>
              <a:ahLst/>
              <a:cxnLst>
                <a:cxn ang="0">
                  <a:pos x="21" y="132"/>
                </a:cxn>
                <a:cxn ang="0">
                  <a:pos x="28" y="125"/>
                </a:cxn>
                <a:cxn ang="0">
                  <a:pos x="63" y="93"/>
                </a:cxn>
                <a:cxn ang="0">
                  <a:pos x="99" y="59"/>
                </a:cxn>
                <a:cxn ang="0">
                  <a:pos x="134" y="25"/>
                </a:cxn>
                <a:cxn ang="0">
                  <a:pos x="137" y="22"/>
                </a:cxn>
                <a:cxn ang="0">
                  <a:pos x="115" y="0"/>
                </a:cxn>
                <a:cxn ang="0">
                  <a:pos x="112" y="3"/>
                </a:cxn>
                <a:cxn ang="0">
                  <a:pos x="78" y="36"/>
                </a:cxn>
                <a:cxn ang="0">
                  <a:pos x="42" y="70"/>
                </a:cxn>
                <a:cxn ang="0">
                  <a:pos x="7" y="102"/>
                </a:cxn>
                <a:cxn ang="0">
                  <a:pos x="0" y="109"/>
                </a:cxn>
                <a:cxn ang="0">
                  <a:pos x="21" y="132"/>
                </a:cxn>
              </a:cxnLst>
              <a:rect l="0" t="0" r="r" b="b"/>
              <a:pathLst>
                <a:path w="137" h="132">
                  <a:moveTo>
                    <a:pt x="21" y="132"/>
                  </a:moveTo>
                  <a:lnTo>
                    <a:pt x="28" y="125"/>
                  </a:lnTo>
                  <a:lnTo>
                    <a:pt x="63" y="93"/>
                  </a:lnTo>
                  <a:lnTo>
                    <a:pt x="99" y="59"/>
                  </a:lnTo>
                  <a:lnTo>
                    <a:pt x="134" y="25"/>
                  </a:lnTo>
                  <a:lnTo>
                    <a:pt x="137" y="22"/>
                  </a:lnTo>
                  <a:lnTo>
                    <a:pt x="115" y="0"/>
                  </a:lnTo>
                  <a:lnTo>
                    <a:pt x="112" y="3"/>
                  </a:lnTo>
                  <a:lnTo>
                    <a:pt x="78" y="36"/>
                  </a:lnTo>
                  <a:lnTo>
                    <a:pt x="42" y="70"/>
                  </a:lnTo>
                  <a:lnTo>
                    <a:pt x="7" y="102"/>
                  </a:lnTo>
                  <a:lnTo>
                    <a:pt x="0" y="109"/>
                  </a:lnTo>
                  <a:lnTo>
                    <a:pt x="21" y="132"/>
                  </a:lnTo>
                  <a:close/>
                </a:path>
              </a:pathLst>
            </a:custGeom>
            <a:solidFill>
              <a:srgbClr val="28166F"/>
            </a:solidFill>
            <a:ln w="9525">
              <a:noFill/>
              <a:round/>
              <a:headEnd/>
              <a:tailEnd/>
            </a:ln>
          </p:spPr>
          <p:txBody>
            <a:bodyPr/>
            <a:lstStyle/>
            <a:p>
              <a:endParaRPr lang="fr-FR"/>
            </a:p>
          </p:txBody>
        </p:sp>
        <p:sp>
          <p:nvSpPr>
            <p:cNvPr id="575570" name="Freeform 82"/>
            <p:cNvSpPr>
              <a:spLocks/>
            </p:cNvSpPr>
            <p:nvPr/>
          </p:nvSpPr>
          <p:spPr bwMode="auto">
            <a:xfrm>
              <a:off x="4205" y="3654"/>
              <a:ext cx="35" cy="33"/>
            </a:xfrm>
            <a:custGeom>
              <a:avLst/>
              <a:gdLst/>
              <a:ahLst/>
              <a:cxnLst>
                <a:cxn ang="0">
                  <a:pos x="22" y="130"/>
                </a:cxn>
                <a:cxn ang="0">
                  <a:pos x="39" y="114"/>
                </a:cxn>
                <a:cxn ang="0">
                  <a:pos x="75" y="83"/>
                </a:cxn>
                <a:cxn ang="0">
                  <a:pos x="112" y="50"/>
                </a:cxn>
                <a:cxn ang="0">
                  <a:pos x="141" y="24"/>
                </a:cxn>
                <a:cxn ang="0">
                  <a:pos x="120" y="0"/>
                </a:cxn>
                <a:cxn ang="0">
                  <a:pos x="90" y="26"/>
                </a:cxn>
                <a:cxn ang="0">
                  <a:pos x="54" y="59"/>
                </a:cxn>
                <a:cxn ang="0">
                  <a:pos x="18" y="91"/>
                </a:cxn>
                <a:cxn ang="0">
                  <a:pos x="0" y="106"/>
                </a:cxn>
                <a:cxn ang="0">
                  <a:pos x="22" y="130"/>
                </a:cxn>
              </a:cxnLst>
              <a:rect l="0" t="0" r="r" b="b"/>
              <a:pathLst>
                <a:path w="141" h="130">
                  <a:moveTo>
                    <a:pt x="22" y="130"/>
                  </a:moveTo>
                  <a:lnTo>
                    <a:pt x="39" y="114"/>
                  </a:lnTo>
                  <a:lnTo>
                    <a:pt x="75" y="83"/>
                  </a:lnTo>
                  <a:lnTo>
                    <a:pt x="112" y="50"/>
                  </a:lnTo>
                  <a:lnTo>
                    <a:pt x="141" y="24"/>
                  </a:lnTo>
                  <a:lnTo>
                    <a:pt x="120" y="0"/>
                  </a:lnTo>
                  <a:lnTo>
                    <a:pt x="90" y="26"/>
                  </a:lnTo>
                  <a:lnTo>
                    <a:pt x="54" y="59"/>
                  </a:lnTo>
                  <a:lnTo>
                    <a:pt x="18" y="91"/>
                  </a:lnTo>
                  <a:lnTo>
                    <a:pt x="0" y="106"/>
                  </a:lnTo>
                  <a:lnTo>
                    <a:pt x="22" y="130"/>
                  </a:lnTo>
                  <a:close/>
                </a:path>
              </a:pathLst>
            </a:custGeom>
            <a:solidFill>
              <a:srgbClr val="28166F"/>
            </a:solidFill>
            <a:ln w="9525">
              <a:noFill/>
              <a:round/>
              <a:headEnd/>
              <a:tailEnd/>
            </a:ln>
          </p:spPr>
          <p:txBody>
            <a:bodyPr/>
            <a:lstStyle/>
            <a:p>
              <a:endParaRPr lang="fr-FR"/>
            </a:p>
          </p:txBody>
        </p:sp>
        <p:sp>
          <p:nvSpPr>
            <p:cNvPr id="575571" name="Freeform 83"/>
            <p:cNvSpPr>
              <a:spLocks/>
            </p:cNvSpPr>
            <p:nvPr/>
          </p:nvSpPr>
          <p:spPr bwMode="auto">
            <a:xfrm>
              <a:off x="4156" y="3697"/>
              <a:ext cx="36" cy="31"/>
            </a:xfrm>
            <a:custGeom>
              <a:avLst/>
              <a:gdLst/>
              <a:ahLst/>
              <a:cxnLst>
                <a:cxn ang="0">
                  <a:pos x="20" y="126"/>
                </a:cxn>
                <a:cxn ang="0">
                  <a:pos x="48" y="103"/>
                </a:cxn>
                <a:cxn ang="0">
                  <a:pos x="86" y="72"/>
                </a:cxn>
                <a:cxn ang="0">
                  <a:pos x="123" y="40"/>
                </a:cxn>
                <a:cxn ang="0">
                  <a:pos x="144" y="24"/>
                </a:cxn>
                <a:cxn ang="0">
                  <a:pos x="122" y="0"/>
                </a:cxn>
                <a:cxn ang="0">
                  <a:pos x="103" y="16"/>
                </a:cxn>
                <a:cxn ang="0">
                  <a:pos x="66" y="47"/>
                </a:cxn>
                <a:cxn ang="0">
                  <a:pos x="28" y="79"/>
                </a:cxn>
                <a:cxn ang="0">
                  <a:pos x="0" y="102"/>
                </a:cxn>
                <a:cxn ang="0">
                  <a:pos x="20" y="126"/>
                </a:cxn>
              </a:cxnLst>
              <a:rect l="0" t="0" r="r" b="b"/>
              <a:pathLst>
                <a:path w="144" h="126">
                  <a:moveTo>
                    <a:pt x="20" y="126"/>
                  </a:moveTo>
                  <a:lnTo>
                    <a:pt x="48" y="103"/>
                  </a:lnTo>
                  <a:lnTo>
                    <a:pt x="86" y="72"/>
                  </a:lnTo>
                  <a:lnTo>
                    <a:pt x="123" y="40"/>
                  </a:lnTo>
                  <a:lnTo>
                    <a:pt x="144" y="24"/>
                  </a:lnTo>
                  <a:lnTo>
                    <a:pt x="122" y="0"/>
                  </a:lnTo>
                  <a:lnTo>
                    <a:pt x="103" y="16"/>
                  </a:lnTo>
                  <a:lnTo>
                    <a:pt x="66" y="47"/>
                  </a:lnTo>
                  <a:lnTo>
                    <a:pt x="28" y="79"/>
                  </a:lnTo>
                  <a:lnTo>
                    <a:pt x="0" y="102"/>
                  </a:lnTo>
                  <a:lnTo>
                    <a:pt x="20" y="126"/>
                  </a:lnTo>
                  <a:close/>
                </a:path>
              </a:pathLst>
            </a:custGeom>
            <a:solidFill>
              <a:srgbClr val="28166F"/>
            </a:solidFill>
            <a:ln w="9525">
              <a:noFill/>
              <a:round/>
              <a:headEnd/>
              <a:tailEnd/>
            </a:ln>
          </p:spPr>
          <p:txBody>
            <a:bodyPr/>
            <a:lstStyle/>
            <a:p>
              <a:endParaRPr lang="fr-FR"/>
            </a:p>
          </p:txBody>
        </p:sp>
        <p:sp>
          <p:nvSpPr>
            <p:cNvPr id="575572" name="Freeform 84"/>
            <p:cNvSpPr>
              <a:spLocks/>
            </p:cNvSpPr>
            <p:nvPr/>
          </p:nvSpPr>
          <p:spPr bwMode="auto">
            <a:xfrm>
              <a:off x="4106" y="3737"/>
              <a:ext cx="36" cy="31"/>
            </a:xfrm>
            <a:custGeom>
              <a:avLst/>
              <a:gdLst/>
              <a:ahLst/>
              <a:cxnLst>
                <a:cxn ang="0">
                  <a:pos x="20" y="123"/>
                </a:cxn>
                <a:cxn ang="0">
                  <a:pos x="21" y="122"/>
                </a:cxn>
                <a:cxn ang="0">
                  <a:pos x="59" y="93"/>
                </a:cxn>
                <a:cxn ang="0">
                  <a:pos x="98" y="63"/>
                </a:cxn>
                <a:cxn ang="0">
                  <a:pos x="136" y="33"/>
                </a:cxn>
                <a:cxn ang="0">
                  <a:pos x="146" y="25"/>
                </a:cxn>
                <a:cxn ang="0">
                  <a:pos x="126" y="0"/>
                </a:cxn>
                <a:cxn ang="0">
                  <a:pos x="116" y="8"/>
                </a:cxn>
                <a:cxn ang="0">
                  <a:pos x="77" y="38"/>
                </a:cxn>
                <a:cxn ang="0">
                  <a:pos x="40" y="68"/>
                </a:cxn>
                <a:cxn ang="0">
                  <a:pos x="1" y="97"/>
                </a:cxn>
                <a:cxn ang="0">
                  <a:pos x="0" y="98"/>
                </a:cxn>
                <a:cxn ang="0">
                  <a:pos x="20" y="123"/>
                </a:cxn>
              </a:cxnLst>
              <a:rect l="0" t="0" r="r" b="b"/>
              <a:pathLst>
                <a:path w="146" h="123">
                  <a:moveTo>
                    <a:pt x="20" y="123"/>
                  </a:moveTo>
                  <a:lnTo>
                    <a:pt x="21" y="122"/>
                  </a:lnTo>
                  <a:lnTo>
                    <a:pt x="59" y="93"/>
                  </a:lnTo>
                  <a:lnTo>
                    <a:pt x="98" y="63"/>
                  </a:lnTo>
                  <a:lnTo>
                    <a:pt x="136" y="33"/>
                  </a:lnTo>
                  <a:lnTo>
                    <a:pt x="146" y="25"/>
                  </a:lnTo>
                  <a:lnTo>
                    <a:pt x="126" y="0"/>
                  </a:lnTo>
                  <a:lnTo>
                    <a:pt x="116" y="8"/>
                  </a:lnTo>
                  <a:lnTo>
                    <a:pt x="77" y="38"/>
                  </a:lnTo>
                  <a:lnTo>
                    <a:pt x="40" y="68"/>
                  </a:lnTo>
                  <a:lnTo>
                    <a:pt x="1" y="97"/>
                  </a:lnTo>
                  <a:lnTo>
                    <a:pt x="0" y="98"/>
                  </a:lnTo>
                  <a:lnTo>
                    <a:pt x="20" y="123"/>
                  </a:lnTo>
                  <a:close/>
                </a:path>
              </a:pathLst>
            </a:custGeom>
            <a:solidFill>
              <a:srgbClr val="28166F"/>
            </a:solidFill>
            <a:ln w="9525">
              <a:noFill/>
              <a:round/>
              <a:headEnd/>
              <a:tailEnd/>
            </a:ln>
          </p:spPr>
          <p:txBody>
            <a:bodyPr/>
            <a:lstStyle/>
            <a:p>
              <a:endParaRPr lang="fr-FR"/>
            </a:p>
          </p:txBody>
        </p:sp>
        <p:sp>
          <p:nvSpPr>
            <p:cNvPr id="575573" name="Freeform 85"/>
            <p:cNvSpPr>
              <a:spLocks/>
            </p:cNvSpPr>
            <p:nvPr/>
          </p:nvSpPr>
          <p:spPr bwMode="auto">
            <a:xfrm>
              <a:off x="4054" y="3776"/>
              <a:ext cx="37" cy="30"/>
            </a:xfrm>
            <a:custGeom>
              <a:avLst/>
              <a:gdLst/>
              <a:ahLst/>
              <a:cxnLst>
                <a:cxn ang="0">
                  <a:pos x="18" y="120"/>
                </a:cxn>
                <a:cxn ang="0">
                  <a:pos x="30" y="112"/>
                </a:cxn>
                <a:cxn ang="0">
                  <a:pos x="70" y="84"/>
                </a:cxn>
                <a:cxn ang="0">
                  <a:pos x="109" y="54"/>
                </a:cxn>
                <a:cxn ang="0">
                  <a:pos x="148" y="26"/>
                </a:cxn>
                <a:cxn ang="0">
                  <a:pos x="128" y="0"/>
                </a:cxn>
                <a:cxn ang="0">
                  <a:pos x="90" y="29"/>
                </a:cxn>
                <a:cxn ang="0">
                  <a:pos x="50" y="58"/>
                </a:cxn>
                <a:cxn ang="0">
                  <a:pos x="12" y="86"/>
                </a:cxn>
                <a:cxn ang="0">
                  <a:pos x="0" y="94"/>
                </a:cxn>
                <a:cxn ang="0">
                  <a:pos x="18" y="120"/>
                </a:cxn>
              </a:cxnLst>
              <a:rect l="0" t="0" r="r" b="b"/>
              <a:pathLst>
                <a:path w="148" h="120">
                  <a:moveTo>
                    <a:pt x="18" y="120"/>
                  </a:moveTo>
                  <a:lnTo>
                    <a:pt x="30" y="112"/>
                  </a:lnTo>
                  <a:lnTo>
                    <a:pt x="70" y="84"/>
                  </a:lnTo>
                  <a:lnTo>
                    <a:pt x="109" y="54"/>
                  </a:lnTo>
                  <a:lnTo>
                    <a:pt x="148" y="26"/>
                  </a:lnTo>
                  <a:lnTo>
                    <a:pt x="128" y="0"/>
                  </a:lnTo>
                  <a:lnTo>
                    <a:pt x="90" y="29"/>
                  </a:lnTo>
                  <a:lnTo>
                    <a:pt x="50" y="58"/>
                  </a:lnTo>
                  <a:lnTo>
                    <a:pt x="12" y="86"/>
                  </a:lnTo>
                  <a:lnTo>
                    <a:pt x="0" y="94"/>
                  </a:lnTo>
                  <a:lnTo>
                    <a:pt x="18" y="120"/>
                  </a:lnTo>
                  <a:close/>
                </a:path>
              </a:pathLst>
            </a:custGeom>
            <a:solidFill>
              <a:srgbClr val="28166F"/>
            </a:solidFill>
            <a:ln w="9525">
              <a:noFill/>
              <a:round/>
              <a:headEnd/>
              <a:tailEnd/>
            </a:ln>
          </p:spPr>
          <p:txBody>
            <a:bodyPr/>
            <a:lstStyle/>
            <a:p>
              <a:endParaRPr lang="fr-FR"/>
            </a:p>
          </p:txBody>
        </p:sp>
        <p:sp>
          <p:nvSpPr>
            <p:cNvPr id="575574" name="Freeform 86"/>
            <p:cNvSpPr>
              <a:spLocks/>
            </p:cNvSpPr>
            <p:nvPr/>
          </p:nvSpPr>
          <p:spPr bwMode="auto">
            <a:xfrm>
              <a:off x="4002" y="3814"/>
              <a:ext cx="38" cy="29"/>
            </a:xfrm>
            <a:custGeom>
              <a:avLst/>
              <a:gdLst/>
              <a:ahLst/>
              <a:cxnLst>
                <a:cxn ang="0">
                  <a:pos x="18" y="116"/>
                </a:cxn>
                <a:cxn ang="0">
                  <a:pos x="41" y="102"/>
                </a:cxn>
                <a:cxn ang="0">
                  <a:pos x="80" y="74"/>
                </a:cxn>
                <a:cxn ang="0">
                  <a:pos x="121" y="46"/>
                </a:cxn>
                <a:cxn ang="0">
                  <a:pos x="150" y="26"/>
                </a:cxn>
                <a:cxn ang="0">
                  <a:pos x="132" y="0"/>
                </a:cxn>
                <a:cxn ang="0">
                  <a:pos x="102" y="20"/>
                </a:cxn>
                <a:cxn ang="0">
                  <a:pos x="63" y="47"/>
                </a:cxn>
                <a:cxn ang="0">
                  <a:pos x="22" y="75"/>
                </a:cxn>
                <a:cxn ang="0">
                  <a:pos x="0" y="90"/>
                </a:cxn>
                <a:cxn ang="0">
                  <a:pos x="18" y="116"/>
                </a:cxn>
              </a:cxnLst>
              <a:rect l="0" t="0" r="r" b="b"/>
              <a:pathLst>
                <a:path w="150" h="116">
                  <a:moveTo>
                    <a:pt x="18" y="116"/>
                  </a:moveTo>
                  <a:lnTo>
                    <a:pt x="41" y="102"/>
                  </a:lnTo>
                  <a:lnTo>
                    <a:pt x="80" y="74"/>
                  </a:lnTo>
                  <a:lnTo>
                    <a:pt x="121" y="46"/>
                  </a:lnTo>
                  <a:lnTo>
                    <a:pt x="150" y="26"/>
                  </a:lnTo>
                  <a:lnTo>
                    <a:pt x="132" y="0"/>
                  </a:lnTo>
                  <a:lnTo>
                    <a:pt x="102" y="20"/>
                  </a:lnTo>
                  <a:lnTo>
                    <a:pt x="63" y="47"/>
                  </a:lnTo>
                  <a:lnTo>
                    <a:pt x="22" y="75"/>
                  </a:lnTo>
                  <a:lnTo>
                    <a:pt x="0" y="90"/>
                  </a:lnTo>
                  <a:lnTo>
                    <a:pt x="18" y="116"/>
                  </a:lnTo>
                  <a:close/>
                </a:path>
              </a:pathLst>
            </a:custGeom>
            <a:solidFill>
              <a:srgbClr val="28166F"/>
            </a:solidFill>
            <a:ln w="9525">
              <a:noFill/>
              <a:round/>
              <a:headEnd/>
              <a:tailEnd/>
            </a:ln>
          </p:spPr>
          <p:txBody>
            <a:bodyPr/>
            <a:lstStyle/>
            <a:p>
              <a:endParaRPr lang="fr-FR"/>
            </a:p>
          </p:txBody>
        </p:sp>
        <p:sp>
          <p:nvSpPr>
            <p:cNvPr id="575575" name="Freeform 87"/>
            <p:cNvSpPr>
              <a:spLocks/>
            </p:cNvSpPr>
            <p:nvPr/>
          </p:nvSpPr>
          <p:spPr bwMode="auto">
            <a:xfrm>
              <a:off x="3948" y="3849"/>
              <a:ext cx="38" cy="29"/>
            </a:xfrm>
            <a:custGeom>
              <a:avLst/>
              <a:gdLst/>
              <a:ahLst/>
              <a:cxnLst>
                <a:cxn ang="0">
                  <a:pos x="17" y="114"/>
                </a:cxn>
                <a:cxn ang="0">
                  <a:pos x="50" y="93"/>
                </a:cxn>
                <a:cxn ang="0">
                  <a:pos x="92" y="66"/>
                </a:cxn>
                <a:cxn ang="0">
                  <a:pos x="132" y="40"/>
                </a:cxn>
                <a:cxn ang="0">
                  <a:pos x="151" y="28"/>
                </a:cxn>
                <a:cxn ang="0">
                  <a:pos x="134" y="0"/>
                </a:cxn>
                <a:cxn ang="0">
                  <a:pos x="115" y="14"/>
                </a:cxn>
                <a:cxn ang="0">
                  <a:pos x="74" y="40"/>
                </a:cxn>
                <a:cxn ang="0">
                  <a:pos x="33" y="66"/>
                </a:cxn>
                <a:cxn ang="0">
                  <a:pos x="0" y="86"/>
                </a:cxn>
                <a:cxn ang="0">
                  <a:pos x="17" y="114"/>
                </a:cxn>
              </a:cxnLst>
              <a:rect l="0" t="0" r="r" b="b"/>
              <a:pathLst>
                <a:path w="151" h="114">
                  <a:moveTo>
                    <a:pt x="17" y="114"/>
                  </a:moveTo>
                  <a:lnTo>
                    <a:pt x="50" y="93"/>
                  </a:lnTo>
                  <a:lnTo>
                    <a:pt x="92" y="66"/>
                  </a:lnTo>
                  <a:lnTo>
                    <a:pt x="132" y="40"/>
                  </a:lnTo>
                  <a:lnTo>
                    <a:pt x="151" y="28"/>
                  </a:lnTo>
                  <a:lnTo>
                    <a:pt x="134" y="0"/>
                  </a:lnTo>
                  <a:lnTo>
                    <a:pt x="115" y="14"/>
                  </a:lnTo>
                  <a:lnTo>
                    <a:pt x="74" y="40"/>
                  </a:lnTo>
                  <a:lnTo>
                    <a:pt x="33" y="66"/>
                  </a:lnTo>
                  <a:lnTo>
                    <a:pt x="0" y="86"/>
                  </a:lnTo>
                  <a:lnTo>
                    <a:pt x="17" y="114"/>
                  </a:lnTo>
                  <a:close/>
                </a:path>
              </a:pathLst>
            </a:custGeom>
            <a:solidFill>
              <a:srgbClr val="28166F"/>
            </a:solidFill>
            <a:ln w="9525">
              <a:noFill/>
              <a:round/>
              <a:headEnd/>
              <a:tailEnd/>
            </a:ln>
          </p:spPr>
          <p:txBody>
            <a:bodyPr/>
            <a:lstStyle/>
            <a:p>
              <a:endParaRPr lang="fr-FR"/>
            </a:p>
          </p:txBody>
        </p:sp>
        <p:sp>
          <p:nvSpPr>
            <p:cNvPr id="575576" name="Freeform 88"/>
            <p:cNvSpPr>
              <a:spLocks/>
            </p:cNvSpPr>
            <p:nvPr/>
          </p:nvSpPr>
          <p:spPr bwMode="auto">
            <a:xfrm>
              <a:off x="3894" y="3884"/>
              <a:ext cx="38" cy="27"/>
            </a:xfrm>
            <a:custGeom>
              <a:avLst/>
              <a:gdLst/>
              <a:ahLst/>
              <a:cxnLst>
                <a:cxn ang="0">
                  <a:pos x="16" y="109"/>
                </a:cxn>
                <a:cxn ang="0">
                  <a:pos x="19" y="108"/>
                </a:cxn>
                <a:cxn ang="0">
                  <a:pos x="61" y="83"/>
                </a:cxn>
                <a:cxn ang="0">
                  <a:pos x="103" y="59"/>
                </a:cxn>
                <a:cxn ang="0">
                  <a:pos x="145" y="34"/>
                </a:cxn>
                <a:cxn ang="0">
                  <a:pos x="154" y="27"/>
                </a:cxn>
                <a:cxn ang="0">
                  <a:pos x="138" y="0"/>
                </a:cxn>
                <a:cxn ang="0">
                  <a:pos x="128" y="6"/>
                </a:cxn>
                <a:cxn ang="0">
                  <a:pos x="87" y="32"/>
                </a:cxn>
                <a:cxn ang="0">
                  <a:pos x="44" y="56"/>
                </a:cxn>
                <a:cxn ang="0">
                  <a:pos x="3" y="80"/>
                </a:cxn>
                <a:cxn ang="0">
                  <a:pos x="0" y="82"/>
                </a:cxn>
                <a:cxn ang="0">
                  <a:pos x="16" y="109"/>
                </a:cxn>
              </a:cxnLst>
              <a:rect l="0" t="0" r="r" b="b"/>
              <a:pathLst>
                <a:path w="154" h="109">
                  <a:moveTo>
                    <a:pt x="16" y="109"/>
                  </a:moveTo>
                  <a:lnTo>
                    <a:pt x="19" y="108"/>
                  </a:lnTo>
                  <a:lnTo>
                    <a:pt x="61" y="83"/>
                  </a:lnTo>
                  <a:lnTo>
                    <a:pt x="103" y="59"/>
                  </a:lnTo>
                  <a:lnTo>
                    <a:pt x="145" y="34"/>
                  </a:lnTo>
                  <a:lnTo>
                    <a:pt x="154" y="27"/>
                  </a:lnTo>
                  <a:lnTo>
                    <a:pt x="138" y="0"/>
                  </a:lnTo>
                  <a:lnTo>
                    <a:pt x="128" y="6"/>
                  </a:lnTo>
                  <a:lnTo>
                    <a:pt x="87" y="32"/>
                  </a:lnTo>
                  <a:lnTo>
                    <a:pt x="44" y="56"/>
                  </a:lnTo>
                  <a:lnTo>
                    <a:pt x="3" y="80"/>
                  </a:lnTo>
                  <a:lnTo>
                    <a:pt x="0" y="82"/>
                  </a:lnTo>
                  <a:lnTo>
                    <a:pt x="16" y="109"/>
                  </a:lnTo>
                  <a:close/>
                </a:path>
              </a:pathLst>
            </a:custGeom>
            <a:solidFill>
              <a:srgbClr val="28166F"/>
            </a:solidFill>
            <a:ln w="9525">
              <a:noFill/>
              <a:round/>
              <a:headEnd/>
              <a:tailEnd/>
            </a:ln>
          </p:spPr>
          <p:txBody>
            <a:bodyPr/>
            <a:lstStyle/>
            <a:p>
              <a:endParaRPr lang="fr-FR"/>
            </a:p>
          </p:txBody>
        </p:sp>
        <p:sp>
          <p:nvSpPr>
            <p:cNvPr id="575577" name="Freeform 89"/>
            <p:cNvSpPr>
              <a:spLocks/>
            </p:cNvSpPr>
            <p:nvPr/>
          </p:nvSpPr>
          <p:spPr bwMode="auto">
            <a:xfrm>
              <a:off x="3838" y="3916"/>
              <a:ext cx="39" cy="26"/>
            </a:xfrm>
            <a:custGeom>
              <a:avLst/>
              <a:gdLst/>
              <a:ahLst/>
              <a:cxnLst>
                <a:cxn ang="0">
                  <a:pos x="16" y="105"/>
                </a:cxn>
                <a:cxn ang="0">
                  <a:pos x="28" y="98"/>
                </a:cxn>
                <a:cxn ang="0">
                  <a:pos x="71" y="75"/>
                </a:cxn>
                <a:cxn ang="0">
                  <a:pos x="114" y="51"/>
                </a:cxn>
                <a:cxn ang="0">
                  <a:pos x="156" y="27"/>
                </a:cxn>
                <a:cxn ang="0">
                  <a:pos x="140" y="0"/>
                </a:cxn>
                <a:cxn ang="0">
                  <a:pos x="98" y="23"/>
                </a:cxn>
                <a:cxn ang="0">
                  <a:pos x="56" y="46"/>
                </a:cxn>
                <a:cxn ang="0">
                  <a:pos x="13" y="71"/>
                </a:cxn>
                <a:cxn ang="0">
                  <a:pos x="0" y="77"/>
                </a:cxn>
                <a:cxn ang="0">
                  <a:pos x="16" y="105"/>
                </a:cxn>
              </a:cxnLst>
              <a:rect l="0" t="0" r="r" b="b"/>
              <a:pathLst>
                <a:path w="156" h="105">
                  <a:moveTo>
                    <a:pt x="16" y="105"/>
                  </a:moveTo>
                  <a:lnTo>
                    <a:pt x="28" y="98"/>
                  </a:lnTo>
                  <a:lnTo>
                    <a:pt x="71" y="75"/>
                  </a:lnTo>
                  <a:lnTo>
                    <a:pt x="114" y="51"/>
                  </a:lnTo>
                  <a:lnTo>
                    <a:pt x="156" y="27"/>
                  </a:lnTo>
                  <a:lnTo>
                    <a:pt x="140" y="0"/>
                  </a:lnTo>
                  <a:lnTo>
                    <a:pt x="98" y="23"/>
                  </a:lnTo>
                  <a:lnTo>
                    <a:pt x="56" y="46"/>
                  </a:lnTo>
                  <a:lnTo>
                    <a:pt x="13" y="71"/>
                  </a:lnTo>
                  <a:lnTo>
                    <a:pt x="0" y="77"/>
                  </a:lnTo>
                  <a:lnTo>
                    <a:pt x="16" y="105"/>
                  </a:lnTo>
                  <a:close/>
                </a:path>
              </a:pathLst>
            </a:custGeom>
            <a:solidFill>
              <a:srgbClr val="28166F"/>
            </a:solidFill>
            <a:ln w="9525">
              <a:noFill/>
              <a:round/>
              <a:headEnd/>
              <a:tailEnd/>
            </a:ln>
          </p:spPr>
          <p:txBody>
            <a:bodyPr/>
            <a:lstStyle/>
            <a:p>
              <a:endParaRPr lang="fr-FR"/>
            </a:p>
          </p:txBody>
        </p:sp>
        <p:sp>
          <p:nvSpPr>
            <p:cNvPr id="575578" name="Freeform 90"/>
            <p:cNvSpPr>
              <a:spLocks/>
            </p:cNvSpPr>
            <p:nvPr/>
          </p:nvSpPr>
          <p:spPr bwMode="auto">
            <a:xfrm>
              <a:off x="3782" y="3947"/>
              <a:ext cx="39" cy="25"/>
            </a:xfrm>
            <a:custGeom>
              <a:avLst/>
              <a:gdLst/>
              <a:ahLst/>
              <a:cxnLst>
                <a:cxn ang="0">
                  <a:pos x="14" y="101"/>
                </a:cxn>
                <a:cxn ang="0">
                  <a:pos x="38" y="90"/>
                </a:cxn>
                <a:cxn ang="0">
                  <a:pos x="81" y="68"/>
                </a:cxn>
                <a:cxn ang="0">
                  <a:pos x="125" y="45"/>
                </a:cxn>
                <a:cxn ang="0">
                  <a:pos x="157" y="29"/>
                </a:cxn>
                <a:cxn ang="0">
                  <a:pos x="142" y="0"/>
                </a:cxn>
                <a:cxn ang="0">
                  <a:pos x="110" y="16"/>
                </a:cxn>
                <a:cxn ang="0">
                  <a:pos x="66" y="40"/>
                </a:cxn>
                <a:cxn ang="0">
                  <a:pos x="23" y="61"/>
                </a:cxn>
                <a:cxn ang="0">
                  <a:pos x="0" y="73"/>
                </a:cxn>
                <a:cxn ang="0">
                  <a:pos x="14" y="101"/>
                </a:cxn>
              </a:cxnLst>
              <a:rect l="0" t="0" r="r" b="b"/>
              <a:pathLst>
                <a:path w="157" h="101">
                  <a:moveTo>
                    <a:pt x="14" y="101"/>
                  </a:moveTo>
                  <a:lnTo>
                    <a:pt x="38" y="90"/>
                  </a:lnTo>
                  <a:lnTo>
                    <a:pt x="81" y="68"/>
                  </a:lnTo>
                  <a:lnTo>
                    <a:pt x="125" y="45"/>
                  </a:lnTo>
                  <a:lnTo>
                    <a:pt x="157" y="29"/>
                  </a:lnTo>
                  <a:lnTo>
                    <a:pt x="142" y="0"/>
                  </a:lnTo>
                  <a:lnTo>
                    <a:pt x="110" y="16"/>
                  </a:lnTo>
                  <a:lnTo>
                    <a:pt x="66" y="40"/>
                  </a:lnTo>
                  <a:lnTo>
                    <a:pt x="23" y="61"/>
                  </a:lnTo>
                  <a:lnTo>
                    <a:pt x="0" y="73"/>
                  </a:lnTo>
                  <a:lnTo>
                    <a:pt x="14" y="101"/>
                  </a:lnTo>
                  <a:close/>
                </a:path>
              </a:pathLst>
            </a:custGeom>
            <a:solidFill>
              <a:srgbClr val="28166F"/>
            </a:solidFill>
            <a:ln w="9525">
              <a:noFill/>
              <a:round/>
              <a:headEnd/>
              <a:tailEnd/>
            </a:ln>
          </p:spPr>
          <p:txBody>
            <a:bodyPr/>
            <a:lstStyle/>
            <a:p>
              <a:endParaRPr lang="fr-FR"/>
            </a:p>
          </p:txBody>
        </p:sp>
        <p:sp>
          <p:nvSpPr>
            <p:cNvPr id="575579" name="Freeform 91"/>
            <p:cNvSpPr>
              <a:spLocks/>
            </p:cNvSpPr>
            <p:nvPr/>
          </p:nvSpPr>
          <p:spPr bwMode="auto">
            <a:xfrm>
              <a:off x="3724" y="3975"/>
              <a:ext cx="40" cy="25"/>
            </a:xfrm>
            <a:custGeom>
              <a:avLst/>
              <a:gdLst/>
              <a:ahLst/>
              <a:cxnLst>
                <a:cxn ang="0">
                  <a:pos x="15" y="97"/>
                </a:cxn>
                <a:cxn ang="0">
                  <a:pos x="47" y="82"/>
                </a:cxn>
                <a:cxn ang="0">
                  <a:pos x="92" y="60"/>
                </a:cxn>
                <a:cxn ang="0">
                  <a:pos x="136" y="39"/>
                </a:cxn>
                <a:cxn ang="0">
                  <a:pos x="159" y="28"/>
                </a:cxn>
                <a:cxn ang="0">
                  <a:pos x="145" y="0"/>
                </a:cxn>
                <a:cxn ang="0">
                  <a:pos x="122" y="11"/>
                </a:cxn>
                <a:cxn ang="0">
                  <a:pos x="78" y="31"/>
                </a:cxn>
                <a:cxn ang="0">
                  <a:pos x="34" y="52"/>
                </a:cxn>
                <a:cxn ang="0">
                  <a:pos x="0" y="67"/>
                </a:cxn>
                <a:cxn ang="0">
                  <a:pos x="15" y="97"/>
                </a:cxn>
              </a:cxnLst>
              <a:rect l="0" t="0" r="r" b="b"/>
              <a:pathLst>
                <a:path w="159" h="97">
                  <a:moveTo>
                    <a:pt x="15" y="97"/>
                  </a:moveTo>
                  <a:lnTo>
                    <a:pt x="47" y="82"/>
                  </a:lnTo>
                  <a:lnTo>
                    <a:pt x="92" y="60"/>
                  </a:lnTo>
                  <a:lnTo>
                    <a:pt x="136" y="39"/>
                  </a:lnTo>
                  <a:lnTo>
                    <a:pt x="159" y="28"/>
                  </a:lnTo>
                  <a:lnTo>
                    <a:pt x="145" y="0"/>
                  </a:lnTo>
                  <a:lnTo>
                    <a:pt x="122" y="11"/>
                  </a:lnTo>
                  <a:lnTo>
                    <a:pt x="78" y="31"/>
                  </a:lnTo>
                  <a:lnTo>
                    <a:pt x="34" y="52"/>
                  </a:lnTo>
                  <a:lnTo>
                    <a:pt x="0" y="67"/>
                  </a:lnTo>
                  <a:lnTo>
                    <a:pt x="15" y="97"/>
                  </a:lnTo>
                  <a:close/>
                </a:path>
              </a:pathLst>
            </a:custGeom>
            <a:solidFill>
              <a:srgbClr val="28166F"/>
            </a:solidFill>
            <a:ln w="9525">
              <a:noFill/>
              <a:round/>
              <a:headEnd/>
              <a:tailEnd/>
            </a:ln>
          </p:spPr>
          <p:txBody>
            <a:bodyPr/>
            <a:lstStyle/>
            <a:p>
              <a:endParaRPr lang="fr-FR"/>
            </a:p>
          </p:txBody>
        </p:sp>
        <p:sp>
          <p:nvSpPr>
            <p:cNvPr id="575580" name="Freeform 92"/>
            <p:cNvSpPr>
              <a:spLocks/>
            </p:cNvSpPr>
            <p:nvPr/>
          </p:nvSpPr>
          <p:spPr bwMode="auto">
            <a:xfrm>
              <a:off x="3666" y="4002"/>
              <a:ext cx="39" cy="24"/>
            </a:xfrm>
            <a:custGeom>
              <a:avLst/>
              <a:gdLst/>
              <a:ahLst/>
              <a:cxnLst>
                <a:cxn ang="0">
                  <a:pos x="13" y="93"/>
                </a:cxn>
                <a:cxn ang="0">
                  <a:pos x="56" y="75"/>
                </a:cxn>
                <a:cxn ang="0">
                  <a:pos x="101" y="56"/>
                </a:cxn>
                <a:cxn ang="0">
                  <a:pos x="146" y="35"/>
                </a:cxn>
                <a:cxn ang="0">
                  <a:pos x="159" y="29"/>
                </a:cxn>
                <a:cxn ang="0">
                  <a:pos x="146" y="0"/>
                </a:cxn>
                <a:cxn ang="0">
                  <a:pos x="133" y="6"/>
                </a:cxn>
                <a:cxn ang="0">
                  <a:pos x="89" y="26"/>
                </a:cxn>
                <a:cxn ang="0">
                  <a:pos x="43" y="46"/>
                </a:cxn>
                <a:cxn ang="0">
                  <a:pos x="0" y="64"/>
                </a:cxn>
                <a:cxn ang="0">
                  <a:pos x="13" y="93"/>
                </a:cxn>
              </a:cxnLst>
              <a:rect l="0" t="0" r="r" b="b"/>
              <a:pathLst>
                <a:path w="159" h="93">
                  <a:moveTo>
                    <a:pt x="13" y="93"/>
                  </a:moveTo>
                  <a:lnTo>
                    <a:pt x="56" y="75"/>
                  </a:lnTo>
                  <a:lnTo>
                    <a:pt x="101" y="56"/>
                  </a:lnTo>
                  <a:lnTo>
                    <a:pt x="146" y="35"/>
                  </a:lnTo>
                  <a:lnTo>
                    <a:pt x="159" y="29"/>
                  </a:lnTo>
                  <a:lnTo>
                    <a:pt x="146" y="0"/>
                  </a:lnTo>
                  <a:lnTo>
                    <a:pt x="133" y="6"/>
                  </a:lnTo>
                  <a:lnTo>
                    <a:pt x="89" y="26"/>
                  </a:lnTo>
                  <a:lnTo>
                    <a:pt x="43" y="46"/>
                  </a:lnTo>
                  <a:lnTo>
                    <a:pt x="0" y="64"/>
                  </a:lnTo>
                  <a:lnTo>
                    <a:pt x="13" y="93"/>
                  </a:lnTo>
                  <a:close/>
                </a:path>
              </a:pathLst>
            </a:custGeom>
            <a:solidFill>
              <a:srgbClr val="28166F"/>
            </a:solidFill>
            <a:ln w="9525">
              <a:noFill/>
              <a:round/>
              <a:headEnd/>
              <a:tailEnd/>
            </a:ln>
          </p:spPr>
          <p:txBody>
            <a:bodyPr/>
            <a:lstStyle/>
            <a:p>
              <a:endParaRPr lang="fr-FR"/>
            </a:p>
          </p:txBody>
        </p:sp>
        <p:sp>
          <p:nvSpPr>
            <p:cNvPr id="575581" name="Freeform 93"/>
            <p:cNvSpPr>
              <a:spLocks/>
            </p:cNvSpPr>
            <p:nvPr/>
          </p:nvSpPr>
          <p:spPr bwMode="auto">
            <a:xfrm>
              <a:off x="3606" y="4028"/>
              <a:ext cx="41" cy="22"/>
            </a:xfrm>
            <a:custGeom>
              <a:avLst/>
              <a:gdLst/>
              <a:ahLst/>
              <a:cxnLst>
                <a:cxn ang="0">
                  <a:pos x="11" y="88"/>
                </a:cxn>
                <a:cxn ang="0">
                  <a:pos x="18" y="86"/>
                </a:cxn>
                <a:cxn ang="0">
                  <a:pos x="63" y="68"/>
                </a:cxn>
                <a:cxn ang="0">
                  <a:pos x="110" y="50"/>
                </a:cxn>
                <a:cxn ang="0">
                  <a:pos x="155" y="32"/>
                </a:cxn>
                <a:cxn ang="0">
                  <a:pos x="161" y="30"/>
                </a:cxn>
                <a:cxn ang="0">
                  <a:pos x="147" y="0"/>
                </a:cxn>
                <a:cxn ang="0">
                  <a:pos x="143" y="1"/>
                </a:cxn>
                <a:cxn ang="0">
                  <a:pos x="98" y="20"/>
                </a:cxn>
                <a:cxn ang="0">
                  <a:pos x="52" y="39"/>
                </a:cxn>
                <a:cxn ang="0">
                  <a:pos x="6" y="56"/>
                </a:cxn>
                <a:cxn ang="0">
                  <a:pos x="0" y="59"/>
                </a:cxn>
                <a:cxn ang="0">
                  <a:pos x="11" y="88"/>
                </a:cxn>
              </a:cxnLst>
              <a:rect l="0" t="0" r="r" b="b"/>
              <a:pathLst>
                <a:path w="161" h="88">
                  <a:moveTo>
                    <a:pt x="11" y="88"/>
                  </a:moveTo>
                  <a:lnTo>
                    <a:pt x="18" y="86"/>
                  </a:lnTo>
                  <a:lnTo>
                    <a:pt x="63" y="68"/>
                  </a:lnTo>
                  <a:lnTo>
                    <a:pt x="110" y="50"/>
                  </a:lnTo>
                  <a:lnTo>
                    <a:pt x="155" y="32"/>
                  </a:lnTo>
                  <a:lnTo>
                    <a:pt x="161" y="30"/>
                  </a:lnTo>
                  <a:lnTo>
                    <a:pt x="147" y="0"/>
                  </a:lnTo>
                  <a:lnTo>
                    <a:pt x="143" y="1"/>
                  </a:lnTo>
                  <a:lnTo>
                    <a:pt x="98" y="20"/>
                  </a:lnTo>
                  <a:lnTo>
                    <a:pt x="52" y="39"/>
                  </a:lnTo>
                  <a:lnTo>
                    <a:pt x="6" y="56"/>
                  </a:lnTo>
                  <a:lnTo>
                    <a:pt x="0" y="59"/>
                  </a:lnTo>
                  <a:lnTo>
                    <a:pt x="11" y="88"/>
                  </a:lnTo>
                  <a:close/>
                </a:path>
              </a:pathLst>
            </a:custGeom>
            <a:solidFill>
              <a:srgbClr val="28166F"/>
            </a:solidFill>
            <a:ln w="9525">
              <a:noFill/>
              <a:round/>
              <a:headEnd/>
              <a:tailEnd/>
            </a:ln>
          </p:spPr>
          <p:txBody>
            <a:bodyPr/>
            <a:lstStyle/>
            <a:p>
              <a:endParaRPr lang="fr-FR"/>
            </a:p>
          </p:txBody>
        </p:sp>
        <p:sp>
          <p:nvSpPr>
            <p:cNvPr id="575582" name="Freeform 94"/>
            <p:cNvSpPr>
              <a:spLocks/>
            </p:cNvSpPr>
            <p:nvPr/>
          </p:nvSpPr>
          <p:spPr bwMode="auto">
            <a:xfrm>
              <a:off x="3546" y="4051"/>
              <a:ext cx="41" cy="21"/>
            </a:xfrm>
            <a:custGeom>
              <a:avLst/>
              <a:gdLst/>
              <a:ahLst/>
              <a:cxnLst>
                <a:cxn ang="0">
                  <a:pos x="11" y="85"/>
                </a:cxn>
                <a:cxn ang="0">
                  <a:pos x="25" y="80"/>
                </a:cxn>
                <a:cxn ang="0">
                  <a:pos x="71" y="63"/>
                </a:cxn>
                <a:cxn ang="0">
                  <a:pos x="118" y="46"/>
                </a:cxn>
                <a:cxn ang="0">
                  <a:pos x="162" y="31"/>
                </a:cxn>
                <a:cxn ang="0">
                  <a:pos x="150" y="0"/>
                </a:cxn>
                <a:cxn ang="0">
                  <a:pos x="108" y="17"/>
                </a:cxn>
                <a:cxn ang="0">
                  <a:pos x="61" y="34"/>
                </a:cxn>
                <a:cxn ang="0">
                  <a:pos x="15" y="50"/>
                </a:cxn>
                <a:cxn ang="0">
                  <a:pos x="0" y="55"/>
                </a:cxn>
                <a:cxn ang="0">
                  <a:pos x="11" y="85"/>
                </a:cxn>
              </a:cxnLst>
              <a:rect l="0" t="0" r="r" b="b"/>
              <a:pathLst>
                <a:path w="162" h="85">
                  <a:moveTo>
                    <a:pt x="11" y="85"/>
                  </a:moveTo>
                  <a:lnTo>
                    <a:pt x="25" y="80"/>
                  </a:lnTo>
                  <a:lnTo>
                    <a:pt x="71" y="63"/>
                  </a:lnTo>
                  <a:lnTo>
                    <a:pt x="118" y="46"/>
                  </a:lnTo>
                  <a:lnTo>
                    <a:pt x="162" y="31"/>
                  </a:lnTo>
                  <a:lnTo>
                    <a:pt x="150" y="0"/>
                  </a:lnTo>
                  <a:lnTo>
                    <a:pt x="108" y="17"/>
                  </a:lnTo>
                  <a:lnTo>
                    <a:pt x="61" y="34"/>
                  </a:lnTo>
                  <a:lnTo>
                    <a:pt x="15" y="50"/>
                  </a:lnTo>
                  <a:lnTo>
                    <a:pt x="0" y="55"/>
                  </a:lnTo>
                  <a:lnTo>
                    <a:pt x="11" y="85"/>
                  </a:lnTo>
                  <a:close/>
                </a:path>
              </a:pathLst>
            </a:custGeom>
            <a:solidFill>
              <a:srgbClr val="28166F"/>
            </a:solidFill>
            <a:ln w="9525">
              <a:noFill/>
              <a:round/>
              <a:headEnd/>
              <a:tailEnd/>
            </a:ln>
          </p:spPr>
          <p:txBody>
            <a:bodyPr/>
            <a:lstStyle/>
            <a:p>
              <a:endParaRPr lang="fr-FR"/>
            </a:p>
          </p:txBody>
        </p:sp>
        <p:sp>
          <p:nvSpPr>
            <p:cNvPr id="575583" name="Freeform 95"/>
            <p:cNvSpPr>
              <a:spLocks/>
            </p:cNvSpPr>
            <p:nvPr/>
          </p:nvSpPr>
          <p:spPr bwMode="auto">
            <a:xfrm>
              <a:off x="3486" y="4072"/>
              <a:ext cx="40" cy="20"/>
            </a:xfrm>
            <a:custGeom>
              <a:avLst/>
              <a:gdLst/>
              <a:ahLst/>
              <a:cxnLst>
                <a:cxn ang="0">
                  <a:pos x="10" y="79"/>
                </a:cxn>
                <a:cxn ang="0">
                  <a:pos x="32" y="72"/>
                </a:cxn>
                <a:cxn ang="0">
                  <a:pos x="79" y="57"/>
                </a:cxn>
                <a:cxn ang="0">
                  <a:pos x="126" y="42"/>
                </a:cxn>
                <a:cxn ang="0">
                  <a:pos x="162" y="30"/>
                </a:cxn>
                <a:cxn ang="0">
                  <a:pos x="151" y="0"/>
                </a:cxn>
                <a:cxn ang="0">
                  <a:pos x="116" y="12"/>
                </a:cxn>
                <a:cxn ang="0">
                  <a:pos x="69" y="27"/>
                </a:cxn>
                <a:cxn ang="0">
                  <a:pos x="22" y="42"/>
                </a:cxn>
                <a:cxn ang="0">
                  <a:pos x="0" y="49"/>
                </a:cxn>
                <a:cxn ang="0">
                  <a:pos x="10" y="79"/>
                </a:cxn>
              </a:cxnLst>
              <a:rect l="0" t="0" r="r" b="b"/>
              <a:pathLst>
                <a:path w="162" h="79">
                  <a:moveTo>
                    <a:pt x="10" y="79"/>
                  </a:moveTo>
                  <a:lnTo>
                    <a:pt x="32" y="72"/>
                  </a:lnTo>
                  <a:lnTo>
                    <a:pt x="79" y="57"/>
                  </a:lnTo>
                  <a:lnTo>
                    <a:pt x="126" y="42"/>
                  </a:lnTo>
                  <a:lnTo>
                    <a:pt x="162" y="30"/>
                  </a:lnTo>
                  <a:lnTo>
                    <a:pt x="151" y="0"/>
                  </a:lnTo>
                  <a:lnTo>
                    <a:pt x="116" y="12"/>
                  </a:lnTo>
                  <a:lnTo>
                    <a:pt x="69" y="27"/>
                  </a:lnTo>
                  <a:lnTo>
                    <a:pt x="22" y="42"/>
                  </a:lnTo>
                  <a:lnTo>
                    <a:pt x="0" y="49"/>
                  </a:lnTo>
                  <a:lnTo>
                    <a:pt x="10" y="79"/>
                  </a:lnTo>
                  <a:close/>
                </a:path>
              </a:pathLst>
            </a:custGeom>
            <a:solidFill>
              <a:srgbClr val="28166F"/>
            </a:solidFill>
            <a:ln w="9525">
              <a:noFill/>
              <a:round/>
              <a:headEnd/>
              <a:tailEnd/>
            </a:ln>
          </p:spPr>
          <p:txBody>
            <a:bodyPr/>
            <a:lstStyle/>
            <a:p>
              <a:endParaRPr lang="fr-FR"/>
            </a:p>
          </p:txBody>
        </p:sp>
        <p:sp>
          <p:nvSpPr>
            <p:cNvPr id="575584" name="Freeform 96"/>
            <p:cNvSpPr>
              <a:spLocks/>
            </p:cNvSpPr>
            <p:nvPr/>
          </p:nvSpPr>
          <p:spPr bwMode="auto">
            <a:xfrm>
              <a:off x="3425" y="4091"/>
              <a:ext cx="40" cy="19"/>
            </a:xfrm>
            <a:custGeom>
              <a:avLst/>
              <a:gdLst/>
              <a:ahLst/>
              <a:cxnLst>
                <a:cxn ang="0">
                  <a:pos x="9" y="76"/>
                </a:cxn>
                <a:cxn ang="0">
                  <a:pos x="38" y="67"/>
                </a:cxn>
                <a:cxn ang="0">
                  <a:pos x="86" y="54"/>
                </a:cxn>
                <a:cxn ang="0">
                  <a:pos x="134" y="40"/>
                </a:cxn>
                <a:cxn ang="0">
                  <a:pos x="163" y="31"/>
                </a:cxn>
                <a:cxn ang="0">
                  <a:pos x="153" y="0"/>
                </a:cxn>
                <a:cxn ang="0">
                  <a:pos x="125" y="9"/>
                </a:cxn>
                <a:cxn ang="0">
                  <a:pos x="77" y="24"/>
                </a:cxn>
                <a:cxn ang="0">
                  <a:pos x="29" y="37"/>
                </a:cxn>
                <a:cxn ang="0">
                  <a:pos x="0" y="45"/>
                </a:cxn>
                <a:cxn ang="0">
                  <a:pos x="9" y="76"/>
                </a:cxn>
              </a:cxnLst>
              <a:rect l="0" t="0" r="r" b="b"/>
              <a:pathLst>
                <a:path w="163" h="76">
                  <a:moveTo>
                    <a:pt x="9" y="76"/>
                  </a:moveTo>
                  <a:lnTo>
                    <a:pt x="38" y="67"/>
                  </a:lnTo>
                  <a:lnTo>
                    <a:pt x="86" y="54"/>
                  </a:lnTo>
                  <a:lnTo>
                    <a:pt x="134" y="40"/>
                  </a:lnTo>
                  <a:lnTo>
                    <a:pt x="163" y="31"/>
                  </a:lnTo>
                  <a:lnTo>
                    <a:pt x="153" y="0"/>
                  </a:lnTo>
                  <a:lnTo>
                    <a:pt x="125" y="9"/>
                  </a:lnTo>
                  <a:lnTo>
                    <a:pt x="77" y="24"/>
                  </a:lnTo>
                  <a:lnTo>
                    <a:pt x="29" y="37"/>
                  </a:lnTo>
                  <a:lnTo>
                    <a:pt x="0" y="45"/>
                  </a:lnTo>
                  <a:lnTo>
                    <a:pt x="9" y="76"/>
                  </a:lnTo>
                  <a:close/>
                </a:path>
              </a:pathLst>
            </a:custGeom>
            <a:solidFill>
              <a:srgbClr val="28166F"/>
            </a:solidFill>
            <a:ln w="9525">
              <a:noFill/>
              <a:round/>
              <a:headEnd/>
              <a:tailEnd/>
            </a:ln>
          </p:spPr>
          <p:txBody>
            <a:bodyPr/>
            <a:lstStyle/>
            <a:p>
              <a:endParaRPr lang="fr-FR"/>
            </a:p>
          </p:txBody>
        </p:sp>
        <p:sp>
          <p:nvSpPr>
            <p:cNvPr id="575585" name="Freeform 97"/>
            <p:cNvSpPr>
              <a:spLocks/>
            </p:cNvSpPr>
            <p:nvPr/>
          </p:nvSpPr>
          <p:spPr bwMode="auto">
            <a:xfrm>
              <a:off x="3363" y="4109"/>
              <a:ext cx="41" cy="18"/>
            </a:xfrm>
            <a:custGeom>
              <a:avLst/>
              <a:gdLst/>
              <a:ahLst/>
              <a:cxnLst>
                <a:cxn ang="0">
                  <a:pos x="9" y="71"/>
                </a:cxn>
                <a:cxn ang="0">
                  <a:pos x="44" y="62"/>
                </a:cxn>
                <a:cxn ang="0">
                  <a:pos x="93" y="50"/>
                </a:cxn>
                <a:cxn ang="0">
                  <a:pos x="141" y="38"/>
                </a:cxn>
                <a:cxn ang="0">
                  <a:pos x="163" y="32"/>
                </a:cxn>
                <a:cxn ang="0">
                  <a:pos x="155" y="0"/>
                </a:cxn>
                <a:cxn ang="0">
                  <a:pos x="133" y="6"/>
                </a:cxn>
                <a:cxn ang="0">
                  <a:pos x="85" y="19"/>
                </a:cxn>
                <a:cxn ang="0">
                  <a:pos x="37" y="32"/>
                </a:cxn>
                <a:cxn ang="0">
                  <a:pos x="0" y="40"/>
                </a:cxn>
                <a:cxn ang="0">
                  <a:pos x="9" y="71"/>
                </a:cxn>
              </a:cxnLst>
              <a:rect l="0" t="0" r="r" b="b"/>
              <a:pathLst>
                <a:path w="163" h="71">
                  <a:moveTo>
                    <a:pt x="9" y="71"/>
                  </a:moveTo>
                  <a:lnTo>
                    <a:pt x="44" y="62"/>
                  </a:lnTo>
                  <a:lnTo>
                    <a:pt x="93" y="50"/>
                  </a:lnTo>
                  <a:lnTo>
                    <a:pt x="141" y="38"/>
                  </a:lnTo>
                  <a:lnTo>
                    <a:pt x="163" y="32"/>
                  </a:lnTo>
                  <a:lnTo>
                    <a:pt x="155" y="0"/>
                  </a:lnTo>
                  <a:lnTo>
                    <a:pt x="133" y="6"/>
                  </a:lnTo>
                  <a:lnTo>
                    <a:pt x="85" y="19"/>
                  </a:lnTo>
                  <a:lnTo>
                    <a:pt x="37" y="32"/>
                  </a:lnTo>
                  <a:lnTo>
                    <a:pt x="0" y="40"/>
                  </a:lnTo>
                  <a:lnTo>
                    <a:pt x="9" y="71"/>
                  </a:lnTo>
                  <a:close/>
                </a:path>
              </a:pathLst>
            </a:custGeom>
            <a:solidFill>
              <a:srgbClr val="28166F"/>
            </a:solidFill>
            <a:ln w="9525">
              <a:noFill/>
              <a:round/>
              <a:headEnd/>
              <a:tailEnd/>
            </a:ln>
          </p:spPr>
          <p:txBody>
            <a:bodyPr/>
            <a:lstStyle/>
            <a:p>
              <a:endParaRPr lang="fr-FR"/>
            </a:p>
          </p:txBody>
        </p:sp>
        <p:sp>
          <p:nvSpPr>
            <p:cNvPr id="575586" name="Freeform 98"/>
            <p:cNvSpPr>
              <a:spLocks/>
            </p:cNvSpPr>
            <p:nvPr/>
          </p:nvSpPr>
          <p:spPr bwMode="auto">
            <a:xfrm>
              <a:off x="3301" y="4124"/>
              <a:ext cx="41" cy="17"/>
            </a:xfrm>
            <a:custGeom>
              <a:avLst/>
              <a:gdLst/>
              <a:ahLst/>
              <a:cxnLst>
                <a:cxn ang="0">
                  <a:pos x="6" y="67"/>
                </a:cxn>
                <a:cxn ang="0">
                  <a:pos x="48" y="58"/>
                </a:cxn>
                <a:cxn ang="0">
                  <a:pos x="97" y="47"/>
                </a:cxn>
                <a:cxn ang="0">
                  <a:pos x="146" y="35"/>
                </a:cxn>
                <a:cxn ang="0">
                  <a:pos x="163" y="31"/>
                </a:cxn>
                <a:cxn ang="0">
                  <a:pos x="155" y="0"/>
                </a:cxn>
                <a:cxn ang="0">
                  <a:pos x="138" y="4"/>
                </a:cxn>
                <a:cxn ang="0">
                  <a:pos x="89" y="15"/>
                </a:cxn>
                <a:cxn ang="0">
                  <a:pos x="41" y="26"/>
                </a:cxn>
                <a:cxn ang="0">
                  <a:pos x="0" y="35"/>
                </a:cxn>
                <a:cxn ang="0">
                  <a:pos x="6" y="67"/>
                </a:cxn>
              </a:cxnLst>
              <a:rect l="0" t="0" r="r" b="b"/>
              <a:pathLst>
                <a:path w="163" h="67">
                  <a:moveTo>
                    <a:pt x="6" y="67"/>
                  </a:moveTo>
                  <a:lnTo>
                    <a:pt x="48" y="58"/>
                  </a:lnTo>
                  <a:lnTo>
                    <a:pt x="97" y="47"/>
                  </a:lnTo>
                  <a:lnTo>
                    <a:pt x="146" y="35"/>
                  </a:lnTo>
                  <a:lnTo>
                    <a:pt x="163" y="31"/>
                  </a:lnTo>
                  <a:lnTo>
                    <a:pt x="155" y="0"/>
                  </a:lnTo>
                  <a:lnTo>
                    <a:pt x="138" y="4"/>
                  </a:lnTo>
                  <a:lnTo>
                    <a:pt x="89" y="15"/>
                  </a:lnTo>
                  <a:lnTo>
                    <a:pt x="41" y="26"/>
                  </a:lnTo>
                  <a:lnTo>
                    <a:pt x="0" y="35"/>
                  </a:lnTo>
                  <a:lnTo>
                    <a:pt x="6" y="67"/>
                  </a:lnTo>
                  <a:close/>
                </a:path>
              </a:pathLst>
            </a:custGeom>
            <a:solidFill>
              <a:srgbClr val="28166F"/>
            </a:solidFill>
            <a:ln w="9525">
              <a:noFill/>
              <a:round/>
              <a:headEnd/>
              <a:tailEnd/>
            </a:ln>
          </p:spPr>
          <p:txBody>
            <a:bodyPr/>
            <a:lstStyle/>
            <a:p>
              <a:endParaRPr lang="fr-FR"/>
            </a:p>
          </p:txBody>
        </p:sp>
        <p:sp>
          <p:nvSpPr>
            <p:cNvPr id="575587" name="Freeform 99"/>
            <p:cNvSpPr>
              <a:spLocks/>
            </p:cNvSpPr>
            <p:nvPr/>
          </p:nvSpPr>
          <p:spPr bwMode="auto">
            <a:xfrm>
              <a:off x="3238" y="4138"/>
              <a:ext cx="41" cy="15"/>
            </a:xfrm>
            <a:custGeom>
              <a:avLst/>
              <a:gdLst/>
              <a:ahLst/>
              <a:cxnLst>
                <a:cxn ang="0">
                  <a:pos x="6" y="60"/>
                </a:cxn>
                <a:cxn ang="0">
                  <a:pos x="51" y="52"/>
                </a:cxn>
                <a:cxn ang="0">
                  <a:pos x="101" y="43"/>
                </a:cxn>
                <a:cxn ang="0">
                  <a:pos x="150" y="33"/>
                </a:cxn>
                <a:cxn ang="0">
                  <a:pos x="163" y="31"/>
                </a:cxn>
                <a:cxn ang="0">
                  <a:pos x="157" y="0"/>
                </a:cxn>
                <a:cxn ang="0">
                  <a:pos x="144" y="2"/>
                </a:cxn>
                <a:cxn ang="0">
                  <a:pos x="94" y="12"/>
                </a:cxn>
                <a:cxn ang="0">
                  <a:pos x="46" y="21"/>
                </a:cxn>
                <a:cxn ang="0">
                  <a:pos x="0" y="29"/>
                </a:cxn>
                <a:cxn ang="0">
                  <a:pos x="6" y="60"/>
                </a:cxn>
              </a:cxnLst>
              <a:rect l="0" t="0" r="r" b="b"/>
              <a:pathLst>
                <a:path w="163" h="60">
                  <a:moveTo>
                    <a:pt x="6" y="60"/>
                  </a:moveTo>
                  <a:lnTo>
                    <a:pt x="51" y="52"/>
                  </a:lnTo>
                  <a:lnTo>
                    <a:pt x="101" y="43"/>
                  </a:lnTo>
                  <a:lnTo>
                    <a:pt x="150" y="33"/>
                  </a:lnTo>
                  <a:lnTo>
                    <a:pt x="163" y="31"/>
                  </a:lnTo>
                  <a:lnTo>
                    <a:pt x="157" y="0"/>
                  </a:lnTo>
                  <a:lnTo>
                    <a:pt x="144" y="2"/>
                  </a:lnTo>
                  <a:lnTo>
                    <a:pt x="94" y="12"/>
                  </a:lnTo>
                  <a:lnTo>
                    <a:pt x="46" y="21"/>
                  </a:lnTo>
                  <a:lnTo>
                    <a:pt x="0" y="29"/>
                  </a:lnTo>
                  <a:lnTo>
                    <a:pt x="6" y="60"/>
                  </a:lnTo>
                  <a:close/>
                </a:path>
              </a:pathLst>
            </a:custGeom>
            <a:solidFill>
              <a:srgbClr val="28166F"/>
            </a:solidFill>
            <a:ln w="9525">
              <a:noFill/>
              <a:round/>
              <a:headEnd/>
              <a:tailEnd/>
            </a:ln>
          </p:spPr>
          <p:txBody>
            <a:bodyPr/>
            <a:lstStyle/>
            <a:p>
              <a:endParaRPr lang="fr-FR"/>
            </a:p>
          </p:txBody>
        </p:sp>
        <p:sp>
          <p:nvSpPr>
            <p:cNvPr id="575588" name="Freeform 100"/>
            <p:cNvSpPr>
              <a:spLocks/>
            </p:cNvSpPr>
            <p:nvPr/>
          </p:nvSpPr>
          <p:spPr bwMode="auto">
            <a:xfrm>
              <a:off x="3175" y="4149"/>
              <a:ext cx="41" cy="14"/>
            </a:xfrm>
            <a:custGeom>
              <a:avLst/>
              <a:gdLst/>
              <a:ahLst/>
              <a:cxnLst>
                <a:cxn ang="0">
                  <a:pos x="5" y="57"/>
                </a:cxn>
                <a:cxn ang="0">
                  <a:pos x="53" y="50"/>
                </a:cxn>
                <a:cxn ang="0">
                  <a:pos x="103" y="42"/>
                </a:cxn>
                <a:cxn ang="0">
                  <a:pos x="153" y="34"/>
                </a:cxn>
                <a:cxn ang="0">
                  <a:pos x="163" y="32"/>
                </a:cxn>
                <a:cxn ang="0">
                  <a:pos x="158" y="0"/>
                </a:cxn>
                <a:cxn ang="0">
                  <a:pos x="148" y="2"/>
                </a:cxn>
                <a:cxn ang="0">
                  <a:pos x="98" y="10"/>
                </a:cxn>
                <a:cxn ang="0">
                  <a:pos x="49" y="18"/>
                </a:cxn>
                <a:cxn ang="0">
                  <a:pos x="0" y="26"/>
                </a:cxn>
                <a:cxn ang="0">
                  <a:pos x="5" y="57"/>
                </a:cxn>
              </a:cxnLst>
              <a:rect l="0" t="0" r="r" b="b"/>
              <a:pathLst>
                <a:path w="163" h="57">
                  <a:moveTo>
                    <a:pt x="5" y="57"/>
                  </a:moveTo>
                  <a:lnTo>
                    <a:pt x="53" y="50"/>
                  </a:lnTo>
                  <a:lnTo>
                    <a:pt x="103" y="42"/>
                  </a:lnTo>
                  <a:lnTo>
                    <a:pt x="153" y="34"/>
                  </a:lnTo>
                  <a:lnTo>
                    <a:pt x="163" y="32"/>
                  </a:lnTo>
                  <a:lnTo>
                    <a:pt x="158" y="0"/>
                  </a:lnTo>
                  <a:lnTo>
                    <a:pt x="148" y="2"/>
                  </a:lnTo>
                  <a:lnTo>
                    <a:pt x="98" y="10"/>
                  </a:lnTo>
                  <a:lnTo>
                    <a:pt x="49" y="18"/>
                  </a:lnTo>
                  <a:lnTo>
                    <a:pt x="0" y="26"/>
                  </a:lnTo>
                  <a:lnTo>
                    <a:pt x="5" y="57"/>
                  </a:lnTo>
                  <a:close/>
                </a:path>
              </a:pathLst>
            </a:custGeom>
            <a:solidFill>
              <a:srgbClr val="28166F"/>
            </a:solidFill>
            <a:ln w="9525">
              <a:noFill/>
              <a:round/>
              <a:headEnd/>
              <a:tailEnd/>
            </a:ln>
          </p:spPr>
          <p:txBody>
            <a:bodyPr/>
            <a:lstStyle/>
            <a:p>
              <a:endParaRPr lang="fr-FR"/>
            </a:p>
          </p:txBody>
        </p:sp>
        <p:sp>
          <p:nvSpPr>
            <p:cNvPr id="575589" name="Freeform 101"/>
            <p:cNvSpPr>
              <a:spLocks/>
            </p:cNvSpPr>
            <p:nvPr/>
          </p:nvSpPr>
          <p:spPr bwMode="auto">
            <a:xfrm>
              <a:off x="3112" y="4159"/>
              <a:ext cx="41" cy="13"/>
            </a:xfrm>
            <a:custGeom>
              <a:avLst/>
              <a:gdLst/>
              <a:ahLst/>
              <a:cxnLst>
                <a:cxn ang="0">
                  <a:pos x="4" y="51"/>
                </a:cxn>
                <a:cxn ang="0">
                  <a:pos x="54" y="45"/>
                </a:cxn>
                <a:cxn ang="0">
                  <a:pos x="104" y="39"/>
                </a:cxn>
                <a:cxn ang="0">
                  <a:pos x="155" y="32"/>
                </a:cxn>
                <a:cxn ang="0">
                  <a:pos x="163" y="31"/>
                </a:cxn>
                <a:cxn ang="0">
                  <a:pos x="158" y="0"/>
                </a:cxn>
                <a:cxn ang="0">
                  <a:pos x="151" y="1"/>
                </a:cxn>
                <a:cxn ang="0">
                  <a:pos x="100" y="7"/>
                </a:cxn>
                <a:cxn ang="0">
                  <a:pos x="50" y="14"/>
                </a:cxn>
                <a:cxn ang="0">
                  <a:pos x="0" y="19"/>
                </a:cxn>
                <a:cxn ang="0">
                  <a:pos x="4" y="51"/>
                </a:cxn>
              </a:cxnLst>
              <a:rect l="0" t="0" r="r" b="b"/>
              <a:pathLst>
                <a:path w="163" h="51">
                  <a:moveTo>
                    <a:pt x="4" y="51"/>
                  </a:moveTo>
                  <a:lnTo>
                    <a:pt x="54" y="45"/>
                  </a:lnTo>
                  <a:lnTo>
                    <a:pt x="104" y="39"/>
                  </a:lnTo>
                  <a:lnTo>
                    <a:pt x="155" y="32"/>
                  </a:lnTo>
                  <a:lnTo>
                    <a:pt x="163" y="31"/>
                  </a:lnTo>
                  <a:lnTo>
                    <a:pt x="158" y="0"/>
                  </a:lnTo>
                  <a:lnTo>
                    <a:pt x="151" y="1"/>
                  </a:lnTo>
                  <a:lnTo>
                    <a:pt x="100" y="7"/>
                  </a:lnTo>
                  <a:lnTo>
                    <a:pt x="50" y="14"/>
                  </a:lnTo>
                  <a:lnTo>
                    <a:pt x="0" y="19"/>
                  </a:lnTo>
                  <a:lnTo>
                    <a:pt x="4" y="51"/>
                  </a:lnTo>
                  <a:close/>
                </a:path>
              </a:pathLst>
            </a:custGeom>
            <a:solidFill>
              <a:srgbClr val="28166F"/>
            </a:solidFill>
            <a:ln w="9525">
              <a:noFill/>
              <a:round/>
              <a:headEnd/>
              <a:tailEnd/>
            </a:ln>
          </p:spPr>
          <p:txBody>
            <a:bodyPr/>
            <a:lstStyle/>
            <a:p>
              <a:endParaRPr lang="fr-FR"/>
            </a:p>
          </p:txBody>
        </p:sp>
        <p:sp>
          <p:nvSpPr>
            <p:cNvPr id="575590" name="Freeform 102"/>
            <p:cNvSpPr>
              <a:spLocks/>
            </p:cNvSpPr>
            <p:nvPr/>
          </p:nvSpPr>
          <p:spPr bwMode="auto">
            <a:xfrm>
              <a:off x="3048" y="4167"/>
              <a:ext cx="41" cy="11"/>
            </a:xfrm>
            <a:custGeom>
              <a:avLst/>
              <a:gdLst/>
              <a:ahLst/>
              <a:cxnLst>
                <a:cxn ang="0">
                  <a:pos x="3" y="46"/>
                </a:cxn>
                <a:cxn ang="0">
                  <a:pos x="53" y="42"/>
                </a:cxn>
                <a:cxn ang="0">
                  <a:pos x="103" y="38"/>
                </a:cxn>
                <a:cxn ang="0">
                  <a:pos x="155" y="32"/>
                </a:cxn>
                <a:cxn ang="0">
                  <a:pos x="162" y="31"/>
                </a:cxn>
                <a:cxn ang="0">
                  <a:pos x="159" y="0"/>
                </a:cxn>
                <a:cxn ang="0">
                  <a:pos x="152" y="0"/>
                </a:cxn>
                <a:cxn ang="0">
                  <a:pos x="101" y="5"/>
                </a:cxn>
                <a:cxn ang="0">
                  <a:pos x="49" y="10"/>
                </a:cxn>
                <a:cxn ang="0">
                  <a:pos x="0" y="14"/>
                </a:cxn>
                <a:cxn ang="0">
                  <a:pos x="3" y="46"/>
                </a:cxn>
              </a:cxnLst>
              <a:rect l="0" t="0" r="r" b="b"/>
              <a:pathLst>
                <a:path w="162" h="46">
                  <a:moveTo>
                    <a:pt x="3" y="46"/>
                  </a:moveTo>
                  <a:lnTo>
                    <a:pt x="53" y="42"/>
                  </a:lnTo>
                  <a:lnTo>
                    <a:pt x="103" y="38"/>
                  </a:lnTo>
                  <a:lnTo>
                    <a:pt x="155" y="32"/>
                  </a:lnTo>
                  <a:lnTo>
                    <a:pt x="162" y="31"/>
                  </a:lnTo>
                  <a:lnTo>
                    <a:pt x="159" y="0"/>
                  </a:lnTo>
                  <a:lnTo>
                    <a:pt x="152" y="0"/>
                  </a:lnTo>
                  <a:lnTo>
                    <a:pt x="101" y="5"/>
                  </a:lnTo>
                  <a:lnTo>
                    <a:pt x="49" y="10"/>
                  </a:lnTo>
                  <a:lnTo>
                    <a:pt x="0" y="14"/>
                  </a:lnTo>
                  <a:lnTo>
                    <a:pt x="3" y="46"/>
                  </a:lnTo>
                  <a:close/>
                </a:path>
              </a:pathLst>
            </a:custGeom>
            <a:solidFill>
              <a:srgbClr val="28166F"/>
            </a:solidFill>
            <a:ln w="9525">
              <a:noFill/>
              <a:round/>
              <a:headEnd/>
              <a:tailEnd/>
            </a:ln>
          </p:spPr>
          <p:txBody>
            <a:bodyPr/>
            <a:lstStyle/>
            <a:p>
              <a:endParaRPr lang="fr-FR"/>
            </a:p>
          </p:txBody>
        </p:sp>
        <p:sp>
          <p:nvSpPr>
            <p:cNvPr id="575591" name="Freeform 103"/>
            <p:cNvSpPr>
              <a:spLocks/>
            </p:cNvSpPr>
            <p:nvPr/>
          </p:nvSpPr>
          <p:spPr bwMode="auto">
            <a:xfrm>
              <a:off x="2984" y="4172"/>
              <a:ext cx="41" cy="10"/>
            </a:xfrm>
            <a:custGeom>
              <a:avLst/>
              <a:gdLst/>
              <a:ahLst/>
              <a:cxnLst>
                <a:cxn ang="0">
                  <a:pos x="2" y="42"/>
                </a:cxn>
                <a:cxn ang="0">
                  <a:pos x="50" y="40"/>
                </a:cxn>
                <a:cxn ang="0">
                  <a:pos x="102" y="37"/>
                </a:cxn>
                <a:cxn ang="0">
                  <a:pos x="154" y="33"/>
                </a:cxn>
                <a:cxn ang="0">
                  <a:pos x="162" y="33"/>
                </a:cxn>
                <a:cxn ang="0">
                  <a:pos x="160" y="0"/>
                </a:cxn>
                <a:cxn ang="0">
                  <a:pos x="152" y="1"/>
                </a:cxn>
                <a:cxn ang="0">
                  <a:pos x="100" y="4"/>
                </a:cxn>
                <a:cxn ang="0">
                  <a:pos x="48" y="7"/>
                </a:cxn>
                <a:cxn ang="0">
                  <a:pos x="0" y="10"/>
                </a:cxn>
                <a:cxn ang="0">
                  <a:pos x="2" y="42"/>
                </a:cxn>
              </a:cxnLst>
              <a:rect l="0" t="0" r="r" b="b"/>
              <a:pathLst>
                <a:path w="162" h="42">
                  <a:moveTo>
                    <a:pt x="2" y="42"/>
                  </a:moveTo>
                  <a:lnTo>
                    <a:pt x="50" y="40"/>
                  </a:lnTo>
                  <a:lnTo>
                    <a:pt x="102" y="37"/>
                  </a:lnTo>
                  <a:lnTo>
                    <a:pt x="154" y="33"/>
                  </a:lnTo>
                  <a:lnTo>
                    <a:pt x="162" y="33"/>
                  </a:lnTo>
                  <a:lnTo>
                    <a:pt x="160" y="0"/>
                  </a:lnTo>
                  <a:lnTo>
                    <a:pt x="152" y="1"/>
                  </a:lnTo>
                  <a:lnTo>
                    <a:pt x="100" y="4"/>
                  </a:lnTo>
                  <a:lnTo>
                    <a:pt x="48" y="7"/>
                  </a:lnTo>
                  <a:lnTo>
                    <a:pt x="0" y="10"/>
                  </a:lnTo>
                  <a:lnTo>
                    <a:pt x="2" y="42"/>
                  </a:lnTo>
                  <a:close/>
                </a:path>
              </a:pathLst>
            </a:custGeom>
            <a:solidFill>
              <a:srgbClr val="28166F"/>
            </a:solidFill>
            <a:ln w="9525">
              <a:noFill/>
              <a:round/>
              <a:headEnd/>
              <a:tailEnd/>
            </a:ln>
          </p:spPr>
          <p:txBody>
            <a:bodyPr/>
            <a:lstStyle/>
            <a:p>
              <a:endParaRPr lang="fr-FR"/>
            </a:p>
          </p:txBody>
        </p:sp>
        <p:sp>
          <p:nvSpPr>
            <p:cNvPr id="575592" name="Freeform 104"/>
            <p:cNvSpPr>
              <a:spLocks/>
            </p:cNvSpPr>
            <p:nvPr/>
          </p:nvSpPr>
          <p:spPr bwMode="auto">
            <a:xfrm>
              <a:off x="2921" y="4175"/>
              <a:ext cx="40" cy="9"/>
            </a:xfrm>
            <a:custGeom>
              <a:avLst/>
              <a:gdLst/>
              <a:ahLst/>
              <a:cxnLst>
                <a:cxn ang="0">
                  <a:pos x="1" y="36"/>
                </a:cxn>
                <a:cxn ang="0">
                  <a:pos x="46" y="35"/>
                </a:cxn>
                <a:cxn ang="0">
                  <a:pos x="98" y="34"/>
                </a:cxn>
                <a:cxn ang="0">
                  <a:pos x="149" y="32"/>
                </a:cxn>
                <a:cxn ang="0">
                  <a:pos x="161" y="32"/>
                </a:cxn>
                <a:cxn ang="0">
                  <a:pos x="160" y="0"/>
                </a:cxn>
                <a:cxn ang="0">
                  <a:pos x="148" y="1"/>
                </a:cxn>
                <a:cxn ang="0">
                  <a:pos x="97" y="2"/>
                </a:cxn>
                <a:cxn ang="0">
                  <a:pos x="45" y="4"/>
                </a:cxn>
                <a:cxn ang="0">
                  <a:pos x="0" y="5"/>
                </a:cxn>
                <a:cxn ang="0">
                  <a:pos x="1" y="36"/>
                </a:cxn>
              </a:cxnLst>
              <a:rect l="0" t="0" r="r" b="b"/>
              <a:pathLst>
                <a:path w="161" h="36">
                  <a:moveTo>
                    <a:pt x="1" y="36"/>
                  </a:moveTo>
                  <a:lnTo>
                    <a:pt x="46" y="35"/>
                  </a:lnTo>
                  <a:lnTo>
                    <a:pt x="98" y="34"/>
                  </a:lnTo>
                  <a:lnTo>
                    <a:pt x="149" y="32"/>
                  </a:lnTo>
                  <a:lnTo>
                    <a:pt x="161" y="32"/>
                  </a:lnTo>
                  <a:lnTo>
                    <a:pt x="160" y="0"/>
                  </a:lnTo>
                  <a:lnTo>
                    <a:pt x="148" y="1"/>
                  </a:lnTo>
                  <a:lnTo>
                    <a:pt x="97" y="2"/>
                  </a:lnTo>
                  <a:lnTo>
                    <a:pt x="45" y="4"/>
                  </a:lnTo>
                  <a:lnTo>
                    <a:pt x="0" y="5"/>
                  </a:lnTo>
                  <a:lnTo>
                    <a:pt x="1" y="36"/>
                  </a:lnTo>
                  <a:close/>
                </a:path>
              </a:pathLst>
            </a:custGeom>
            <a:solidFill>
              <a:srgbClr val="28166F"/>
            </a:solidFill>
            <a:ln w="9525">
              <a:noFill/>
              <a:round/>
              <a:headEnd/>
              <a:tailEnd/>
            </a:ln>
          </p:spPr>
          <p:txBody>
            <a:bodyPr/>
            <a:lstStyle/>
            <a:p>
              <a:endParaRPr lang="fr-FR"/>
            </a:p>
          </p:txBody>
        </p:sp>
        <p:sp>
          <p:nvSpPr>
            <p:cNvPr id="575593" name="Freeform 105"/>
            <p:cNvSpPr>
              <a:spLocks/>
            </p:cNvSpPr>
            <p:nvPr/>
          </p:nvSpPr>
          <p:spPr bwMode="auto">
            <a:xfrm>
              <a:off x="2880" y="4177"/>
              <a:ext cx="17" cy="8"/>
            </a:xfrm>
            <a:custGeom>
              <a:avLst/>
              <a:gdLst/>
              <a:ahLst/>
              <a:cxnLst>
                <a:cxn ang="0">
                  <a:pos x="0" y="32"/>
                </a:cxn>
                <a:cxn ang="0">
                  <a:pos x="0" y="32"/>
                </a:cxn>
                <a:cxn ang="0">
                  <a:pos x="53" y="32"/>
                </a:cxn>
                <a:cxn ang="0">
                  <a:pos x="68" y="32"/>
                </a:cxn>
                <a:cxn ang="0">
                  <a:pos x="68" y="0"/>
                </a:cxn>
                <a:cxn ang="0">
                  <a:pos x="53" y="0"/>
                </a:cxn>
                <a:cxn ang="0">
                  <a:pos x="0" y="0"/>
                </a:cxn>
                <a:cxn ang="0">
                  <a:pos x="0" y="0"/>
                </a:cxn>
                <a:cxn ang="0">
                  <a:pos x="0" y="32"/>
                </a:cxn>
              </a:cxnLst>
              <a:rect l="0" t="0" r="r" b="b"/>
              <a:pathLst>
                <a:path w="68" h="32">
                  <a:moveTo>
                    <a:pt x="0" y="32"/>
                  </a:moveTo>
                  <a:lnTo>
                    <a:pt x="0" y="32"/>
                  </a:lnTo>
                  <a:lnTo>
                    <a:pt x="53" y="32"/>
                  </a:lnTo>
                  <a:lnTo>
                    <a:pt x="68" y="32"/>
                  </a:lnTo>
                  <a:lnTo>
                    <a:pt x="68" y="0"/>
                  </a:lnTo>
                  <a:lnTo>
                    <a:pt x="53" y="0"/>
                  </a:lnTo>
                  <a:lnTo>
                    <a:pt x="0" y="0"/>
                  </a:lnTo>
                  <a:lnTo>
                    <a:pt x="0" y="0"/>
                  </a:lnTo>
                  <a:lnTo>
                    <a:pt x="0" y="32"/>
                  </a:lnTo>
                  <a:close/>
                </a:path>
              </a:pathLst>
            </a:custGeom>
            <a:solidFill>
              <a:srgbClr val="28166F"/>
            </a:solidFill>
            <a:ln w="9525">
              <a:noFill/>
              <a:round/>
              <a:headEnd/>
              <a:tailEnd/>
            </a:ln>
          </p:spPr>
          <p:txBody>
            <a:bodyPr/>
            <a:lstStyle/>
            <a:p>
              <a:endParaRPr lang="fr-FR"/>
            </a:p>
          </p:txBody>
        </p:sp>
        <p:sp>
          <p:nvSpPr>
            <p:cNvPr id="575594" name="Freeform 106"/>
            <p:cNvSpPr>
              <a:spLocks/>
            </p:cNvSpPr>
            <p:nvPr/>
          </p:nvSpPr>
          <p:spPr bwMode="auto">
            <a:xfrm>
              <a:off x="2857" y="4177"/>
              <a:ext cx="23" cy="8"/>
            </a:xfrm>
            <a:custGeom>
              <a:avLst/>
              <a:gdLst/>
              <a:ahLst/>
              <a:cxnLst>
                <a:cxn ang="0">
                  <a:pos x="0" y="31"/>
                </a:cxn>
                <a:cxn ang="0">
                  <a:pos x="40" y="32"/>
                </a:cxn>
                <a:cxn ang="0">
                  <a:pos x="92" y="32"/>
                </a:cxn>
                <a:cxn ang="0">
                  <a:pos x="92" y="0"/>
                </a:cxn>
                <a:cxn ang="0">
                  <a:pos x="41" y="0"/>
                </a:cxn>
                <a:cxn ang="0">
                  <a:pos x="0" y="0"/>
                </a:cxn>
                <a:cxn ang="0">
                  <a:pos x="0" y="31"/>
                </a:cxn>
              </a:cxnLst>
              <a:rect l="0" t="0" r="r" b="b"/>
              <a:pathLst>
                <a:path w="92" h="32">
                  <a:moveTo>
                    <a:pt x="0" y="31"/>
                  </a:moveTo>
                  <a:lnTo>
                    <a:pt x="40" y="32"/>
                  </a:lnTo>
                  <a:lnTo>
                    <a:pt x="92" y="32"/>
                  </a:lnTo>
                  <a:lnTo>
                    <a:pt x="92" y="0"/>
                  </a:lnTo>
                  <a:lnTo>
                    <a:pt x="41" y="0"/>
                  </a:lnTo>
                  <a:lnTo>
                    <a:pt x="0" y="0"/>
                  </a:lnTo>
                  <a:lnTo>
                    <a:pt x="0" y="31"/>
                  </a:lnTo>
                  <a:close/>
                </a:path>
              </a:pathLst>
            </a:custGeom>
            <a:solidFill>
              <a:srgbClr val="28166F"/>
            </a:solidFill>
            <a:ln w="9525">
              <a:noFill/>
              <a:round/>
              <a:headEnd/>
              <a:tailEnd/>
            </a:ln>
          </p:spPr>
          <p:txBody>
            <a:bodyPr/>
            <a:lstStyle/>
            <a:p>
              <a:endParaRPr lang="fr-FR"/>
            </a:p>
          </p:txBody>
        </p:sp>
        <p:sp>
          <p:nvSpPr>
            <p:cNvPr id="575595" name="Freeform 107"/>
            <p:cNvSpPr>
              <a:spLocks/>
            </p:cNvSpPr>
            <p:nvPr/>
          </p:nvSpPr>
          <p:spPr bwMode="auto">
            <a:xfrm>
              <a:off x="2793" y="4175"/>
              <a:ext cx="40" cy="9"/>
            </a:xfrm>
            <a:custGeom>
              <a:avLst/>
              <a:gdLst/>
              <a:ahLst/>
              <a:cxnLst>
                <a:cxn ang="0">
                  <a:pos x="0" y="32"/>
                </a:cxn>
                <a:cxn ang="0">
                  <a:pos x="36" y="33"/>
                </a:cxn>
                <a:cxn ang="0">
                  <a:pos x="87" y="35"/>
                </a:cxn>
                <a:cxn ang="0">
                  <a:pos x="140" y="36"/>
                </a:cxn>
                <a:cxn ang="0">
                  <a:pos x="160" y="37"/>
                </a:cxn>
                <a:cxn ang="0">
                  <a:pos x="160" y="5"/>
                </a:cxn>
                <a:cxn ang="0">
                  <a:pos x="140" y="5"/>
                </a:cxn>
                <a:cxn ang="0">
                  <a:pos x="88" y="3"/>
                </a:cxn>
                <a:cxn ang="0">
                  <a:pos x="37" y="2"/>
                </a:cxn>
                <a:cxn ang="0">
                  <a:pos x="1" y="0"/>
                </a:cxn>
                <a:cxn ang="0">
                  <a:pos x="0" y="32"/>
                </a:cxn>
              </a:cxnLst>
              <a:rect l="0" t="0" r="r" b="b"/>
              <a:pathLst>
                <a:path w="160" h="37">
                  <a:moveTo>
                    <a:pt x="0" y="32"/>
                  </a:moveTo>
                  <a:lnTo>
                    <a:pt x="36" y="33"/>
                  </a:lnTo>
                  <a:lnTo>
                    <a:pt x="87" y="35"/>
                  </a:lnTo>
                  <a:lnTo>
                    <a:pt x="140" y="36"/>
                  </a:lnTo>
                  <a:lnTo>
                    <a:pt x="160" y="37"/>
                  </a:lnTo>
                  <a:lnTo>
                    <a:pt x="160" y="5"/>
                  </a:lnTo>
                  <a:lnTo>
                    <a:pt x="140" y="5"/>
                  </a:lnTo>
                  <a:lnTo>
                    <a:pt x="88" y="3"/>
                  </a:lnTo>
                  <a:lnTo>
                    <a:pt x="37" y="2"/>
                  </a:lnTo>
                  <a:lnTo>
                    <a:pt x="1" y="0"/>
                  </a:lnTo>
                  <a:lnTo>
                    <a:pt x="0" y="32"/>
                  </a:lnTo>
                  <a:close/>
                </a:path>
              </a:pathLst>
            </a:custGeom>
            <a:solidFill>
              <a:srgbClr val="28166F"/>
            </a:solidFill>
            <a:ln w="9525">
              <a:noFill/>
              <a:round/>
              <a:headEnd/>
              <a:tailEnd/>
            </a:ln>
          </p:spPr>
          <p:txBody>
            <a:bodyPr/>
            <a:lstStyle/>
            <a:p>
              <a:endParaRPr lang="fr-FR"/>
            </a:p>
          </p:txBody>
        </p:sp>
        <p:sp>
          <p:nvSpPr>
            <p:cNvPr id="575596" name="Freeform 108"/>
            <p:cNvSpPr>
              <a:spLocks/>
            </p:cNvSpPr>
            <p:nvPr/>
          </p:nvSpPr>
          <p:spPr bwMode="auto">
            <a:xfrm>
              <a:off x="2729" y="4172"/>
              <a:ext cx="40" cy="10"/>
            </a:xfrm>
            <a:custGeom>
              <a:avLst/>
              <a:gdLst/>
              <a:ahLst/>
              <a:cxnLst>
                <a:cxn ang="0">
                  <a:pos x="0" y="32"/>
                </a:cxn>
                <a:cxn ang="0">
                  <a:pos x="33" y="34"/>
                </a:cxn>
                <a:cxn ang="0">
                  <a:pos x="84" y="38"/>
                </a:cxn>
                <a:cxn ang="0">
                  <a:pos x="137" y="41"/>
                </a:cxn>
                <a:cxn ang="0">
                  <a:pos x="160" y="42"/>
                </a:cxn>
                <a:cxn ang="0">
                  <a:pos x="161" y="10"/>
                </a:cxn>
                <a:cxn ang="0">
                  <a:pos x="138" y="8"/>
                </a:cxn>
                <a:cxn ang="0">
                  <a:pos x="86" y="5"/>
                </a:cxn>
                <a:cxn ang="0">
                  <a:pos x="35" y="2"/>
                </a:cxn>
                <a:cxn ang="0">
                  <a:pos x="2" y="0"/>
                </a:cxn>
                <a:cxn ang="0">
                  <a:pos x="0" y="32"/>
                </a:cxn>
              </a:cxnLst>
              <a:rect l="0" t="0" r="r" b="b"/>
              <a:pathLst>
                <a:path w="161" h="42">
                  <a:moveTo>
                    <a:pt x="0" y="32"/>
                  </a:moveTo>
                  <a:lnTo>
                    <a:pt x="33" y="34"/>
                  </a:lnTo>
                  <a:lnTo>
                    <a:pt x="84" y="38"/>
                  </a:lnTo>
                  <a:lnTo>
                    <a:pt x="137" y="41"/>
                  </a:lnTo>
                  <a:lnTo>
                    <a:pt x="160" y="42"/>
                  </a:lnTo>
                  <a:lnTo>
                    <a:pt x="161" y="10"/>
                  </a:lnTo>
                  <a:lnTo>
                    <a:pt x="138" y="8"/>
                  </a:lnTo>
                  <a:lnTo>
                    <a:pt x="86" y="5"/>
                  </a:lnTo>
                  <a:lnTo>
                    <a:pt x="35" y="2"/>
                  </a:lnTo>
                  <a:lnTo>
                    <a:pt x="2" y="0"/>
                  </a:lnTo>
                  <a:lnTo>
                    <a:pt x="0" y="32"/>
                  </a:lnTo>
                  <a:close/>
                </a:path>
              </a:pathLst>
            </a:custGeom>
            <a:solidFill>
              <a:srgbClr val="28166F"/>
            </a:solidFill>
            <a:ln w="9525">
              <a:noFill/>
              <a:round/>
              <a:headEnd/>
              <a:tailEnd/>
            </a:ln>
          </p:spPr>
          <p:txBody>
            <a:bodyPr/>
            <a:lstStyle/>
            <a:p>
              <a:endParaRPr lang="fr-FR"/>
            </a:p>
          </p:txBody>
        </p:sp>
        <p:sp>
          <p:nvSpPr>
            <p:cNvPr id="575597" name="Freeform 109"/>
            <p:cNvSpPr>
              <a:spLocks/>
            </p:cNvSpPr>
            <p:nvPr/>
          </p:nvSpPr>
          <p:spPr bwMode="auto">
            <a:xfrm>
              <a:off x="2665" y="4166"/>
              <a:ext cx="40" cy="11"/>
            </a:xfrm>
            <a:custGeom>
              <a:avLst/>
              <a:gdLst/>
              <a:ahLst/>
              <a:cxnLst>
                <a:cxn ang="0">
                  <a:pos x="0" y="31"/>
                </a:cxn>
                <a:cxn ang="0">
                  <a:pos x="31" y="35"/>
                </a:cxn>
                <a:cxn ang="0">
                  <a:pos x="83" y="41"/>
                </a:cxn>
                <a:cxn ang="0">
                  <a:pos x="133" y="45"/>
                </a:cxn>
                <a:cxn ang="0">
                  <a:pos x="159" y="47"/>
                </a:cxn>
                <a:cxn ang="0">
                  <a:pos x="162" y="15"/>
                </a:cxn>
                <a:cxn ang="0">
                  <a:pos x="137" y="13"/>
                </a:cxn>
                <a:cxn ang="0">
                  <a:pos x="86" y="8"/>
                </a:cxn>
                <a:cxn ang="0">
                  <a:pos x="34" y="3"/>
                </a:cxn>
                <a:cxn ang="0">
                  <a:pos x="3" y="0"/>
                </a:cxn>
                <a:cxn ang="0">
                  <a:pos x="0" y="31"/>
                </a:cxn>
              </a:cxnLst>
              <a:rect l="0" t="0" r="r" b="b"/>
              <a:pathLst>
                <a:path w="162" h="47">
                  <a:moveTo>
                    <a:pt x="0" y="31"/>
                  </a:moveTo>
                  <a:lnTo>
                    <a:pt x="31" y="35"/>
                  </a:lnTo>
                  <a:lnTo>
                    <a:pt x="83" y="41"/>
                  </a:lnTo>
                  <a:lnTo>
                    <a:pt x="133" y="45"/>
                  </a:lnTo>
                  <a:lnTo>
                    <a:pt x="159" y="47"/>
                  </a:lnTo>
                  <a:lnTo>
                    <a:pt x="162" y="15"/>
                  </a:lnTo>
                  <a:lnTo>
                    <a:pt x="137" y="13"/>
                  </a:lnTo>
                  <a:lnTo>
                    <a:pt x="86" y="8"/>
                  </a:lnTo>
                  <a:lnTo>
                    <a:pt x="34" y="3"/>
                  </a:lnTo>
                  <a:lnTo>
                    <a:pt x="3" y="0"/>
                  </a:lnTo>
                  <a:lnTo>
                    <a:pt x="0" y="31"/>
                  </a:lnTo>
                  <a:close/>
                </a:path>
              </a:pathLst>
            </a:custGeom>
            <a:solidFill>
              <a:srgbClr val="28166F"/>
            </a:solidFill>
            <a:ln w="9525">
              <a:noFill/>
              <a:round/>
              <a:headEnd/>
              <a:tailEnd/>
            </a:ln>
          </p:spPr>
          <p:txBody>
            <a:bodyPr/>
            <a:lstStyle/>
            <a:p>
              <a:endParaRPr lang="fr-FR"/>
            </a:p>
          </p:txBody>
        </p:sp>
        <p:sp>
          <p:nvSpPr>
            <p:cNvPr id="575598" name="Freeform 110"/>
            <p:cNvSpPr>
              <a:spLocks/>
            </p:cNvSpPr>
            <p:nvPr/>
          </p:nvSpPr>
          <p:spPr bwMode="auto">
            <a:xfrm>
              <a:off x="2601" y="4158"/>
              <a:ext cx="41" cy="13"/>
            </a:xfrm>
            <a:custGeom>
              <a:avLst/>
              <a:gdLst/>
              <a:ahLst/>
              <a:cxnLst>
                <a:cxn ang="0">
                  <a:pos x="0" y="31"/>
                </a:cxn>
                <a:cxn ang="0">
                  <a:pos x="31" y="35"/>
                </a:cxn>
                <a:cxn ang="0">
                  <a:pos x="82" y="42"/>
                </a:cxn>
                <a:cxn ang="0">
                  <a:pos x="133" y="48"/>
                </a:cxn>
                <a:cxn ang="0">
                  <a:pos x="158" y="51"/>
                </a:cxn>
                <a:cxn ang="0">
                  <a:pos x="162" y="20"/>
                </a:cxn>
                <a:cxn ang="0">
                  <a:pos x="136" y="17"/>
                </a:cxn>
                <a:cxn ang="0">
                  <a:pos x="86" y="10"/>
                </a:cxn>
                <a:cxn ang="0">
                  <a:pos x="36" y="4"/>
                </a:cxn>
                <a:cxn ang="0">
                  <a:pos x="4" y="0"/>
                </a:cxn>
                <a:cxn ang="0">
                  <a:pos x="0" y="31"/>
                </a:cxn>
              </a:cxnLst>
              <a:rect l="0" t="0" r="r" b="b"/>
              <a:pathLst>
                <a:path w="162" h="51">
                  <a:moveTo>
                    <a:pt x="0" y="31"/>
                  </a:moveTo>
                  <a:lnTo>
                    <a:pt x="31" y="35"/>
                  </a:lnTo>
                  <a:lnTo>
                    <a:pt x="82" y="42"/>
                  </a:lnTo>
                  <a:lnTo>
                    <a:pt x="133" y="48"/>
                  </a:lnTo>
                  <a:lnTo>
                    <a:pt x="158" y="51"/>
                  </a:lnTo>
                  <a:lnTo>
                    <a:pt x="162" y="20"/>
                  </a:lnTo>
                  <a:lnTo>
                    <a:pt x="136" y="17"/>
                  </a:lnTo>
                  <a:lnTo>
                    <a:pt x="86" y="10"/>
                  </a:lnTo>
                  <a:lnTo>
                    <a:pt x="36" y="4"/>
                  </a:lnTo>
                  <a:lnTo>
                    <a:pt x="4" y="0"/>
                  </a:lnTo>
                  <a:lnTo>
                    <a:pt x="0" y="31"/>
                  </a:lnTo>
                  <a:close/>
                </a:path>
              </a:pathLst>
            </a:custGeom>
            <a:solidFill>
              <a:srgbClr val="28166F"/>
            </a:solidFill>
            <a:ln w="9525">
              <a:noFill/>
              <a:round/>
              <a:headEnd/>
              <a:tailEnd/>
            </a:ln>
          </p:spPr>
          <p:txBody>
            <a:bodyPr/>
            <a:lstStyle/>
            <a:p>
              <a:endParaRPr lang="fr-FR"/>
            </a:p>
          </p:txBody>
        </p:sp>
        <p:sp>
          <p:nvSpPr>
            <p:cNvPr id="575599" name="Freeform 111"/>
            <p:cNvSpPr>
              <a:spLocks/>
            </p:cNvSpPr>
            <p:nvPr/>
          </p:nvSpPr>
          <p:spPr bwMode="auto">
            <a:xfrm>
              <a:off x="2538" y="4148"/>
              <a:ext cx="41" cy="14"/>
            </a:xfrm>
            <a:custGeom>
              <a:avLst/>
              <a:gdLst/>
              <a:ahLst/>
              <a:cxnLst>
                <a:cxn ang="0">
                  <a:pos x="0" y="32"/>
                </a:cxn>
                <a:cxn ang="0">
                  <a:pos x="34" y="38"/>
                </a:cxn>
                <a:cxn ang="0">
                  <a:pos x="84" y="46"/>
                </a:cxn>
                <a:cxn ang="0">
                  <a:pos x="134" y="54"/>
                </a:cxn>
                <a:cxn ang="0">
                  <a:pos x="157" y="57"/>
                </a:cxn>
                <a:cxn ang="0">
                  <a:pos x="163" y="26"/>
                </a:cxn>
                <a:cxn ang="0">
                  <a:pos x="139" y="22"/>
                </a:cxn>
                <a:cxn ang="0">
                  <a:pos x="89" y="14"/>
                </a:cxn>
                <a:cxn ang="0">
                  <a:pos x="39" y="6"/>
                </a:cxn>
                <a:cxn ang="0">
                  <a:pos x="5" y="0"/>
                </a:cxn>
                <a:cxn ang="0">
                  <a:pos x="0" y="32"/>
                </a:cxn>
              </a:cxnLst>
              <a:rect l="0" t="0" r="r" b="b"/>
              <a:pathLst>
                <a:path w="163" h="57">
                  <a:moveTo>
                    <a:pt x="0" y="32"/>
                  </a:moveTo>
                  <a:lnTo>
                    <a:pt x="34" y="38"/>
                  </a:lnTo>
                  <a:lnTo>
                    <a:pt x="84" y="46"/>
                  </a:lnTo>
                  <a:lnTo>
                    <a:pt x="134" y="54"/>
                  </a:lnTo>
                  <a:lnTo>
                    <a:pt x="157" y="57"/>
                  </a:lnTo>
                  <a:lnTo>
                    <a:pt x="163" y="26"/>
                  </a:lnTo>
                  <a:lnTo>
                    <a:pt x="139" y="22"/>
                  </a:lnTo>
                  <a:lnTo>
                    <a:pt x="89" y="14"/>
                  </a:lnTo>
                  <a:lnTo>
                    <a:pt x="39" y="6"/>
                  </a:lnTo>
                  <a:lnTo>
                    <a:pt x="5" y="0"/>
                  </a:lnTo>
                  <a:lnTo>
                    <a:pt x="0" y="32"/>
                  </a:lnTo>
                  <a:close/>
                </a:path>
              </a:pathLst>
            </a:custGeom>
            <a:solidFill>
              <a:srgbClr val="28166F"/>
            </a:solidFill>
            <a:ln w="9525">
              <a:noFill/>
              <a:round/>
              <a:headEnd/>
              <a:tailEnd/>
            </a:ln>
          </p:spPr>
          <p:txBody>
            <a:bodyPr/>
            <a:lstStyle/>
            <a:p>
              <a:endParaRPr lang="fr-FR"/>
            </a:p>
          </p:txBody>
        </p:sp>
        <p:sp>
          <p:nvSpPr>
            <p:cNvPr id="575600" name="Freeform 112"/>
            <p:cNvSpPr>
              <a:spLocks/>
            </p:cNvSpPr>
            <p:nvPr/>
          </p:nvSpPr>
          <p:spPr bwMode="auto">
            <a:xfrm>
              <a:off x="2475" y="4137"/>
              <a:ext cx="41" cy="15"/>
            </a:xfrm>
            <a:custGeom>
              <a:avLst/>
              <a:gdLst/>
              <a:ahLst/>
              <a:cxnLst>
                <a:cxn ang="0">
                  <a:pos x="0" y="31"/>
                </a:cxn>
                <a:cxn ang="0">
                  <a:pos x="38" y="38"/>
                </a:cxn>
                <a:cxn ang="0">
                  <a:pos x="87" y="48"/>
                </a:cxn>
                <a:cxn ang="0">
                  <a:pos x="137" y="57"/>
                </a:cxn>
                <a:cxn ang="0">
                  <a:pos x="158" y="61"/>
                </a:cxn>
                <a:cxn ang="0">
                  <a:pos x="163" y="30"/>
                </a:cxn>
                <a:cxn ang="0">
                  <a:pos x="143" y="26"/>
                </a:cxn>
                <a:cxn ang="0">
                  <a:pos x="94" y="17"/>
                </a:cxn>
                <a:cxn ang="0">
                  <a:pos x="44" y="7"/>
                </a:cxn>
                <a:cxn ang="0">
                  <a:pos x="6" y="0"/>
                </a:cxn>
                <a:cxn ang="0">
                  <a:pos x="0" y="31"/>
                </a:cxn>
              </a:cxnLst>
              <a:rect l="0" t="0" r="r" b="b"/>
              <a:pathLst>
                <a:path w="163" h="61">
                  <a:moveTo>
                    <a:pt x="0" y="31"/>
                  </a:moveTo>
                  <a:lnTo>
                    <a:pt x="38" y="38"/>
                  </a:lnTo>
                  <a:lnTo>
                    <a:pt x="87" y="48"/>
                  </a:lnTo>
                  <a:lnTo>
                    <a:pt x="137" y="57"/>
                  </a:lnTo>
                  <a:lnTo>
                    <a:pt x="158" y="61"/>
                  </a:lnTo>
                  <a:lnTo>
                    <a:pt x="163" y="30"/>
                  </a:lnTo>
                  <a:lnTo>
                    <a:pt x="143" y="26"/>
                  </a:lnTo>
                  <a:lnTo>
                    <a:pt x="94" y="17"/>
                  </a:lnTo>
                  <a:lnTo>
                    <a:pt x="44" y="7"/>
                  </a:lnTo>
                  <a:lnTo>
                    <a:pt x="6" y="0"/>
                  </a:lnTo>
                  <a:lnTo>
                    <a:pt x="0" y="31"/>
                  </a:lnTo>
                  <a:close/>
                </a:path>
              </a:pathLst>
            </a:custGeom>
            <a:solidFill>
              <a:srgbClr val="28166F"/>
            </a:solidFill>
            <a:ln w="9525">
              <a:noFill/>
              <a:round/>
              <a:headEnd/>
              <a:tailEnd/>
            </a:ln>
          </p:spPr>
          <p:txBody>
            <a:bodyPr/>
            <a:lstStyle/>
            <a:p>
              <a:endParaRPr lang="fr-FR"/>
            </a:p>
          </p:txBody>
        </p:sp>
        <p:sp>
          <p:nvSpPr>
            <p:cNvPr id="575601" name="Freeform 113"/>
            <p:cNvSpPr>
              <a:spLocks/>
            </p:cNvSpPr>
            <p:nvPr/>
          </p:nvSpPr>
          <p:spPr bwMode="auto">
            <a:xfrm>
              <a:off x="2412" y="4123"/>
              <a:ext cx="41" cy="16"/>
            </a:xfrm>
            <a:custGeom>
              <a:avLst/>
              <a:gdLst/>
              <a:ahLst/>
              <a:cxnLst>
                <a:cxn ang="0">
                  <a:pos x="0" y="31"/>
                </a:cxn>
                <a:cxn ang="0">
                  <a:pos x="42" y="40"/>
                </a:cxn>
                <a:cxn ang="0">
                  <a:pos x="90" y="52"/>
                </a:cxn>
                <a:cxn ang="0">
                  <a:pos x="140" y="63"/>
                </a:cxn>
                <a:cxn ang="0">
                  <a:pos x="156" y="66"/>
                </a:cxn>
                <a:cxn ang="0">
                  <a:pos x="163" y="35"/>
                </a:cxn>
                <a:cxn ang="0">
                  <a:pos x="146" y="31"/>
                </a:cxn>
                <a:cxn ang="0">
                  <a:pos x="97" y="20"/>
                </a:cxn>
                <a:cxn ang="0">
                  <a:pos x="49" y="9"/>
                </a:cxn>
                <a:cxn ang="0">
                  <a:pos x="7" y="0"/>
                </a:cxn>
                <a:cxn ang="0">
                  <a:pos x="0" y="31"/>
                </a:cxn>
              </a:cxnLst>
              <a:rect l="0" t="0" r="r" b="b"/>
              <a:pathLst>
                <a:path w="163" h="66">
                  <a:moveTo>
                    <a:pt x="0" y="31"/>
                  </a:moveTo>
                  <a:lnTo>
                    <a:pt x="42" y="40"/>
                  </a:lnTo>
                  <a:lnTo>
                    <a:pt x="90" y="52"/>
                  </a:lnTo>
                  <a:lnTo>
                    <a:pt x="140" y="63"/>
                  </a:lnTo>
                  <a:lnTo>
                    <a:pt x="156" y="66"/>
                  </a:lnTo>
                  <a:lnTo>
                    <a:pt x="163" y="35"/>
                  </a:lnTo>
                  <a:lnTo>
                    <a:pt x="146" y="31"/>
                  </a:lnTo>
                  <a:lnTo>
                    <a:pt x="97" y="20"/>
                  </a:lnTo>
                  <a:lnTo>
                    <a:pt x="49" y="9"/>
                  </a:lnTo>
                  <a:lnTo>
                    <a:pt x="7" y="0"/>
                  </a:lnTo>
                  <a:lnTo>
                    <a:pt x="0" y="31"/>
                  </a:lnTo>
                  <a:close/>
                </a:path>
              </a:pathLst>
            </a:custGeom>
            <a:solidFill>
              <a:srgbClr val="28166F"/>
            </a:solidFill>
            <a:ln w="9525">
              <a:noFill/>
              <a:round/>
              <a:headEnd/>
              <a:tailEnd/>
            </a:ln>
          </p:spPr>
          <p:txBody>
            <a:bodyPr/>
            <a:lstStyle/>
            <a:p>
              <a:endParaRPr lang="fr-FR"/>
            </a:p>
          </p:txBody>
        </p:sp>
        <p:sp>
          <p:nvSpPr>
            <p:cNvPr id="575602" name="Freeform 114"/>
            <p:cNvSpPr>
              <a:spLocks/>
            </p:cNvSpPr>
            <p:nvPr/>
          </p:nvSpPr>
          <p:spPr bwMode="auto">
            <a:xfrm>
              <a:off x="2350" y="4107"/>
              <a:ext cx="41" cy="18"/>
            </a:xfrm>
            <a:custGeom>
              <a:avLst/>
              <a:gdLst/>
              <a:ahLst/>
              <a:cxnLst>
                <a:cxn ang="0">
                  <a:pos x="0" y="31"/>
                </a:cxn>
                <a:cxn ang="0">
                  <a:pos x="46" y="44"/>
                </a:cxn>
                <a:cxn ang="0">
                  <a:pos x="94" y="56"/>
                </a:cxn>
                <a:cxn ang="0">
                  <a:pos x="143" y="68"/>
                </a:cxn>
                <a:cxn ang="0">
                  <a:pos x="155" y="71"/>
                </a:cxn>
                <a:cxn ang="0">
                  <a:pos x="162" y="41"/>
                </a:cxn>
                <a:cxn ang="0">
                  <a:pos x="151" y="38"/>
                </a:cxn>
                <a:cxn ang="0">
                  <a:pos x="102" y="25"/>
                </a:cxn>
                <a:cxn ang="0">
                  <a:pos x="54" y="12"/>
                </a:cxn>
                <a:cxn ang="0">
                  <a:pos x="8" y="0"/>
                </a:cxn>
                <a:cxn ang="0">
                  <a:pos x="0" y="31"/>
                </a:cxn>
              </a:cxnLst>
              <a:rect l="0" t="0" r="r" b="b"/>
              <a:pathLst>
                <a:path w="162" h="71">
                  <a:moveTo>
                    <a:pt x="0" y="31"/>
                  </a:moveTo>
                  <a:lnTo>
                    <a:pt x="46" y="44"/>
                  </a:lnTo>
                  <a:lnTo>
                    <a:pt x="94" y="56"/>
                  </a:lnTo>
                  <a:lnTo>
                    <a:pt x="143" y="68"/>
                  </a:lnTo>
                  <a:lnTo>
                    <a:pt x="155" y="71"/>
                  </a:lnTo>
                  <a:lnTo>
                    <a:pt x="162" y="41"/>
                  </a:lnTo>
                  <a:lnTo>
                    <a:pt x="151" y="38"/>
                  </a:lnTo>
                  <a:lnTo>
                    <a:pt x="102" y="25"/>
                  </a:lnTo>
                  <a:lnTo>
                    <a:pt x="54" y="12"/>
                  </a:lnTo>
                  <a:lnTo>
                    <a:pt x="8" y="0"/>
                  </a:lnTo>
                  <a:lnTo>
                    <a:pt x="0" y="31"/>
                  </a:lnTo>
                  <a:close/>
                </a:path>
              </a:pathLst>
            </a:custGeom>
            <a:solidFill>
              <a:srgbClr val="28166F"/>
            </a:solidFill>
            <a:ln w="9525">
              <a:noFill/>
              <a:round/>
              <a:headEnd/>
              <a:tailEnd/>
            </a:ln>
          </p:spPr>
          <p:txBody>
            <a:bodyPr/>
            <a:lstStyle/>
            <a:p>
              <a:endParaRPr lang="fr-FR"/>
            </a:p>
          </p:txBody>
        </p:sp>
        <p:sp>
          <p:nvSpPr>
            <p:cNvPr id="575603" name="Freeform 115"/>
            <p:cNvSpPr>
              <a:spLocks/>
            </p:cNvSpPr>
            <p:nvPr/>
          </p:nvSpPr>
          <p:spPr bwMode="auto">
            <a:xfrm>
              <a:off x="2289" y="4090"/>
              <a:ext cx="40" cy="19"/>
            </a:xfrm>
            <a:custGeom>
              <a:avLst/>
              <a:gdLst/>
              <a:ahLst/>
              <a:cxnLst>
                <a:cxn ang="0">
                  <a:pos x="0" y="31"/>
                </a:cxn>
                <a:cxn ang="0">
                  <a:pos x="5" y="33"/>
                </a:cxn>
                <a:cxn ang="0">
                  <a:pos x="53" y="47"/>
                </a:cxn>
                <a:cxn ang="0">
                  <a:pos x="100" y="61"/>
                </a:cxn>
                <a:cxn ang="0">
                  <a:pos x="148" y="74"/>
                </a:cxn>
                <a:cxn ang="0">
                  <a:pos x="154" y="76"/>
                </a:cxn>
                <a:cxn ang="0">
                  <a:pos x="162" y="46"/>
                </a:cxn>
                <a:cxn ang="0">
                  <a:pos x="157" y="44"/>
                </a:cxn>
                <a:cxn ang="0">
                  <a:pos x="110" y="31"/>
                </a:cxn>
                <a:cxn ang="0">
                  <a:pos x="62" y="16"/>
                </a:cxn>
                <a:cxn ang="0">
                  <a:pos x="14" y="2"/>
                </a:cxn>
                <a:cxn ang="0">
                  <a:pos x="9" y="0"/>
                </a:cxn>
                <a:cxn ang="0">
                  <a:pos x="0" y="31"/>
                </a:cxn>
              </a:cxnLst>
              <a:rect l="0" t="0" r="r" b="b"/>
              <a:pathLst>
                <a:path w="162" h="76">
                  <a:moveTo>
                    <a:pt x="0" y="31"/>
                  </a:moveTo>
                  <a:lnTo>
                    <a:pt x="5" y="33"/>
                  </a:lnTo>
                  <a:lnTo>
                    <a:pt x="53" y="47"/>
                  </a:lnTo>
                  <a:lnTo>
                    <a:pt x="100" y="61"/>
                  </a:lnTo>
                  <a:lnTo>
                    <a:pt x="148" y="74"/>
                  </a:lnTo>
                  <a:lnTo>
                    <a:pt x="154" y="76"/>
                  </a:lnTo>
                  <a:lnTo>
                    <a:pt x="162" y="46"/>
                  </a:lnTo>
                  <a:lnTo>
                    <a:pt x="157" y="44"/>
                  </a:lnTo>
                  <a:lnTo>
                    <a:pt x="110" y="31"/>
                  </a:lnTo>
                  <a:lnTo>
                    <a:pt x="62" y="16"/>
                  </a:lnTo>
                  <a:lnTo>
                    <a:pt x="14" y="2"/>
                  </a:lnTo>
                  <a:lnTo>
                    <a:pt x="9" y="0"/>
                  </a:lnTo>
                  <a:lnTo>
                    <a:pt x="0" y="31"/>
                  </a:lnTo>
                  <a:close/>
                </a:path>
              </a:pathLst>
            </a:custGeom>
            <a:solidFill>
              <a:srgbClr val="28166F"/>
            </a:solidFill>
            <a:ln w="9525">
              <a:noFill/>
              <a:round/>
              <a:headEnd/>
              <a:tailEnd/>
            </a:ln>
          </p:spPr>
          <p:txBody>
            <a:bodyPr/>
            <a:lstStyle/>
            <a:p>
              <a:endParaRPr lang="fr-FR"/>
            </a:p>
          </p:txBody>
        </p:sp>
        <p:sp>
          <p:nvSpPr>
            <p:cNvPr id="575604" name="Freeform 116"/>
            <p:cNvSpPr>
              <a:spLocks/>
            </p:cNvSpPr>
            <p:nvPr/>
          </p:nvSpPr>
          <p:spPr bwMode="auto">
            <a:xfrm>
              <a:off x="2228" y="4070"/>
              <a:ext cx="40" cy="20"/>
            </a:xfrm>
            <a:custGeom>
              <a:avLst/>
              <a:gdLst/>
              <a:ahLst/>
              <a:cxnLst>
                <a:cxn ang="0">
                  <a:pos x="0" y="31"/>
                </a:cxn>
                <a:cxn ang="0">
                  <a:pos x="12" y="35"/>
                </a:cxn>
                <a:cxn ang="0">
                  <a:pos x="59" y="50"/>
                </a:cxn>
                <a:cxn ang="0">
                  <a:pos x="106" y="65"/>
                </a:cxn>
                <a:cxn ang="0">
                  <a:pos x="152" y="80"/>
                </a:cxn>
                <a:cxn ang="0">
                  <a:pos x="162" y="50"/>
                </a:cxn>
                <a:cxn ang="0">
                  <a:pos x="117" y="35"/>
                </a:cxn>
                <a:cxn ang="0">
                  <a:pos x="69" y="20"/>
                </a:cxn>
                <a:cxn ang="0">
                  <a:pos x="22" y="4"/>
                </a:cxn>
                <a:cxn ang="0">
                  <a:pos x="10" y="0"/>
                </a:cxn>
                <a:cxn ang="0">
                  <a:pos x="0" y="31"/>
                </a:cxn>
              </a:cxnLst>
              <a:rect l="0" t="0" r="r" b="b"/>
              <a:pathLst>
                <a:path w="162" h="80">
                  <a:moveTo>
                    <a:pt x="0" y="31"/>
                  </a:moveTo>
                  <a:lnTo>
                    <a:pt x="12" y="35"/>
                  </a:lnTo>
                  <a:lnTo>
                    <a:pt x="59" y="50"/>
                  </a:lnTo>
                  <a:lnTo>
                    <a:pt x="106" y="65"/>
                  </a:lnTo>
                  <a:lnTo>
                    <a:pt x="152" y="80"/>
                  </a:lnTo>
                  <a:lnTo>
                    <a:pt x="162" y="50"/>
                  </a:lnTo>
                  <a:lnTo>
                    <a:pt x="117" y="35"/>
                  </a:lnTo>
                  <a:lnTo>
                    <a:pt x="69" y="20"/>
                  </a:lnTo>
                  <a:lnTo>
                    <a:pt x="22" y="4"/>
                  </a:lnTo>
                  <a:lnTo>
                    <a:pt x="10" y="0"/>
                  </a:lnTo>
                  <a:lnTo>
                    <a:pt x="0" y="31"/>
                  </a:lnTo>
                  <a:close/>
                </a:path>
              </a:pathLst>
            </a:custGeom>
            <a:solidFill>
              <a:srgbClr val="28166F"/>
            </a:solidFill>
            <a:ln w="9525">
              <a:noFill/>
              <a:round/>
              <a:headEnd/>
              <a:tailEnd/>
            </a:ln>
          </p:spPr>
          <p:txBody>
            <a:bodyPr/>
            <a:lstStyle/>
            <a:p>
              <a:endParaRPr lang="fr-FR"/>
            </a:p>
          </p:txBody>
        </p:sp>
        <p:sp>
          <p:nvSpPr>
            <p:cNvPr id="575605" name="Freeform 117"/>
            <p:cNvSpPr>
              <a:spLocks/>
            </p:cNvSpPr>
            <p:nvPr/>
          </p:nvSpPr>
          <p:spPr bwMode="auto">
            <a:xfrm>
              <a:off x="2167" y="4049"/>
              <a:ext cx="41" cy="21"/>
            </a:xfrm>
            <a:custGeom>
              <a:avLst/>
              <a:gdLst/>
              <a:ahLst/>
              <a:cxnLst>
                <a:cxn ang="0">
                  <a:pos x="0" y="30"/>
                </a:cxn>
                <a:cxn ang="0">
                  <a:pos x="19" y="37"/>
                </a:cxn>
                <a:cxn ang="0">
                  <a:pos x="66" y="54"/>
                </a:cxn>
                <a:cxn ang="0">
                  <a:pos x="113" y="71"/>
                </a:cxn>
                <a:cxn ang="0">
                  <a:pos x="150" y="85"/>
                </a:cxn>
                <a:cxn ang="0">
                  <a:pos x="161" y="55"/>
                </a:cxn>
                <a:cxn ang="0">
                  <a:pos x="123" y="42"/>
                </a:cxn>
                <a:cxn ang="0">
                  <a:pos x="77" y="25"/>
                </a:cxn>
                <a:cxn ang="0">
                  <a:pos x="31" y="7"/>
                </a:cxn>
                <a:cxn ang="0">
                  <a:pos x="11" y="0"/>
                </a:cxn>
                <a:cxn ang="0">
                  <a:pos x="0" y="30"/>
                </a:cxn>
              </a:cxnLst>
              <a:rect l="0" t="0" r="r" b="b"/>
              <a:pathLst>
                <a:path w="161" h="85">
                  <a:moveTo>
                    <a:pt x="0" y="30"/>
                  </a:moveTo>
                  <a:lnTo>
                    <a:pt x="19" y="37"/>
                  </a:lnTo>
                  <a:lnTo>
                    <a:pt x="66" y="54"/>
                  </a:lnTo>
                  <a:lnTo>
                    <a:pt x="113" y="71"/>
                  </a:lnTo>
                  <a:lnTo>
                    <a:pt x="150" y="85"/>
                  </a:lnTo>
                  <a:lnTo>
                    <a:pt x="161" y="55"/>
                  </a:lnTo>
                  <a:lnTo>
                    <a:pt x="123" y="42"/>
                  </a:lnTo>
                  <a:lnTo>
                    <a:pt x="77" y="25"/>
                  </a:lnTo>
                  <a:lnTo>
                    <a:pt x="31" y="7"/>
                  </a:lnTo>
                  <a:lnTo>
                    <a:pt x="11" y="0"/>
                  </a:lnTo>
                  <a:lnTo>
                    <a:pt x="0" y="30"/>
                  </a:lnTo>
                  <a:close/>
                </a:path>
              </a:pathLst>
            </a:custGeom>
            <a:solidFill>
              <a:srgbClr val="28166F"/>
            </a:solidFill>
            <a:ln w="9525">
              <a:noFill/>
              <a:round/>
              <a:headEnd/>
              <a:tailEnd/>
            </a:ln>
          </p:spPr>
          <p:txBody>
            <a:bodyPr/>
            <a:lstStyle/>
            <a:p>
              <a:endParaRPr lang="fr-FR"/>
            </a:p>
          </p:txBody>
        </p:sp>
        <p:sp>
          <p:nvSpPr>
            <p:cNvPr id="575606" name="Freeform 118"/>
            <p:cNvSpPr>
              <a:spLocks/>
            </p:cNvSpPr>
            <p:nvPr/>
          </p:nvSpPr>
          <p:spPr bwMode="auto">
            <a:xfrm>
              <a:off x="2108" y="4025"/>
              <a:ext cx="40" cy="22"/>
            </a:xfrm>
            <a:custGeom>
              <a:avLst/>
              <a:gdLst/>
              <a:ahLst/>
              <a:cxnLst>
                <a:cxn ang="0">
                  <a:pos x="0" y="29"/>
                </a:cxn>
                <a:cxn ang="0">
                  <a:pos x="29" y="42"/>
                </a:cxn>
                <a:cxn ang="0">
                  <a:pos x="74" y="60"/>
                </a:cxn>
                <a:cxn ang="0">
                  <a:pos x="120" y="78"/>
                </a:cxn>
                <a:cxn ang="0">
                  <a:pos x="149" y="89"/>
                </a:cxn>
                <a:cxn ang="0">
                  <a:pos x="160" y="60"/>
                </a:cxn>
                <a:cxn ang="0">
                  <a:pos x="132" y="49"/>
                </a:cxn>
                <a:cxn ang="0">
                  <a:pos x="85" y="30"/>
                </a:cxn>
                <a:cxn ang="0">
                  <a:pos x="40" y="11"/>
                </a:cxn>
                <a:cxn ang="0">
                  <a:pos x="12" y="0"/>
                </a:cxn>
                <a:cxn ang="0">
                  <a:pos x="0" y="29"/>
                </a:cxn>
              </a:cxnLst>
              <a:rect l="0" t="0" r="r" b="b"/>
              <a:pathLst>
                <a:path w="160" h="89">
                  <a:moveTo>
                    <a:pt x="0" y="29"/>
                  </a:moveTo>
                  <a:lnTo>
                    <a:pt x="29" y="42"/>
                  </a:lnTo>
                  <a:lnTo>
                    <a:pt x="74" y="60"/>
                  </a:lnTo>
                  <a:lnTo>
                    <a:pt x="120" y="78"/>
                  </a:lnTo>
                  <a:lnTo>
                    <a:pt x="149" y="89"/>
                  </a:lnTo>
                  <a:lnTo>
                    <a:pt x="160" y="60"/>
                  </a:lnTo>
                  <a:lnTo>
                    <a:pt x="132" y="49"/>
                  </a:lnTo>
                  <a:lnTo>
                    <a:pt x="85" y="30"/>
                  </a:lnTo>
                  <a:lnTo>
                    <a:pt x="40" y="11"/>
                  </a:lnTo>
                  <a:lnTo>
                    <a:pt x="12" y="0"/>
                  </a:lnTo>
                  <a:lnTo>
                    <a:pt x="0" y="29"/>
                  </a:lnTo>
                  <a:close/>
                </a:path>
              </a:pathLst>
            </a:custGeom>
            <a:solidFill>
              <a:srgbClr val="28166F"/>
            </a:solidFill>
            <a:ln w="9525">
              <a:noFill/>
              <a:round/>
              <a:headEnd/>
              <a:tailEnd/>
            </a:ln>
          </p:spPr>
          <p:txBody>
            <a:bodyPr/>
            <a:lstStyle/>
            <a:p>
              <a:endParaRPr lang="fr-FR"/>
            </a:p>
          </p:txBody>
        </p:sp>
        <p:sp>
          <p:nvSpPr>
            <p:cNvPr id="575607" name="Freeform 119"/>
            <p:cNvSpPr>
              <a:spLocks/>
            </p:cNvSpPr>
            <p:nvPr/>
          </p:nvSpPr>
          <p:spPr bwMode="auto">
            <a:xfrm>
              <a:off x="2049" y="4000"/>
              <a:ext cx="40" cy="23"/>
            </a:xfrm>
            <a:custGeom>
              <a:avLst/>
              <a:gdLst/>
              <a:ahLst/>
              <a:cxnLst>
                <a:cxn ang="0">
                  <a:pos x="0" y="29"/>
                </a:cxn>
                <a:cxn ang="0">
                  <a:pos x="37" y="45"/>
                </a:cxn>
                <a:cxn ang="0">
                  <a:pos x="81" y="66"/>
                </a:cxn>
                <a:cxn ang="0">
                  <a:pos x="127" y="85"/>
                </a:cxn>
                <a:cxn ang="0">
                  <a:pos x="147" y="94"/>
                </a:cxn>
                <a:cxn ang="0">
                  <a:pos x="159" y="65"/>
                </a:cxn>
                <a:cxn ang="0">
                  <a:pos x="139" y="56"/>
                </a:cxn>
                <a:cxn ang="0">
                  <a:pos x="94" y="36"/>
                </a:cxn>
                <a:cxn ang="0">
                  <a:pos x="49" y="16"/>
                </a:cxn>
                <a:cxn ang="0">
                  <a:pos x="13" y="0"/>
                </a:cxn>
                <a:cxn ang="0">
                  <a:pos x="0" y="29"/>
                </a:cxn>
              </a:cxnLst>
              <a:rect l="0" t="0" r="r" b="b"/>
              <a:pathLst>
                <a:path w="159" h="94">
                  <a:moveTo>
                    <a:pt x="0" y="29"/>
                  </a:moveTo>
                  <a:lnTo>
                    <a:pt x="37" y="45"/>
                  </a:lnTo>
                  <a:lnTo>
                    <a:pt x="81" y="66"/>
                  </a:lnTo>
                  <a:lnTo>
                    <a:pt x="127" y="85"/>
                  </a:lnTo>
                  <a:lnTo>
                    <a:pt x="147" y="94"/>
                  </a:lnTo>
                  <a:lnTo>
                    <a:pt x="159" y="65"/>
                  </a:lnTo>
                  <a:lnTo>
                    <a:pt x="139" y="56"/>
                  </a:lnTo>
                  <a:lnTo>
                    <a:pt x="94" y="36"/>
                  </a:lnTo>
                  <a:lnTo>
                    <a:pt x="49" y="16"/>
                  </a:lnTo>
                  <a:lnTo>
                    <a:pt x="13" y="0"/>
                  </a:lnTo>
                  <a:lnTo>
                    <a:pt x="0" y="29"/>
                  </a:lnTo>
                  <a:close/>
                </a:path>
              </a:pathLst>
            </a:custGeom>
            <a:solidFill>
              <a:srgbClr val="28166F"/>
            </a:solidFill>
            <a:ln w="9525">
              <a:noFill/>
              <a:round/>
              <a:headEnd/>
              <a:tailEnd/>
            </a:ln>
          </p:spPr>
          <p:txBody>
            <a:bodyPr/>
            <a:lstStyle/>
            <a:p>
              <a:endParaRPr lang="fr-FR"/>
            </a:p>
          </p:txBody>
        </p:sp>
        <p:sp>
          <p:nvSpPr>
            <p:cNvPr id="575608" name="Freeform 120"/>
            <p:cNvSpPr>
              <a:spLocks/>
            </p:cNvSpPr>
            <p:nvPr/>
          </p:nvSpPr>
          <p:spPr bwMode="auto">
            <a:xfrm>
              <a:off x="1991" y="3973"/>
              <a:ext cx="39" cy="24"/>
            </a:xfrm>
            <a:custGeom>
              <a:avLst/>
              <a:gdLst/>
              <a:ahLst/>
              <a:cxnLst>
                <a:cxn ang="0">
                  <a:pos x="0" y="28"/>
                </a:cxn>
                <a:cxn ang="0">
                  <a:pos x="1" y="29"/>
                </a:cxn>
                <a:cxn ang="0">
                  <a:pos x="45" y="50"/>
                </a:cxn>
                <a:cxn ang="0">
                  <a:pos x="89" y="71"/>
                </a:cxn>
                <a:cxn ang="0">
                  <a:pos x="134" y="93"/>
                </a:cxn>
                <a:cxn ang="0">
                  <a:pos x="145" y="97"/>
                </a:cxn>
                <a:cxn ang="0">
                  <a:pos x="158" y="68"/>
                </a:cxn>
                <a:cxn ang="0">
                  <a:pos x="147" y="63"/>
                </a:cxn>
                <a:cxn ang="0">
                  <a:pos x="103" y="42"/>
                </a:cxn>
                <a:cxn ang="0">
                  <a:pos x="59" y="22"/>
                </a:cxn>
                <a:cxn ang="0">
                  <a:pos x="15" y="0"/>
                </a:cxn>
                <a:cxn ang="0">
                  <a:pos x="14" y="0"/>
                </a:cxn>
                <a:cxn ang="0">
                  <a:pos x="0" y="28"/>
                </a:cxn>
              </a:cxnLst>
              <a:rect l="0" t="0" r="r" b="b"/>
              <a:pathLst>
                <a:path w="158" h="97">
                  <a:moveTo>
                    <a:pt x="0" y="28"/>
                  </a:moveTo>
                  <a:lnTo>
                    <a:pt x="1" y="29"/>
                  </a:lnTo>
                  <a:lnTo>
                    <a:pt x="45" y="50"/>
                  </a:lnTo>
                  <a:lnTo>
                    <a:pt x="89" y="71"/>
                  </a:lnTo>
                  <a:lnTo>
                    <a:pt x="134" y="93"/>
                  </a:lnTo>
                  <a:lnTo>
                    <a:pt x="145" y="97"/>
                  </a:lnTo>
                  <a:lnTo>
                    <a:pt x="158" y="68"/>
                  </a:lnTo>
                  <a:lnTo>
                    <a:pt x="147" y="63"/>
                  </a:lnTo>
                  <a:lnTo>
                    <a:pt x="103" y="42"/>
                  </a:lnTo>
                  <a:lnTo>
                    <a:pt x="59" y="22"/>
                  </a:lnTo>
                  <a:lnTo>
                    <a:pt x="15" y="0"/>
                  </a:lnTo>
                  <a:lnTo>
                    <a:pt x="14" y="0"/>
                  </a:lnTo>
                  <a:lnTo>
                    <a:pt x="0" y="28"/>
                  </a:lnTo>
                  <a:close/>
                </a:path>
              </a:pathLst>
            </a:custGeom>
            <a:solidFill>
              <a:srgbClr val="28166F"/>
            </a:solidFill>
            <a:ln w="9525">
              <a:noFill/>
              <a:round/>
              <a:headEnd/>
              <a:tailEnd/>
            </a:ln>
          </p:spPr>
          <p:txBody>
            <a:bodyPr/>
            <a:lstStyle/>
            <a:p>
              <a:endParaRPr lang="fr-FR"/>
            </a:p>
          </p:txBody>
        </p:sp>
        <p:sp>
          <p:nvSpPr>
            <p:cNvPr id="575609" name="Freeform 121"/>
            <p:cNvSpPr>
              <a:spLocks/>
            </p:cNvSpPr>
            <p:nvPr/>
          </p:nvSpPr>
          <p:spPr bwMode="auto">
            <a:xfrm>
              <a:off x="1934" y="3944"/>
              <a:ext cx="39" cy="25"/>
            </a:xfrm>
            <a:custGeom>
              <a:avLst/>
              <a:gdLst/>
              <a:ahLst/>
              <a:cxnLst>
                <a:cxn ang="0">
                  <a:pos x="0" y="28"/>
                </a:cxn>
                <a:cxn ang="0">
                  <a:pos x="11" y="35"/>
                </a:cxn>
                <a:cxn ang="0">
                  <a:pos x="53" y="57"/>
                </a:cxn>
                <a:cxn ang="0">
                  <a:pos x="98" y="80"/>
                </a:cxn>
                <a:cxn ang="0">
                  <a:pos x="141" y="102"/>
                </a:cxn>
                <a:cxn ang="0">
                  <a:pos x="142" y="102"/>
                </a:cxn>
                <a:cxn ang="0">
                  <a:pos x="156" y="74"/>
                </a:cxn>
                <a:cxn ang="0">
                  <a:pos x="155" y="73"/>
                </a:cxn>
                <a:cxn ang="0">
                  <a:pos x="112" y="52"/>
                </a:cxn>
                <a:cxn ang="0">
                  <a:pos x="68" y="28"/>
                </a:cxn>
                <a:cxn ang="0">
                  <a:pos x="25" y="6"/>
                </a:cxn>
                <a:cxn ang="0">
                  <a:pos x="15" y="0"/>
                </a:cxn>
                <a:cxn ang="0">
                  <a:pos x="0" y="28"/>
                </a:cxn>
              </a:cxnLst>
              <a:rect l="0" t="0" r="r" b="b"/>
              <a:pathLst>
                <a:path w="156" h="102">
                  <a:moveTo>
                    <a:pt x="0" y="28"/>
                  </a:moveTo>
                  <a:lnTo>
                    <a:pt x="11" y="35"/>
                  </a:lnTo>
                  <a:lnTo>
                    <a:pt x="53" y="57"/>
                  </a:lnTo>
                  <a:lnTo>
                    <a:pt x="98" y="80"/>
                  </a:lnTo>
                  <a:lnTo>
                    <a:pt x="141" y="102"/>
                  </a:lnTo>
                  <a:lnTo>
                    <a:pt x="142" y="102"/>
                  </a:lnTo>
                  <a:lnTo>
                    <a:pt x="156" y="74"/>
                  </a:lnTo>
                  <a:lnTo>
                    <a:pt x="155" y="73"/>
                  </a:lnTo>
                  <a:lnTo>
                    <a:pt x="112" y="52"/>
                  </a:lnTo>
                  <a:lnTo>
                    <a:pt x="68" y="28"/>
                  </a:lnTo>
                  <a:lnTo>
                    <a:pt x="25" y="6"/>
                  </a:lnTo>
                  <a:lnTo>
                    <a:pt x="15" y="0"/>
                  </a:lnTo>
                  <a:lnTo>
                    <a:pt x="0" y="28"/>
                  </a:lnTo>
                  <a:close/>
                </a:path>
              </a:pathLst>
            </a:custGeom>
            <a:solidFill>
              <a:srgbClr val="28166F"/>
            </a:solidFill>
            <a:ln w="9525">
              <a:noFill/>
              <a:round/>
              <a:headEnd/>
              <a:tailEnd/>
            </a:ln>
          </p:spPr>
          <p:txBody>
            <a:bodyPr/>
            <a:lstStyle/>
            <a:p>
              <a:endParaRPr lang="fr-FR"/>
            </a:p>
          </p:txBody>
        </p:sp>
        <p:sp>
          <p:nvSpPr>
            <p:cNvPr id="575610" name="Freeform 122"/>
            <p:cNvSpPr>
              <a:spLocks/>
            </p:cNvSpPr>
            <p:nvPr/>
          </p:nvSpPr>
          <p:spPr bwMode="auto">
            <a:xfrm>
              <a:off x="1877" y="3913"/>
              <a:ext cx="39" cy="26"/>
            </a:xfrm>
            <a:custGeom>
              <a:avLst/>
              <a:gdLst/>
              <a:ahLst/>
              <a:cxnLst>
                <a:cxn ang="0">
                  <a:pos x="0" y="27"/>
                </a:cxn>
                <a:cxn ang="0">
                  <a:pos x="20" y="39"/>
                </a:cxn>
                <a:cxn ang="0">
                  <a:pos x="64" y="63"/>
                </a:cxn>
                <a:cxn ang="0">
                  <a:pos x="106" y="87"/>
                </a:cxn>
                <a:cxn ang="0">
                  <a:pos x="139" y="105"/>
                </a:cxn>
                <a:cxn ang="0">
                  <a:pos x="155" y="78"/>
                </a:cxn>
                <a:cxn ang="0">
                  <a:pos x="121" y="58"/>
                </a:cxn>
                <a:cxn ang="0">
                  <a:pos x="79" y="35"/>
                </a:cxn>
                <a:cxn ang="0">
                  <a:pos x="36" y="11"/>
                </a:cxn>
                <a:cxn ang="0">
                  <a:pos x="16" y="0"/>
                </a:cxn>
                <a:cxn ang="0">
                  <a:pos x="0" y="27"/>
                </a:cxn>
              </a:cxnLst>
              <a:rect l="0" t="0" r="r" b="b"/>
              <a:pathLst>
                <a:path w="155" h="105">
                  <a:moveTo>
                    <a:pt x="0" y="27"/>
                  </a:moveTo>
                  <a:lnTo>
                    <a:pt x="20" y="39"/>
                  </a:lnTo>
                  <a:lnTo>
                    <a:pt x="64" y="63"/>
                  </a:lnTo>
                  <a:lnTo>
                    <a:pt x="106" y="87"/>
                  </a:lnTo>
                  <a:lnTo>
                    <a:pt x="139" y="105"/>
                  </a:lnTo>
                  <a:lnTo>
                    <a:pt x="155" y="78"/>
                  </a:lnTo>
                  <a:lnTo>
                    <a:pt x="121" y="58"/>
                  </a:lnTo>
                  <a:lnTo>
                    <a:pt x="79" y="35"/>
                  </a:lnTo>
                  <a:lnTo>
                    <a:pt x="36" y="11"/>
                  </a:lnTo>
                  <a:lnTo>
                    <a:pt x="16" y="0"/>
                  </a:lnTo>
                  <a:lnTo>
                    <a:pt x="0" y="27"/>
                  </a:lnTo>
                  <a:close/>
                </a:path>
              </a:pathLst>
            </a:custGeom>
            <a:solidFill>
              <a:srgbClr val="28166F"/>
            </a:solidFill>
            <a:ln w="9525">
              <a:noFill/>
              <a:round/>
              <a:headEnd/>
              <a:tailEnd/>
            </a:ln>
          </p:spPr>
          <p:txBody>
            <a:bodyPr/>
            <a:lstStyle/>
            <a:p>
              <a:endParaRPr lang="fr-FR"/>
            </a:p>
          </p:txBody>
        </p:sp>
        <p:sp>
          <p:nvSpPr>
            <p:cNvPr id="575611" name="Freeform 123"/>
            <p:cNvSpPr>
              <a:spLocks/>
            </p:cNvSpPr>
            <p:nvPr/>
          </p:nvSpPr>
          <p:spPr bwMode="auto">
            <a:xfrm>
              <a:off x="1822" y="3880"/>
              <a:ext cx="39" cy="28"/>
            </a:xfrm>
            <a:custGeom>
              <a:avLst/>
              <a:gdLst/>
              <a:ahLst/>
              <a:cxnLst>
                <a:cxn ang="0">
                  <a:pos x="0" y="27"/>
                </a:cxn>
                <a:cxn ang="0">
                  <a:pos x="30" y="47"/>
                </a:cxn>
                <a:cxn ang="0">
                  <a:pos x="73" y="72"/>
                </a:cxn>
                <a:cxn ang="0">
                  <a:pos x="114" y="96"/>
                </a:cxn>
                <a:cxn ang="0">
                  <a:pos x="138" y="110"/>
                </a:cxn>
                <a:cxn ang="0">
                  <a:pos x="154" y="83"/>
                </a:cxn>
                <a:cxn ang="0">
                  <a:pos x="131" y="69"/>
                </a:cxn>
                <a:cxn ang="0">
                  <a:pos x="89" y="45"/>
                </a:cxn>
                <a:cxn ang="0">
                  <a:pos x="48" y="19"/>
                </a:cxn>
                <a:cxn ang="0">
                  <a:pos x="17" y="0"/>
                </a:cxn>
                <a:cxn ang="0">
                  <a:pos x="0" y="27"/>
                </a:cxn>
              </a:cxnLst>
              <a:rect l="0" t="0" r="r" b="b"/>
              <a:pathLst>
                <a:path w="154" h="110">
                  <a:moveTo>
                    <a:pt x="0" y="27"/>
                  </a:moveTo>
                  <a:lnTo>
                    <a:pt x="30" y="47"/>
                  </a:lnTo>
                  <a:lnTo>
                    <a:pt x="73" y="72"/>
                  </a:lnTo>
                  <a:lnTo>
                    <a:pt x="114" y="96"/>
                  </a:lnTo>
                  <a:lnTo>
                    <a:pt x="138" y="110"/>
                  </a:lnTo>
                  <a:lnTo>
                    <a:pt x="154" y="83"/>
                  </a:lnTo>
                  <a:lnTo>
                    <a:pt x="131" y="69"/>
                  </a:lnTo>
                  <a:lnTo>
                    <a:pt x="89" y="45"/>
                  </a:lnTo>
                  <a:lnTo>
                    <a:pt x="48" y="19"/>
                  </a:lnTo>
                  <a:lnTo>
                    <a:pt x="17" y="0"/>
                  </a:lnTo>
                  <a:lnTo>
                    <a:pt x="0" y="27"/>
                  </a:lnTo>
                  <a:close/>
                </a:path>
              </a:pathLst>
            </a:custGeom>
            <a:solidFill>
              <a:srgbClr val="28166F"/>
            </a:solidFill>
            <a:ln w="9525">
              <a:noFill/>
              <a:round/>
              <a:headEnd/>
              <a:tailEnd/>
            </a:ln>
          </p:spPr>
          <p:txBody>
            <a:bodyPr/>
            <a:lstStyle/>
            <a:p>
              <a:endParaRPr lang="fr-FR"/>
            </a:p>
          </p:txBody>
        </p:sp>
        <p:sp>
          <p:nvSpPr>
            <p:cNvPr id="575612" name="Freeform 124"/>
            <p:cNvSpPr>
              <a:spLocks/>
            </p:cNvSpPr>
            <p:nvPr/>
          </p:nvSpPr>
          <p:spPr bwMode="auto">
            <a:xfrm>
              <a:off x="1768" y="3846"/>
              <a:ext cx="38" cy="28"/>
            </a:xfrm>
            <a:custGeom>
              <a:avLst/>
              <a:gdLst/>
              <a:ahLst/>
              <a:cxnLst>
                <a:cxn ang="0">
                  <a:pos x="0" y="27"/>
                </a:cxn>
                <a:cxn ang="0">
                  <a:pos x="40" y="53"/>
                </a:cxn>
                <a:cxn ang="0">
                  <a:pos x="81" y="79"/>
                </a:cxn>
                <a:cxn ang="0">
                  <a:pos x="122" y="106"/>
                </a:cxn>
                <a:cxn ang="0">
                  <a:pos x="135" y="114"/>
                </a:cxn>
                <a:cxn ang="0">
                  <a:pos x="151" y="86"/>
                </a:cxn>
                <a:cxn ang="0">
                  <a:pos x="139" y="79"/>
                </a:cxn>
                <a:cxn ang="0">
                  <a:pos x="99" y="53"/>
                </a:cxn>
                <a:cxn ang="0">
                  <a:pos x="57" y="27"/>
                </a:cxn>
                <a:cxn ang="0">
                  <a:pos x="18" y="0"/>
                </a:cxn>
                <a:cxn ang="0">
                  <a:pos x="0" y="27"/>
                </a:cxn>
              </a:cxnLst>
              <a:rect l="0" t="0" r="r" b="b"/>
              <a:pathLst>
                <a:path w="151" h="114">
                  <a:moveTo>
                    <a:pt x="0" y="27"/>
                  </a:moveTo>
                  <a:lnTo>
                    <a:pt x="40" y="53"/>
                  </a:lnTo>
                  <a:lnTo>
                    <a:pt x="81" y="79"/>
                  </a:lnTo>
                  <a:lnTo>
                    <a:pt x="122" y="106"/>
                  </a:lnTo>
                  <a:lnTo>
                    <a:pt x="135" y="114"/>
                  </a:lnTo>
                  <a:lnTo>
                    <a:pt x="151" y="86"/>
                  </a:lnTo>
                  <a:lnTo>
                    <a:pt x="139" y="79"/>
                  </a:lnTo>
                  <a:lnTo>
                    <a:pt x="99" y="53"/>
                  </a:lnTo>
                  <a:lnTo>
                    <a:pt x="57" y="27"/>
                  </a:lnTo>
                  <a:lnTo>
                    <a:pt x="18" y="0"/>
                  </a:lnTo>
                  <a:lnTo>
                    <a:pt x="0" y="27"/>
                  </a:lnTo>
                  <a:close/>
                </a:path>
              </a:pathLst>
            </a:custGeom>
            <a:solidFill>
              <a:srgbClr val="28166F"/>
            </a:solidFill>
            <a:ln w="9525">
              <a:noFill/>
              <a:round/>
              <a:headEnd/>
              <a:tailEnd/>
            </a:ln>
          </p:spPr>
          <p:txBody>
            <a:bodyPr/>
            <a:lstStyle/>
            <a:p>
              <a:endParaRPr lang="fr-FR"/>
            </a:p>
          </p:txBody>
        </p:sp>
        <p:sp>
          <p:nvSpPr>
            <p:cNvPr id="575613" name="Freeform 125"/>
            <p:cNvSpPr>
              <a:spLocks/>
            </p:cNvSpPr>
            <p:nvPr/>
          </p:nvSpPr>
          <p:spPr bwMode="auto">
            <a:xfrm>
              <a:off x="1715" y="3810"/>
              <a:ext cx="38" cy="29"/>
            </a:xfrm>
            <a:custGeom>
              <a:avLst/>
              <a:gdLst/>
              <a:ahLst/>
              <a:cxnLst>
                <a:cxn ang="0">
                  <a:pos x="0" y="27"/>
                </a:cxn>
                <a:cxn ang="0">
                  <a:pos x="10" y="34"/>
                </a:cxn>
                <a:cxn ang="0">
                  <a:pos x="49" y="61"/>
                </a:cxn>
                <a:cxn ang="0">
                  <a:pos x="90" y="89"/>
                </a:cxn>
                <a:cxn ang="0">
                  <a:pos x="130" y="117"/>
                </a:cxn>
                <a:cxn ang="0">
                  <a:pos x="132" y="118"/>
                </a:cxn>
                <a:cxn ang="0">
                  <a:pos x="150" y="92"/>
                </a:cxn>
                <a:cxn ang="0">
                  <a:pos x="148" y="90"/>
                </a:cxn>
                <a:cxn ang="0">
                  <a:pos x="108" y="62"/>
                </a:cxn>
                <a:cxn ang="0">
                  <a:pos x="68" y="35"/>
                </a:cxn>
                <a:cxn ang="0">
                  <a:pos x="28" y="8"/>
                </a:cxn>
                <a:cxn ang="0">
                  <a:pos x="18" y="0"/>
                </a:cxn>
                <a:cxn ang="0">
                  <a:pos x="0" y="27"/>
                </a:cxn>
              </a:cxnLst>
              <a:rect l="0" t="0" r="r" b="b"/>
              <a:pathLst>
                <a:path w="150" h="118">
                  <a:moveTo>
                    <a:pt x="0" y="27"/>
                  </a:moveTo>
                  <a:lnTo>
                    <a:pt x="10" y="34"/>
                  </a:lnTo>
                  <a:lnTo>
                    <a:pt x="49" y="61"/>
                  </a:lnTo>
                  <a:lnTo>
                    <a:pt x="90" y="89"/>
                  </a:lnTo>
                  <a:lnTo>
                    <a:pt x="130" y="117"/>
                  </a:lnTo>
                  <a:lnTo>
                    <a:pt x="132" y="118"/>
                  </a:lnTo>
                  <a:lnTo>
                    <a:pt x="150" y="92"/>
                  </a:lnTo>
                  <a:lnTo>
                    <a:pt x="148" y="90"/>
                  </a:lnTo>
                  <a:lnTo>
                    <a:pt x="108" y="62"/>
                  </a:lnTo>
                  <a:lnTo>
                    <a:pt x="68" y="35"/>
                  </a:lnTo>
                  <a:lnTo>
                    <a:pt x="28" y="8"/>
                  </a:lnTo>
                  <a:lnTo>
                    <a:pt x="18" y="0"/>
                  </a:lnTo>
                  <a:lnTo>
                    <a:pt x="0" y="27"/>
                  </a:lnTo>
                  <a:close/>
                </a:path>
              </a:pathLst>
            </a:custGeom>
            <a:solidFill>
              <a:srgbClr val="28166F"/>
            </a:solidFill>
            <a:ln w="9525">
              <a:noFill/>
              <a:round/>
              <a:headEnd/>
              <a:tailEnd/>
            </a:ln>
          </p:spPr>
          <p:txBody>
            <a:bodyPr/>
            <a:lstStyle/>
            <a:p>
              <a:endParaRPr lang="fr-FR"/>
            </a:p>
          </p:txBody>
        </p:sp>
        <p:sp>
          <p:nvSpPr>
            <p:cNvPr id="575614" name="Freeform 126"/>
            <p:cNvSpPr>
              <a:spLocks/>
            </p:cNvSpPr>
            <p:nvPr/>
          </p:nvSpPr>
          <p:spPr bwMode="auto">
            <a:xfrm>
              <a:off x="1664" y="3773"/>
              <a:ext cx="36" cy="30"/>
            </a:xfrm>
            <a:custGeom>
              <a:avLst/>
              <a:gdLst/>
              <a:ahLst/>
              <a:cxnLst>
                <a:cxn ang="0">
                  <a:pos x="0" y="25"/>
                </a:cxn>
                <a:cxn ang="0">
                  <a:pos x="19" y="39"/>
                </a:cxn>
                <a:cxn ang="0">
                  <a:pos x="59" y="68"/>
                </a:cxn>
                <a:cxn ang="0">
                  <a:pos x="97" y="98"/>
                </a:cxn>
                <a:cxn ang="0">
                  <a:pos x="129" y="120"/>
                </a:cxn>
                <a:cxn ang="0">
                  <a:pos x="147" y="94"/>
                </a:cxn>
                <a:cxn ang="0">
                  <a:pos x="117" y="72"/>
                </a:cxn>
                <a:cxn ang="0">
                  <a:pos x="77" y="43"/>
                </a:cxn>
                <a:cxn ang="0">
                  <a:pos x="39" y="14"/>
                </a:cxn>
                <a:cxn ang="0">
                  <a:pos x="19" y="0"/>
                </a:cxn>
                <a:cxn ang="0">
                  <a:pos x="0" y="25"/>
                </a:cxn>
              </a:cxnLst>
              <a:rect l="0" t="0" r="r" b="b"/>
              <a:pathLst>
                <a:path w="147" h="120">
                  <a:moveTo>
                    <a:pt x="0" y="25"/>
                  </a:moveTo>
                  <a:lnTo>
                    <a:pt x="19" y="39"/>
                  </a:lnTo>
                  <a:lnTo>
                    <a:pt x="59" y="68"/>
                  </a:lnTo>
                  <a:lnTo>
                    <a:pt x="97" y="98"/>
                  </a:lnTo>
                  <a:lnTo>
                    <a:pt x="129" y="120"/>
                  </a:lnTo>
                  <a:lnTo>
                    <a:pt x="147" y="94"/>
                  </a:lnTo>
                  <a:lnTo>
                    <a:pt x="117" y="72"/>
                  </a:lnTo>
                  <a:lnTo>
                    <a:pt x="77" y="43"/>
                  </a:lnTo>
                  <a:lnTo>
                    <a:pt x="39" y="14"/>
                  </a:lnTo>
                  <a:lnTo>
                    <a:pt x="19" y="0"/>
                  </a:lnTo>
                  <a:lnTo>
                    <a:pt x="0" y="25"/>
                  </a:lnTo>
                  <a:close/>
                </a:path>
              </a:pathLst>
            </a:custGeom>
            <a:solidFill>
              <a:srgbClr val="28166F"/>
            </a:solidFill>
            <a:ln w="9525">
              <a:noFill/>
              <a:round/>
              <a:headEnd/>
              <a:tailEnd/>
            </a:ln>
          </p:spPr>
          <p:txBody>
            <a:bodyPr/>
            <a:lstStyle/>
            <a:p>
              <a:endParaRPr lang="fr-FR"/>
            </a:p>
          </p:txBody>
        </p:sp>
        <p:sp>
          <p:nvSpPr>
            <p:cNvPr id="575615" name="Freeform 127"/>
            <p:cNvSpPr>
              <a:spLocks/>
            </p:cNvSpPr>
            <p:nvPr/>
          </p:nvSpPr>
          <p:spPr bwMode="auto">
            <a:xfrm>
              <a:off x="1613" y="3733"/>
              <a:ext cx="36" cy="31"/>
            </a:xfrm>
            <a:custGeom>
              <a:avLst/>
              <a:gdLst/>
              <a:ahLst/>
              <a:cxnLst>
                <a:cxn ang="0">
                  <a:pos x="0" y="25"/>
                </a:cxn>
                <a:cxn ang="0">
                  <a:pos x="29" y="48"/>
                </a:cxn>
                <a:cxn ang="0">
                  <a:pos x="66" y="78"/>
                </a:cxn>
                <a:cxn ang="0">
                  <a:pos x="105" y="108"/>
                </a:cxn>
                <a:cxn ang="0">
                  <a:pos x="125" y="123"/>
                </a:cxn>
                <a:cxn ang="0">
                  <a:pos x="144" y="98"/>
                </a:cxn>
                <a:cxn ang="0">
                  <a:pos x="125" y="83"/>
                </a:cxn>
                <a:cxn ang="0">
                  <a:pos x="87" y="53"/>
                </a:cxn>
                <a:cxn ang="0">
                  <a:pos x="48" y="23"/>
                </a:cxn>
                <a:cxn ang="0">
                  <a:pos x="19" y="0"/>
                </a:cxn>
                <a:cxn ang="0">
                  <a:pos x="0" y="25"/>
                </a:cxn>
              </a:cxnLst>
              <a:rect l="0" t="0" r="r" b="b"/>
              <a:pathLst>
                <a:path w="144" h="123">
                  <a:moveTo>
                    <a:pt x="0" y="25"/>
                  </a:moveTo>
                  <a:lnTo>
                    <a:pt x="29" y="48"/>
                  </a:lnTo>
                  <a:lnTo>
                    <a:pt x="66" y="78"/>
                  </a:lnTo>
                  <a:lnTo>
                    <a:pt x="105" y="108"/>
                  </a:lnTo>
                  <a:lnTo>
                    <a:pt x="125" y="123"/>
                  </a:lnTo>
                  <a:lnTo>
                    <a:pt x="144" y="98"/>
                  </a:lnTo>
                  <a:lnTo>
                    <a:pt x="125" y="83"/>
                  </a:lnTo>
                  <a:lnTo>
                    <a:pt x="87" y="53"/>
                  </a:lnTo>
                  <a:lnTo>
                    <a:pt x="48" y="23"/>
                  </a:lnTo>
                  <a:lnTo>
                    <a:pt x="19" y="0"/>
                  </a:lnTo>
                  <a:lnTo>
                    <a:pt x="0" y="25"/>
                  </a:lnTo>
                  <a:close/>
                </a:path>
              </a:pathLst>
            </a:custGeom>
            <a:solidFill>
              <a:srgbClr val="28166F"/>
            </a:solidFill>
            <a:ln w="9525">
              <a:noFill/>
              <a:round/>
              <a:headEnd/>
              <a:tailEnd/>
            </a:ln>
          </p:spPr>
          <p:txBody>
            <a:bodyPr/>
            <a:lstStyle/>
            <a:p>
              <a:endParaRPr lang="fr-FR"/>
            </a:p>
          </p:txBody>
        </p:sp>
        <p:sp>
          <p:nvSpPr>
            <p:cNvPr id="575616" name="Freeform 128"/>
            <p:cNvSpPr>
              <a:spLocks/>
            </p:cNvSpPr>
            <p:nvPr/>
          </p:nvSpPr>
          <p:spPr bwMode="auto">
            <a:xfrm>
              <a:off x="1564" y="3693"/>
              <a:ext cx="35" cy="32"/>
            </a:xfrm>
            <a:custGeom>
              <a:avLst/>
              <a:gdLst/>
              <a:ahLst/>
              <a:cxnLst>
                <a:cxn ang="0">
                  <a:pos x="0" y="24"/>
                </a:cxn>
                <a:cxn ang="0">
                  <a:pos x="1" y="25"/>
                </a:cxn>
                <a:cxn ang="0">
                  <a:pos x="39" y="56"/>
                </a:cxn>
                <a:cxn ang="0">
                  <a:pos x="76" y="88"/>
                </a:cxn>
                <a:cxn ang="0">
                  <a:pos x="114" y="119"/>
                </a:cxn>
                <a:cxn ang="0">
                  <a:pos x="123" y="127"/>
                </a:cxn>
                <a:cxn ang="0">
                  <a:pos x="143" y="102"/>
                </a:cxn>
                <a:cxn ang="0">
                  <a:pos x="134" y="95"/>
                </a:cxn>
                <a:cxn ang="0">
                  <a:pos x="96" y="63"/>
                </a:cxn>
                <a:cxn ang="0">
                  <a:pos x="59" y="32"/>
                </a:cxn>
                <a:cxn ang="0">
                  <a:pos x="22" y="1"/>
                </a:cxn>
                <a:cxn ang="0">
                  <a:pos x="20" y="0"/>
                </a:cxn>
                <a:cxn ang="0">
                  <a:pos x="0" y="24"/>
                </a:cxn>
              </a:cxnLst>
              <a:rect l="0" t="0" r="r" b="b"/>
              <a:pathLst>
                <a:path w="143" h="127">
                  <a:moveTo>
                    <a:pt x="0" y="24"/>
                  </a:moveTo>
                  <a:lnTo>
                    <a:pt x="1" y="25"/>
                  </a:lnTo>
                  <a:lnTo>
                    <a:pt x="39" y="56"/>
                  </a:lnTo>
                  <a:lnTo>
                    <a:pt x="76" y="88"/>
                  </a:lnTo>
                  <a:lnTo>
                    <a:pt x="114" y="119"/>
                  </a:lnTo>
                  <a:lnTo>
                    <a:pt x="123" y="127"/>
                  </a:lnTo>
                  <a:lnTo>
                    <a:pt x="143" y="102"/>
                  </a:lnTo>
                  <a:lnTo>
                    <a:pt x="134" y="95"/>
                  </a:lnTo>
                  <a:lnTo>
                    <a:pt x="96" y="63"/>
                  </a:lnTo>
                  <a:lnTo>
                    <a:pt x="59" y="32"/>
                  </a:lnTo>
                  <a:lnTo>
                    <a:pt x="22" y="1"/>
                  </a:lnTo>
                  <a:lnTo>
                    <a:pt x="20" y="0"/>
                  </a:lnTo>
                  <a:lnTo>
                    <a:pt x="0" y="24"/>
                  </a:lnTo>
                  <a:close/>
                </a:path>
              </a:pathLst>
            </a:custGeom>
            <a:solidFill>
              <a:srgbClr val="28166F"/>
            </a:solidFill>
            <a:ln w="9525">
              <a:noFill/>
              <a:round/>
              <a:headEnd/>
              <a:tailEnd/>
            </a:ln>
          </p:spPr>
          <p:txBody>
            <a:bodyPr/>
            <a:lstStyle/>
            <a:p>
              <a:endParaRPr lang="fr-FR"/>
            </a:p>
          </p:txBody>
        </p:sp>
        <p:sp>
          <p:nvSpPr>
            <p:cNvPr id="575617" name="Freeform 129"/>
            <p:cNvSpPr>
              <a:spLocks/>
            </p:cNvSpPr>
            <p:nvPr/>
          </p:nvSpPr>
          <p:spPr bwMode="auto">
            <a:xfrm>
              <a:off x="1515" y="3650"/>
              <a:ext cx="36" cy="33"/>
            </a:xfrm>
            <a:custGeom>
              <a:avLst/>
              <a:gdLst/>
              <a:ahLst/>
              <a:cxnLst>
                <a:cxn ang="0">
                  <a:pos x="0" y="23"/>
                </a:cxn>
                <a:cxn ang="0">
                  <a:pos x="11" y="33"/>
                </a:cxn>
                <a:cxn ang="0">
                  <a:pos x="47" y="66"/>
                </a:cxn>
                <a:cxn ang="0">
                  <a:pos x="84" y="99"/>
                </a:cxn>
                <a:cxn ang="0">
                  <a:pos x="119" y="130"/>
                </a:cxn>
                <a:cxn ang="0">
                  <a:pos x="141" y="106"/>
                </a:cxn>
                <a:cxn ang="0">
                  <a:pos x="105" y="75"/>
                </a:cxn>
                <a:cxn ang="0">
                  <a:pos x="69" y="42"/>
                </a:cxn>
                <a:cxn ang="0">
                  <a:pos x="33" y="10"/>
                </a:cxn>
                <a:cxn ang="0">
                  <a:pos x="21" y="0"/>
                </a:cxn>
                <a:cxn ang="0">
                  <a:pos x="0" y="23"/>
                </a:cxn>
              </a:cxnLst>
              <a:rect l="0" t="0" r="r" b="b"/>
              <a:pathLst>
                <a:path w="141" h="130">
                  <a:moveTo>
                    <a:pt x="0" y="23"/>
                  </a:moveTo>
                  <a:lnTo>
                    <a:pt x="11" y="33"/>
                  </a:lnTo>
                  <a:lnTo>
                    <a:pt x="47" y="66"/>
                  </a:lnTo>
                  <a:lnTo>
                    <a:pt x="84" y="99"/>
                  </a:lnTo>
                  <a:lnTo>
                    <a:pt x="119" y="130"/>
                  </a:lnTo>
                  <a:lnTo>
                    <a:pt x="141" y="106"/>
                  </a:lnTo>
                  <a:lnTo>
                    <a:pt x="105" y="75"/>
                  </a:lnTo>
                  <a:lnTo>
                    <a:pt x="69" y="42"/>
                  </a:lnTo>
                  <a:lnTo>
                    <a:pt x="33" y="10"/>
                  </a:lnTo>
                  <a:lnTo>
                    <a:pt x="21" y="0"/>
                  </a:lnTo>
                  <a:lnTo>
                    <a:pt x="0" y="23"/>
                  </a:lnTo>
                  <a:close/>
                </a:path>
              </a:pathLst>
            </a:custGeom>
            <a:solidFill>
              <a:srgbClr val="28166F"/>
            </a:solidFill>
            <a:ln w="9525">
              <a:noFill/>
              <a:round/>
              <a:headEnd/>
              <a:tailEnd/>
            </a:ln>
          </p:spPr>
          <p:txBody>
            <a:bodyPr/>
            <a:lstStyle/>
            <a:p>
              <a:endParaRPr lang="fr-FR"/>
            </a:p>
          </p:txBody>
        </p:sp>
        <p:sp>
          <p:nvSpPr>
            <p:cNvPr id="575618" name="Freeform 130"/>
            <p:cNvSpPr>
              <a:spLocks/>
            </p:cNvSpPr>
            <p:nvPr/>
          </p:nvSpPr>
          <p:spPr bwMode="auto">
            <a:xfrm>
              <a:off x="1469" y="3607"/>
              <a:ext cx="34" cy="33"/>
            </a:xfrm>
            <a:custGeom>
              <a:avLst/>
              <a:gdLst/>
              <a:ahLst/>
              <a:cxnLst>
                <a:cxn ang="0">
                  <a:pos x="0" y="24"/>
                </a:cxn>
                <a:cxn ang="0">
                  <a:pos x="21" y="43"/>
                </a:cxn>
                <a:cxn ang="0">
                  <a:pos x="56" y="77"/>
                </a:cxn>
                <a:cxn ang="0">
                  <a:pos x="92" y="111"/>
                </a:cxn>
                <a:cxn ang="0">
                  <a:pos x="116" y="134"/>
                </a:cxn>
                <a:cxn ang="0">
                  <a:pos x="138" y="111"/>
                </a:cxn>
                <a:cxn ang="0">
                  <a:pos x="113" y="88"/>
                </a:cxn>
                <a:cxn ang="0">
                  <a:pos x="78" y="54"/>
                </a:cxn>
                <a:cxn ang="0">
                  <a:pos x="43" y="21"/>
                </a:cxn>
                <a:cxn ang="0">
                  <a:pos x="23" y="0"/>
                </a:cxn>
                <a:cxn ang="0">
                  <a:pos x="0" y="24"/>
                </a:cxn>
              </a:cxnLst>
              <a:rect l="0" t="0" r="r" b="b"/>
              <a:pathLst>
                <a:path w="138" h="134">
                  <a:moveTo>
                    <a:pt x="0" y="24"/>
                  </a:moveTo>
                  <a:lnTo>
                    <a:pt x="21" y="43"/>
                  </a:lnTo>
                  <a:lnTo>
                    <a:pt x="56" y="77"/>
                  </a:lnTo>
                  <a:lnTo>
                    <a:pt x="92" y="111"/>
                  </a:lnTo>
                  <a:lnTo>
                    <a:pt x="116" y="134"/>
                  </a:lnTo>
                  <a:lnTo>
                    <a:pt x="138" y="111"/>
                  </a:lnTo>
                  <a:lnTo>
                    <a:pt x="113" y="88"/>
                  </a:lnTo>
                  <a:lnTo>
                    <a:pt x="78" y="54"/>
                  </a:lnTo>
                  <a:lnTo>
                    <a:pt x="43" y="21"/>
                  </a:lnTo>
                  <a:lnTo>
                    <a:pt x="23" y="0"/>
                  </a:lnTo>
                  <a:lnTo>
                    <a:pt x="0" y="24"/>
                  </a:lnTo>
                  <a:close/>
                </a:path>
              </a:pathLst>
            </a:custGeom>
            <a:solidFill>
              <a:srgbClr val="28166F"/>
            </a:solidFill>
            <a:ln w="9525">
              <a:noFill/>
              <a:round/>
              <a:headEnd/>
              <a:tailEnd/>
            </a:ln>
          </p:spPr>
          <p:txBody>
            <a:bodyPr/>
            <a:lstStyle/>
            <a:p>
              <a:endParaRPr lang="fr-FR"/>
            </a:p>
          </p:txBody>
        </p:sp>
        <p:sp>
          <p:nvSpPr>
            <p:cNvPr id="575619" name="Freeform 131"/>
            <p:cNvSpPr>
              <a:spLocks/>
            </p:cNvSpPr>
            <p:nvPr/>
          </p:nvSpPr>
          <p:spPr bwMode="auto">
            <a:xfrm>
              <a:off x="1424" y="3561"/>
              <a:ext cx="33" cy="34"/>
            </a:xfrm>
            <a:custGeom>
              <a:avLst/>
              <a:gdLst/>
              <a:ahLst/>
              <a:cxnLst>
                <a:cxn ang="0">
                  <a:pos x="0" y="22"/>
                </a:cxn>
                <a:cxn ang="0">
                  <a:pos x="30" y="53"/>
                </a:cxn>
                <a:cxn ang="0">
                  <a:pos x="64" y="88"/>
                </a:cxn>
                <a:cxn ang="0">
                  <a:pos x="98" y="123"/>
                </a:cxn>
                <a:cxn ang="0">
                  <a:pos x="113" y="137"/>
                </a:cxn>
                <a:cxn ang="0">
                  <a:pos x="135" y="115"/>
                </a:cxn>
                <a:cxn ang="0">
                  <a:pos x="121" y="99"/>
                </a:cxn>
                <a:cxn ang="0">
                  <a:pos x="86" y="65"/>
                </a:cxn>
                <a:cxn ang="0">
                  <a:pos x="53" y="31"/>
                </a:cxn>
                <a:cxn ang="0">
                  <a:pos x="24" y="0"/>
                </a:cxn>
                <a:cxn ang="0">
                  <a:pos x="0" y="22"/>
                </a:cxn>
              </a:cxnLst>
              <a:rect l="0" t="0" r="r" b="b"/>
              <a:pathLst>
                <a:path w="135" h="137">
                  <a:moveTo>
                    <a:pt x="0" y="22"/>
                  </a:moveTo>
                  <a:lnTo>
                    <a:pt x="30" y="53"/>
                  </a:lnTo>
                  <a:lnTo>
                    <a:pt x="64" y="88"/>
                  </a:lnTo>
                  <a:lnTo>
                    <a:pt x="98" y="123"/>
                  </a:lnTo>
                  <a:lnTo>
                    <a:pt x="113" y="137"/>
                  </a:lnTo>
                  <a:lnTo>
                    <a:pt x="135" y="115"/>
                  </a:lnTo>
                  <a:lnTo>
                    <a:pt x="121" y="99"/>
                  </a:lnTo>
                  <a:lnTo>
                    <a:pt x="86" y="65"/>
                  </a:lnTo>
                  <a:lnTo>
                    <a:pt x="53" y="31"/>
                  </a:lnTo>
                  <a:lnTo>
                    <a:pt x="24" y="0"/>
                  </a:lnTo>
                  <a:lnTo>
                    <a:pt x="0" y="22"/>
                  </a:lnTo>
                  <a:close/>
                </a:path>
              </a:pathLst>
            </a:custGeom>
            <a:solidFill>
              <a:srgbClr val="28166F"/>
            </a:solidFill>
            <a:ln w="9525">
              <a:noFill/>
              <a:round/>
              <a:headEnd/>
              <a:tailEnd/>
            </a:ln>
          </p:spPr>
          <p:txBody>
            <a:bodyPr/>
            <a:lstStyle/>
            <a:p>
              <a:endParaRPr lang="fr-FR"/>
            </a:p>
          </p:txBody>
        </p:sp>
        <p:sp>
          <p:nvSpPr>
            <p:cNvPr id="575620" name="Freeform 132"/>
            <p:cNvSpPr>
              <a:spLocks/>
            </p:cNvSpPr>
            <p:nvPr/>
          </p:nvSpPr>
          <p:spPr bwMode="auto">
            <a:xfrm>
              <a:off x="1380" y="3515"/>
              <a:ext cx="33" cy="35"/>
            </a:xfrm>
            <a:custGeom>
              <a:avLst/>
              <a:gdLst/>
              <a:ahLst/>
              <a:cxnLst>
                <a:cxn ang="0">
                  <a:pos x="0" y="21"/>
                </a:cxn>
                <a:cxn ang="0">
                  <a:pos x="5" y="27"/>
                </a:cxn>
                <a:cxn ang="0">
                  <a:pos x="38" y="63"/>
                </a:cxn>
                <a:cxn ang="0">
                  <a:pos x="71" y="98"/>
                </a:cxn>
                <a:cxn ang="0">
                  <a:pos x="104" y="134"/>
                </a:cxn>
                <a:cxn ang="0">
                  <a:pos x="108" y="140"/>
                </a:cxn>
                <a:cxn ang="0">
                  <a:pos x="132" y="117"/>
                </a:cxn>
                <a:cxn ang="0">
                  <a:pos x="127" y="112"/>
                </a:cxn>
                <a:cxn ang="0">
                  <a:pos x="94" y="77"/>
                </a:cxn>
                <a:cxn ang="0">
                  <a:pos x="61" y="41"/>
                </a:cxn>
                <a:cxn ang="0">
                  <a:pos x="28" y="5"/>
                </a:cxn>
                <a:cxn ang="0">
                  <a:pos x="23" y="0"/>
                </a:cxn>
                <a:cxn ang="0">
                  <a:pos x="0" y="21"/>
                </a:cxn>
              </a:cxnLst>
              <a:rect l="0" t="0" r="r" b="b"/>
              <a:pathLst>
                <a:path w="132" h="140">
                  <a:moveTo>
                    <a:pt x="0" y="21"/>
                  </a:moveTo>
                  <a:lnTo>
                    <a:pt x="5" y="27"/>
                  </a:lnTo>
                  <a:lnTo>
                    <a:pt x="38" y="63"/>
                  </a:lnTo>
                  <a:lnTo>
                    <a:pt x="71" y="98"/>
                  </a:lnTo>
                  <a:lnTo>
                    <a:pt x="104" y="134"/>
                  </a:lnTo>
                  <a:lnTo>
                    <a:pt x="108" y="140"/>
                  </a:lnTo>
                  <a:lnTo>
                    <a:pt x="132" y="117"/>
                  </a:lnTo>
                  <a:lnTo>
                    <a:pt x="127" y="112"/>
                  </a:lnTo>
                  <a:lnTo>
                    <a:pt x="94" y="77"/>
                  </a:lnTo>
                  <a:lnTo>
                    <a:pt x="61" y="41"/>
                  </a:lnTo>
                  <a:lnTo>
                    <a:pt x="28" y="5"/>
                  </a:lnTo>
                  <a:lnTo>
                    <a:pt x="23" y="0"/>
                  </a:lnTo>
                  <a:lnTo>
                    <a:pt x="0" y="21"/>
                  </a:lnTo>
                  <a:close/>
                </a:path>
              </a:pathLst>
            </a:custGeom>
            <a:solidFill>
              <a:srgbClr val="28166F"/>
            </a:solidFill>
            <a:ln w="9525">
              <a:noFill/>
              <a:round/>
              <a:headEnd/>
              <a:tailEnd/>
            </a:ln>
          </p:spPr>
          <p:txBody>
            <a:bodyPr/>
            <a:lstStyle/>
            <a:p>
              <a:endParaRPr lang="fr-FR"/>
            </a:p>
          </p:txBody>
        </p:sp>
        <p:sp>
          <p:nvSpPr>
            <p:cNvPr id="575621" name="Freeform 133"/>
            <p:cNvSpPr>
              <a:spLocks/>
            </p:cNvSpPr>
            <p:nvPr/>
          </p:nvSpPr>
          <p:spPr bwMode="auto">
            <a:xfrm>
              <a:off x="1337" y="3467"/>
              <a:ext cx="33" cy="35"/>
            </a:xfrm>
            <a:custGeom>
              <a:avLst/>
              <a:gdLst/>
              <a:ahLst/>
              <a:cxnLst>
                <a:cxn ang="0">
                  <a:pos x="0" y="20"/>
                </a:cxn>
                <a:cxn ang="0">
                  <a:pos x="13" y="36"/>
                </a:cxn>
                <a:cxn ang="0">
                  <a:pos x="44" y="72"/>
                </a:cxn>
                <a:cxn ang="0">
                  <a:pos x="77" y="109"/>
                </a:cxn>
                <a:cxn ang="0">
                  <a:pos x="105" y="141"/>
                </a:cxn>
                <a:cxn ang="0">
                  <a:pos x="129" y="120"/>
                </a:cxn>
                <a:cxn ang="0">
                  <a:pos x="101" y="89"/>
                </a:cxn>
                <a:cxn ang="0">
                  <a:pos x="69" y="51"/>
                </a:cxn>
                <a:cxn ang="0">
                  <a:pos x="37" y="15"/>
                </a:cxn>
                <a:cxn ang="0">
                  <a:pos x="24" y="0"/>
                </a:cxn>
                <a:cxn ang="0">
                  <a:pos x="0" y="20"/>
                </a:cxn>
              </a:cxnLst>
              <a:rect l="0" t="0" r="r" b="b"/>
              <a:pathLst>
                <a:path w="129" h="141">
                  <a:moveTo>
                    <a:pt x="0" y="20"/>
                  </a:moveTo>
                  <a:lnTo>
                    <a:pt x="13" y="36"/>
                  </a:lnTo>
                  <a:lnTo>
                    <a:pt x="44" y="72"/>
                  </a:lnTo>
                  <a:lnTo>
                    <a:pt x="77" y="109"/>
                  </a:lnTo>
                  <a:lnTo>
                    <a:pt x="105" y="141"/>
                  </a:lnTo>
                  <a:lnTo>
                    <a:pt x="129" y="120"/>
                  </a:lnTo>
                  <a:lnTo>
                    <a:pt x="101" y="89"/>
                  </a:lnTo>
                  <a:lnTo>
                    <a:pt x="69" y="51"/>
                  </a:lnTo>
                  <a:lnTo>
                    <a:pt x="37" y="15"/>
                  </a:lnTo>
                  <a:lnTo>
                    <a:pt x="24" y="0"/>
                  </a:lnTo>
                  <a:lnTo>
                    <a:pt x="0" y="20"/>
                  </a:lnTo>
                  <a:close/>
                </a:path>
              </a:pathLst>
            </a:custGeom>
            <a:solidFill>
              <a:srgbClr val="28166F"/>
            </a:solidFill>
            <a:ln w="9525">
              <a:noFill/>
              <a:round/>
              <a:headEnd/>
              <a:tailEnd/>
            </a:ln>
          </p:spPr>
          <p:txBody>
            <a:bodyPr/>
            <a:lstStyle/>
            <a:p>
              <a:endParaRPr lang="fr-FR"/>
            </a:p>
          </p:txBody>
        </p:sp>
        <p:sp>
          <p:nvSpPr>
            <p:cNvPr id="575622" name="Freeform 134"/>
            <p:cNvSpPr>
              <a:spLocks/>
            </p:cNvSpPr>
            <p:nvPr/>
          </p:nvSpPr>
          <p:spPr bwMode="auto">
            <a:xfrm>
              <a:off x="1297" y="3418"/>
              <a:ext cx="31" cy="36"/>
            </a:xfrm>
            <a:custGeom>
              <a:avLst/>
              <a:gdLst/>
              <a:ahLst/>
              <a:cxnLst>
                <a:cxn ang="0">
                  <a:pos x="0" y="20"/>
                </a:cxn>
                <a:cxn ang="0">
                  <a:pos x="21" y="47"/>
                </a:cxn>
                <a:cxn ang="0">
                  <a:pos x="52" y="84"/>
                </a:cxn>
                <a:cxn ang="0">
                  <a:pos x="82" y="122"/>
                </a:cxn>
                <a:cxn ang="0">
                  <a:pos x="101" y="145"/>
                </a:cxn>
                <a:cxn ang="0">
                  <a:pos x="125" y="124"/>
                </a:cxn>
                <a:cxn ang="0">
                  <a:pos x="107" y="101"/>
                </a:cxn>
                <a:cxn ang="0">
                  <a:pos x="76" y="64"/>
                </a:cxn>
                <a:cxn ang="0">
                  <a:pos x="45" y="26"/>
                </a:cxn>
                <a:cxn ang="0">
                  <a:pos x="24" y="0"/>
                </a:cxn>
                <a:cxn ang="0">
                  <a:pos x="0" y="20"/>
                </a:cxn>
              </a:cxnLst>
              <a:rect l="0" t="0" r="r" b="b"/>
              <a:pathLst>
                <a:path w="125" h="145">
                  <a:moveTo>
                    <a:pt x="0" y="20"/>
                  </a:moveTo>
                  <a:lnTo>
                    <a:pt x="21" y="47"/>
                  </a:lnTo>
                  <a:lnTo>
                    <a:pt x="52" y="84"/>
                  </a:lnTo>
                  <a:lnTo>
                    <a:pt x="82" y="122"/>
                  </a:lnTo>
                  <a:lnTo>
                    <a:pt x="101" y="145"/>
                  </a:lnTo>
                  <a:lnTo>
                    <a:pt x="125" y="124"/>
                  </a:lnTo>
                  <a:lnTo>
                    <a:pt x="107" y="101"/>
                  </a:lnTo>
                  <a:lnTo>
                    <a:pt x="76" y="64"/>
                  </a:lnTo>
                  <a:lnTo>
                    <a:pt x="45" y="26"/>
                  </a:lnTo>
                  <a:lnTo>
                    <a:pt x="24" y="0"/>
                  </a:lnTo>
                  <a:lnTo>
                    <a:pt x="0" y="20"/>
                  </a:lnTo>
                  <a:close/>
                </a:path>
              </a:pathLst>
            </a:custGeom>
            <a:solidFill>
              <a:srgbClr val="28166F"/>
            </a:solidFill>
            <a:ln w="9525">
              <a:noFill/>
              <a:round/>
              <a:headEnd/>
              <a:tailEnd/>
            </a:ln>
          </p:spPr>
          <p:txBody>
            <a:bodyPr/>
            <a:lstStyle/>
            <a:p>
              <a:endParaRPr lang="fr-FR"/>
            </a:p>
          </p:txBody>
        </p:sp>
        <p:sp>
          <p:nvSpPr>
            <p:cNvPr id="575623" name="Freeform 135"/>
            <p:cNvSpPr>
              <a:spLocks/>
            </p:cNvSpPr>
            <p:nvPr/>
          </p:nvSpPr>
          <p:spPr bwMode="auto">
            <a:xfrm>
              <a:off x="1257" y="3367"/>
              <a:ext cx="31" cy="37"/>
            </a:xfrm>
            <a:custGeom>
              <a:avLst/>
              <a:gdLst/>
              <a:ahLst/>
              <a:cxnLst>
                <a:cxn ang="0">
                  <a:pos x="0" y="19"/>
                </a:cxn>
                <a:cxn ang="0">
                  <a:pos x="28" y="56"/>
                </a:cxn>
                <a:cxn ang="0">
                  <a:pos x="58" y="95"/>
                </a:cxn>
                <a:cxn ang="0">
                  <a:pos x="87" y="133"/>
                </a:cxn>
                <a:cxn ang="0">
                  <a:pos x="97" y="145"/>
                </a:cxn>
                <a:cxn ang="0">
                  <a:pos x="122" y="126"/>
                </a:cxn>
                <a:cxn ang="0">
                  <a:pos x="112" y="114"/>
                </a:cxn>
                <a:cxn ang="0">
                  <a:pos x="83" y="76"/>
                </a:cxn>
                <a:cxn ang="0">
                  <a:pos x="54" y="37"/>
                </a:cxn>
                <a:cxn ang="0">
                  <a:pos x="25" y="0"/>
                </a:cxn>
                <a:cxn ang="0">
                  <a:pos x="0" y="19"/>
                </a:cxn>
              </a:cxnLst>
              <a:rect l="0" t="0" r="r" b="b"/>
              <a:pathLst>
                <a:path w="122" h="145">
                  <a:moveTo>
                    <a:pt x="0" y="19"/>
                  </a:moveTo>
                  <a:lnTo>
                    <a:pt x="28" y="56"/>
                  </a:lnTo>
                  <a:lnTo>
                    <a:pt x="58" y="95"/>
                  </a:lnTo>
                  <a:lnTo>
                    <a:pt x="87" y="133"/>
                  </a:lnTo>
                  <a:lnTo>
                    <a:pt x="97" y="145"/>
                  </a:lnTo>
                  <a:lnTo>
                    <a:pt x="122" y="126"/>
                  </a:lnTo>
                  <a:lnTo>
                    <a:pt x="112" y="114"/>
                  </a:lnTo>
                  <a:lnTo>
                    <a:pt x="83" y="76"/>
                  </a:lnTo>
                  <a:lnTo>
                    <a:pt x="54" y="37"/>
                  </a:lnTo>
                  <a:lnTo>
                    <a:pt x="25" y="0"/>
                  </a:lnTo>
                  <a:lnTo>
                    <a:pt x="0" y="19"/>
                  </a:lnTo>
                  <a:close/>
                </a:path>
              </a:pathLst>
            </a:custGeom>
            <a:solidFill>
              <a:srgbClr val="28166F"/>
            </a:solidFill>
            <a:ln w="9525">
              <a:noFill/>
              <a:round/>
              <a:headEnd/>
              <a:tailEnd/>
            </a:ln>
          </p:spPr>
          <p:txBody>
            <a:bodyPr/>
            <a:lstStyle/>
            <a:p>
              <a:endParaRPr lang="fr-FR"/>
            </a:p>
          </p:txBody>
        </p:sp>
        <p:sp>
          <p:nvSpPr>
            <p:cNvPr id="575624" name="Freeform 136"/>
            <p:cNvSpPr>
              <a:spLocks/>
            </p:cNvSpPr>
            <p:nvPr/>
          </p:nvSpPr>
          <p:spPr bwMode="auto">
            <a:xfrm>
              <a:off x="1220" y="3315"/>
              <a:ext cx="30" cy="37"/>
            </a:xfrm>
            <a:custGeom>
              <a:avLst/>
              <a:gdLst/>
              <a:ahLst/>
              <a:cxnLst>
                <a:cxn ang="0">
                  <a:pos x="0" y="18"/>
                </a:cxn>
                <a:cxn ang="0">
                  <a:pos x="7" y="28"/>
                </a:cxn>
                <a:cxn ang="0">
                  <a:pos x="35" y="68"/>
                </a:cxn>
                <a:cxn ang="0">
                  <a:pos x="63" y="107"/>
                </a:cxn>
                <a:cxn ang="0">
                  <a:pos x="92" y="147"/>
                </a:cxn>
                <a:cxn ang="0">
                  <a:pos x="93" y="149"/>
                </a:cxn>
                <a:cxn ang="0">
                  <a:pos x="120" y="131"/>
                </a:cxn>
                <a:cxn ang="0">
                  <a:pos x="118" y="128"/>
                </a:cxn>
                <a:cxn ang="0">
                  <a:pos x="89" y="89"/>
                </a:cxn>
                <a:cxn ang="0">
                  <a:pos x="61" y="50"/>
                </a:cxn>
                <a:cxn ang="0">
                  <a:pos x="33" y="9"/>
                </a:cxn>
                <a:cxn ang="0">
                  <a:pos x="26" y="0"/>
                </a:cxn>
                <a:cxn ang="0">
                  <a:pos x="0" y="18"/>
                </a:cxn>
              </a:cxnLst>
              <a:rect l="0" t="0" r="r" b="b"/>
              <a:pathLst>
                <a:path w="120" h="149">
                  <a:moveTo>
                    <a:pt x="0" y="18"/>
                  </a:moveTo>
                  <a:lnTo>
                    <a:pt x="7" y="28"/>
                  </a:lnTo>
                  <a:lnTo>
                    <a:pt x="35" y="68"/>
                  </a:lnTo>
                  <a:lnTo>
                    <a:pt x="63" y="107"/>
                  </a:lnTo>
                  <a:lnTo>
                    <a:pt x="92" y="147"/>
                  </a:lnTo>
                  <a:lnTo>
                    <a:pt x="93" y="149"/>
                  </a:lnTo>
                  <a:lnTo>
                    <a:pt x="120" y="131"/>
                  </a:lnTo>
                  <a:lnTo>
                    <a:pt x="118" y="128"/>
                  </a:lnTo>
                  <a:lnTo>
                    <a:pt x="89" y="89"/>
                  </a:lnTo>
                  <a:lnTo>
                    <a:pt x="61" y="50"/>
                  </a:lnTo>
                  <a:lnTo>
                    <a:pt x="33" y="9"/>
                  </a:lnTo>
                  <a:lnTo>
                    <a:pt x="26" y="0"/>
                  </a:lnTo>
                  <a:lnTo>
                    <a:pt x="0" y="18"/>
                  </a:lnTo>
                  <a:close/>
                </a:path>
              </a:pathLst>
            </a:custGeom>
            <a:solidFill>
              <a:srgbClr val="28166F"/>
            </a:solidFill>
            <a:ln w="9525">
              <a:noFill/>
              <a:round/>
              <a:headEnd/>
              <a:tailEnd/>
            </a:ln>
          </p:spPr>
          <p:txBody>
            <a:bodyPr/>
            <a:lstStyle/>
            <a:p>
              <a:endParaRPr lang="fr-FR"/>
            </a:p>
          </p:txBody>
        </p:sp>
        <p:sp>
          <p:nvSpPr>
            <p:cNvPr id="575625" name="Freeform 137"/>
            <p:cNvSpPr>
              <a:spLocks/>
            </p:cNvSpPr>
            <p:nvPr/>
          </p:nvSpPr>
          <p:spPr bwMode="auto">
            <a:xfrm>
              <a:off x="1184" y="3262"/>
              <a:ext cx="29" cy="38"/>
            </a:xfrm>
            <a:custGeom>
              <a:avLst/>
              <a:gdLst/>
              <a:ahLst/>
              <a:cxnLst>
                <a:cxn ang="0">
                  <a:pos x="0" y="19"/>
                </a:cxn>
                <a:cxn ang="0">
                  <a:pos x="13" y="38"/>
                </a:cxn>
                <a:cxn ang="0">
                  <a:pos x="41" y="79"/>
                </a:cxn>
                <a:cxn ang="0">
                  <a:pos x="68" y="120"/>
                </a:cxn>
                <a:cxn ang="0">
                  <a:pos x="89" y="151"/>
                </a:cxn>
                <a:cxn ang="0">
                  <a:pos x="116" y="134"/>
                </a:cxn>
                <a:cxn ang="0">
                  <a:pos x="94" y="102"/>
                </a:cxn>
                <a:cxn ang="0">
                  <a:pos x="67" y="61"/>
                </a:cxn>
                <a:cxn ang="0">
                  <a:pos x="41" y="21"/>
                </a:cxn>
                <a:cxn ang="0">
                  <a:pos x="28" y="0"/>
                </a:cxn>
                <a:cxn ang="0">
                  <a:pos x="0" y="19"/>
                </a:cxn>
              </a:cxnLst>
              <a:rect l="0" t="0" r="r" b="b"/>
              <a:pathLst>
                <a:path w="116" h="151">
                  <a:moveTo>
                    <a:pt x="0" y="19"/>
                  </a:moveTo>
                  <a:lnTo>
                    <a:pt x="13" y="38"/>
                  </a:lnTo>
                  <a:lnTo>
                    <a:pt x="41" y="79"/>
                  </a:lnTo>
                  <a:lnTo>
                    <a:pt x="68" y="120"/>
                  </a:lnTo>
                  <a:lnTo>
                    <a:pt x="89" y="151"/>
                  </a:lnTo>
                  <a:lnTo>
                    <a:pt x="116" y="134"/>
                  </a:lnTo>
                  <a:lnTo>
                    <a:pt x="94" y="102"/>
                  </a:lnTo>
                  <a:lnTo>
                    <a:pt x="67" y="61"/>
                  </a:lnTo>
                  <a:lnTo>
                    <a:pt x="41" y="21"/>
                  </a:lnTo>
                  <a:lnTo>
                    <a:pt x="28" y="0"/>
                  </a:lnTo>
                  <a:lnTo>
                    <a:pt x="0" y="19"/>
                  </a:lnTo>
                  <a:close/>
                </a:path>
              </a:pathLst>
            </a:custGeom>
            <a:solidFill>
              <a:srgbClr val="28166F"/>
            </a:solidFill>
            <a:ln w="9525">
              <a:noFill/>
              <a:round/>
              <a:headEnd/>
              <a:tailEnd/>
            </a:ln>
          </p:spPr>
          <p:txBody>
            <a:bodyPr/>
            <a:lstStyle/>
            <a:p>
              <a:endParaRPr lang="fr-FR"/>
            </a:p>
          </p:txBody>
        </p:sp>
        <p:sp>
          <p:nvSpPr>
            <p:cNvPr id="575626" name="Freeform 138"/>
            <p:cNvSpPr>
              <a:spLocks/>
            </p:cNvSpPr>
            <p:nvPr/>
          </p:nvSpPr>
          <p:spPr bwMode="auto">
            <a:xfrm>
              <a:off x="1150" y="3208"/>
              <a:ext cx="28" cy="39"/>
            </a:xfrm>
            <a:custGeom>
              <a:avLst/>
              <a:gdLst/>
              <a:ahLst/>
              <a:cxnLst>
                <a:cxn ang="0">
                  <a:pos x="0" y="17"/>
                </a:cxn>
                <a:cxn ang="0">
                  <a:pos x="19" y="47"/>
                </a:cxn>
                <a:cxn ang="0">
                  <a:pos x="44" y="89"/>
                </a:cxn>
                <a:cxn ang="0">
                  <a:pos x="71" y="130"/>
                </a:cxn>
                <a:cxn ang="0">
                  <a:pos x="85" y="153"/>
                </a:cxn>
                <a:cxn ang="0">
                  <a:pos x="111" y="135"/>
                </a:cxn>
                <a:cxn ang="0">
                  <a:pos x="97" y="113"/>
                </a:cxn>
                <a:cxn ang="0">
                  <a:pos x="72" y="72"/>
                </a:cxn>
                <a:cxn ang="0">
                  <a:pos x="46" y="31"/>
                </a:cxn>
                <a:cxn ang="0">
                  <a:pos x="27" y="0"/>
                </a:cxn>
                <a:cxn ang="0">
                  <a:pos x="0" y="17"/>
                </a:cxn>
              </a:cxnLst>
              <a:rect l="0" t="0" r="r" b="b"/>
              <a:pathLst>
                <a:path w="111" h="153">
                  <a:moveTo>
                    <a:pt x="0" y="17"/>
                  </a:moveTo>
                  <a:lnTo>
                    <a:pt x="19" y="47"/>
                  </a:lnTo>
                  <a:lnTo>
                    <a:pt x="44" y="89"/>
                  </a:lnTo>
                  <a:lnTo>
                    <a:pt x="71" y="130"/>
                  </a:lnTo>
                  <a:lnTo>
                    <a:pt x="85" y="153"/>
                  </a:lnTo>
                  <a:lnTo>
                    <a:pt x="111" y="135"/>
                  </a:lnTo>
                  <a:lnTo>
                    <a:pt x="97" y="113"/>
                  </a:lnTo>
                  <a:lnTo>
                    <a:pt x="72" y="72"/>
                  </a:lnTo>
                  <a:lnTo>
                    <a:pt x="46" y="31"/>
                  </a:lnTo>
                  <a:lnTo>
                    <a:pt x="27" y="0"/>
                  </a:lnTo>
                  <a:lnTo>
                    <a:pt x="0" y="17"/>
                  </a:lnTo>
                  <a:close/>
                </a:path>
              </a:pathLst>
            </a:custGeom>
            <a:solidFill>
              <a:srgbClr val="28166F"/>
            </a:solidFill>
            <a:ln w="9525">
              <a:noFill/>
              <a:round/>
              <a:headEnd/>
              <a:tailEnd/>
            </a:ln>
          </p:spPr>
          <p:txBody>
            <a:bodyPr/>
            <a:lstStyle/>
            <a:p>
              <a:endParaRPr lang="fr-FR"/>
            </a:p>
          </p:txBody>
        </p:sp>
        <p:sp>
          <p:nvSpPr>
            <p:cNvPr id="575627" name="Freeform 139"/>
            <p:cNvSpPr>
              <a:spLocks/>
            </p:cNvSpPr>
            <p:nvPr/>
          </p:nvSpPr>
          <p:spPr bwMode="auto">
            <a:xfrm>
              <a:off x="1117" y="3154"/>
              <a:ext cx="27" cy="38"/>
            </a:xfrm>
            <a:custGeom>
              <a:avLst/>
              <a:gdLst/>
              <a:ahLst/>
              <a:cxnLst>
                <a:cxn ang="0">
                  <a:pos x="0" y="16"/>
                </a:cxn>
                <a:cxn ang="0">
                  <a:pos x="23" y="58"/>
                </a:cxn>
                <a:cxn ang="0">
                  <a:pos x="48" y="100"/>
                </a:cxn>
                <a:cxn ang="0">
                  <a:pos x="73" y="142"/>
                </a:cxn>
                <a:cxn ang="0">
                  <a:pos x="80" y="154"/>
                </a:cxn>
                <a:cxn ang="0">
                  <a:pos x="107" y="138"/>
                </a:cxn>
                <a:cxn ang="0">
                  <a:pos x="100" y="126"/>
                </a:cxn>
                <a:cxn ang="0">
                  <a:pos x="76" y="84"/>
                </a:cxn>
                <a:cxn ang="0">
                  <a:pos x="52" y="42"/>
                </a:cxn>
                <a:cxn ang="0">
                  <a:pos x="27" y="0"/>
                </a:cxn>
                <a:cxn ang="0">
                  <a:pos x="0" y="16"/>
                </a:cxn>
              </a:cxnLst>
              <a:rect l="0" t="0" r="r" b="b"/>
              <a:pathLst>
                <a:path w="107" h="154">
                  <a:moveTo>
                    <a:pt x="0" y="16"/>
                  </a:moveTo>
                  <a:lnTo>
                    <a:pt x="23" y="58"/>
                  </a:lnTo>
                  <a:lnTo>
                    <a:pt x="48" y="100"/>
                  </a:lnTo>
                  <a:lnTo>
                    <a:pt x="73" y="142"/>
                  </a:lnTo>
                  <a:lnTo>
                    <a:pt x="80" y="154"/>
                  </a:lnTo>
                  <a:lnTo>
                    <a:pt x="107" y="138"/>
                  </a:lnTo>
                  <a:lnTo>
                    <a:pt x="100" y="126"/>
                  </a:lnTo>
                  <a:lnTo>
                    <a:pt x="76" y="84"/>
                  </a:lnTo>
                  <a:lnTo>
                    <a:pt x="52" y="42"/>
                  </a:lnTo>
                  <a:lnTo>
                    <a:pt x="27" y="0"/>
                  </a:lnTo>
                  <a:lnTo>
                    <a:pt x="0" y="16"/>
                  </a:lnTo>
                  <a:close/>
                </a:path>
              </a:pathLst>
            </a:custGeom>
            <a:solidFill>
              <a:srgbClr val="28166F"/>
            </a:solidFill>
            <a:ln w="9525">
              <a:noFill/>
              <a:round/>
              <a:headEnd/>
              <a:tailEnd/>
            </a:ln>
          </p:spPr>
          <p:txBody>
            <a:bodyPr/>
            <a:lstStyle/>
            <a:p>
              <a:endParaRPr lang="fr-FR"/>
            </a:p>
          </p:txBody>
        </p:sp>
        <p:sp>
          <p:nvSpPr>
            <p:cNvPr id="575628" name="Freeform 140"/>
            <p:cNvSpPr>
              <a:spLocks/>
            </p:cNvSpPr>
            <p:nvPr/>
          </p:nvSpPr>
          <p:spPr bwMode="auto">
            <a:xfrm>
              <a:off x="1086" y="3098"/>
              <a:ext cx="26" cy="39"/>
            </a:xfrm>
            <a:custGeom>
              <a:avLst/>
              <a:gdLst/>
              <a:ahLst/>
              <a:cxnLst>
                <a:cxn ang="0">
                  <a:pos x="0" y="14"/>
                </a:cxn>
                <a:cxn ang="0">
                  <a:pos x="6" y="25"/>
                </a:cxn>
                <a:cxn ang="0">
                  <a:pos x="29" y="67"/>
                </a:cxn>
                <a:cxn ang="0">
                  <a:pos x="52" y="111"/>
                </a:cxn>
                <a:cxn ang="0">
                  <a:pos x="75" y="153"/>
                </a:cxn>
                <a:cxn ang="0">
                  <a:pos x="76" y="156"/>
                </a:cxn>
                <a:cxn ang="0">
                  <a:pos x="105" y="140"/>
                </a:cxn>
                <a:cxn ang="0">
                  <a:pos x="104" y="138"/>
                </a:cxn>
                <a:cxn ang="0">
                  <a:pos x="80" y="95"/>
                </a:cxn>
                <a:cxn ang="0">
                  <a:pos x="57" y="53"/>
                </a:cxn>
                <a:cxn ang="0">
                  <a:pos x="34" y="9"/>
                </a:cxn>
                <a:cxn ang="0">
                  <a:pos x="29" y="0"/>
                </a:cxn>
                <a:cxn ang="0">
                  <a:pos x="0" y="14"/>
                </a:cxn>
              </a:cxnLst>
              <a:rect l="0" t="0" r="r" b="b"/>
              <a:pathLst>
                <a:path w="105" h="156">
                  <a:moveTo>
                    <a:pt x="0" y="14"/>
                  </a:moveTo>
                  <a:lnTo>
                    <a:pt x="6" y="25"/>
                  </a:lnTo>
                  <a:lnTo>
                    <a:pt x="29" y="67"/>
                  </a:lnTo>
                  <a:lnTo>
                    <a:pt x="52" y="111"/>
                  </a:lnTo>
                  <a:lnTo>
                    <a:pt x="75" y="153"/>
                  </a:lnTo>
                  <a:lnTo>
                    <a:pt x="76" y="156"/>
                  </a:lnTo>
                  <a:lnTo>
                    <a:pt x="105" y="140"/>
                  </a:lnTo>
                  <a:lnTo>
                    <a:pt x="104" y="138"/>
                  </a:lnTo>
                  <a:lnTo>
                    <a:pt x="80" y="95"/>
                  </a:lnTo>
                  <a:lnTo>
                    <a:pt x="57" y="53"/>
                  </a:lnTo>
                  <a:lnTo>
                    <a:pt x="34" y="9"/>
                  </a:lnTo>
                  <a:lnTo>
                    <a:pt x="29" y="0"/>
                  </a:lnTo>
                  <a:lnTo>
                    <a:pt x="0" y="14"/>
                  </a:lnTo>
                  <a:close/>
                </a:path>
              </a:pathLst>
            </a:custGeom>
            <a:solidFill>
              <a:srgbClr val="28166F"/>
            </a:solidFill>
            <a:ln w="9525">
              <a:noFill/>
              <a:round/>
              <a:headEnd/>
              <a:tailEnd/>
            </a:ln>
          </p:spPr>
          <p:txBody>
            <a:bodyPr/>
            <a:lstStyle/>
            <a:p>
              <a:endParaRPr lang="fr-FR"/>
            </a:p>
          </p:txBody>
        </p:sp>
        <p:sp>
          <p:nvSpPr>
            <p:cNvPr id="575629" name="Freeform 141"/>
            <p:cNvSpPr>
              <a:spLocks/>
            </p:cNvSpPr>
            <p:nvPr/>
          </p:nvSpPr>
          <p:spPr bwMode="auto">
            <a:xfrm>
              <a:off x="1058" y="3041"/>
              <a:ext cx="25" cy="39"/>
            </a:xfrm>
            <a:custGeom>
              <a:avLst/>
              <a:gdLst/>
              <a:ahLst/>
              <a:cxnLst>
                <a:cxn ang="0">
                  <a:pos x="0" y="14"/>
                </a:cxn>
                <a:cxn ang="0">
                  <a:pos x="9" y="34"/>
                </a:cxn>
                <a:cxn ang="0">
                  <a:pos x="31" y="77"/>
                </a:cxn>
                <a:cxn ang="0">
                  <a:pos x="54" y="122"/>
                </a:cxn>
                <a:cxn ang="0">
                  <a:pos x="72" y="157"/>
                </a:cxn>
                <a:cxn ang="0">
                  <a:pos x="100" y="143"/>
                </a:cxn>
                <a:cxn ang="0">
                  <a:pos x="82" y="107"/>
                </a:cxn>
                <a:cxn ang="0">
                  <a:pos x="60" y="63"/>
                </a:cxn>
                <a:cxn ang="0">
                  <a:pos x="39" y="20"/>
                </a:cxn>
                <a:cxn ang="0">
                  <a:pos x="28" y="0"/>
                </a:cxn>
                <a:cxn ang="0">
                  <a:pos x="0" y="14"/>
                </a:cxn>
              </a:cxnLst>
              <a:rect l="0" t="0" r="r" b="b"/>
              <a:pathLst>
                <a:path w="100" h="157">
                  <a:moveTo>
                    <a:pt x="0" y="14"/>
                  </a:moveTo>
                  <a:lnTo>
                    <a:pt x="9" y="34"/>
                  </a:lnTo>
                  <a:lnTo>
                    <a:pt x="31" y="77"/>
                  </a:lnTo>
                  <a:lnTo>
                    <a:pt x="54" y="122"/>
                  </a:lnTo>
                  <a:lnTo>
                    <a:pt x="72" y="157"/>
                  </a:lnTo>
                  <a:lnTo>
                    <a:pt x="100" y="143"/>
                  </a:lnTo>
                  <a:lnTo>
                    <a:pt x="82" y="107"/>
                  </a:lnTo>
                  <a:lnTo>
                    <a:pt x="60" y="63"/>
                  </a:lnTo>
                  <a:lnTo>
                    <a:pt x="39" y="20"/>
                  </a:lnTo>
                  <a:lnTo>
                    <a:pt x="28" y="0"/>
                  </a:lnTo>
                  <a:lnTo>
                    <a:pt x="0" y="14"/>
                  </a:lnTo>
                  <a:close/>
                </a:path>
              </a:pathLst>
            </a:custGeom>
            <a:solidFill>
              <a:srgbClr val="28166F"/>
            </a:solidFill>
            <a:ln w="9525">
              <a:noFill/>
              <a:round/>
              <a:headEnd/>
              <a:tailEnd/>
            </a:ln>
          </p:spPr>
          <p:txBody>
            <a:bodyPr/>
            <a:lstStyle/>
            <a:p>
              <a:endParaRPr lang="fr-FR"/>
            </a:p>
          </p:txBody>
        </p:sp>
        <p:sp>
          <p:nvSpPr>
            <p:cNvPr id="575630" name="Freeform 142"/>
            <p:cNvSpPr>
              <a:spLocks/>
            </p:cNvSpPr>
            <p:nvPr/>
          </p:nvSpPr>
          <p:spPr bwMode="auto">
            <a:xfrm>
              <a:off x="1030" y="2983"/>
              <a:ext cx="24" cy="39"/>
            </a:xfrm>
            <a:custGeom>
              <a:avLst/>
              <a:gdLst/>
              <a:ahLst/>
              <a:cxnLst>
                <a:cxn ang="0">
                  <a:pos x="0" y="13"/>
                </a:cxn>
                <a:cxn ang="0">
                  <a:pos x="13" y="42"/>
                </a:cxn>
                <a:cxn ang="0">
                  <a:pos x="33" y="87"/>
                </a:cxn>
                <a:cxn ang="0">
                  <a:pos x="54" y="131"/>
                </a:cxn>
                <a:cxn ang="0">
                  <a:pos x="67" y="159"/>
                </a:cxn>
                <a:cxn ang="0">
                  <a:pos x="96" y="144"/>
                </a:cxn>
                <a:cxn ang="0">
                  <a:pos x="83" y="118"/>
                </a:cxn>
                <a:cxn ang="0">
                  <a:pos x="62" y="74"/>
                </a:cxn>
                <a:cxn ang="0">
                  <a:pos x="42" y="29"/>
                </a:cxn>
                <a:cxn ang="0">
                  <a:pos x="29" y="0"/>
                </a:cxn>
                <a:cxn ang="0">
                  <a:pos x="0" y="13"/>
                </a:cxn>
              </a:cxnLst>
              <a:rect l="0" t="0" r="r" b="b"/>
              <a:pathLst>
                <a:path w="96" h="159">
                  <a:moveTo>
                    <a:pt x="0" y="13"/>
                  </a:moveTo>
                  <a:lnTo>
                    <a:pt x="13" y="42"/>
                  </a:lnTo>
                  <a:lnTo>
                    <a:pt x="33" y="87"/>
                  </a:lnTo>
                  <a:lnTo>
                    <a:pt x="54" y="131"/>
                  </a:lnTo>
                  <a:lnTo>
                    <a:pt x="67" y="159"/>
                  </a:lnTo>
                  <a:lnTo>
                    <a:pt x="96" y="144"/>
                  </a:lnTo>
                  <a:lnTo>
                    <a:pt x="83" y="118"/>
                  </a:lnTo>
                  <a:lnTo>
                    <a:pt x="62" y="74"/>
                  </a:lnTo>
                  <a:lnTo>
                    <a:pt x="42" y="29"/>
                  </a:lnTo>
                  <a:lnTo>
                    <a:pt x="29" y="0"/>
                  </a:lnTo>
                  <a:lnTo>
                    <a:pt x="0" y="13"/>
                  </a:lnTo>
                  <a:close/>
                </a:path>
              </a:pathLst>
            </a:custGeom>
            <a:solidFill>
              <a:srgbClr val="28166F"/>
            </a:solidFill>
            <a:ln w="9525">
              <a:noFill/>
              <a:round/>
              <a:headEnd/>
              <a:tailEnd/>
            </a:ln>
          </p:spPr>
          <p:txBody>
            <a:bodyPr/>
            <a:lstStyle/>
            <a:p>
              <a:endParaRPr lang="fr-FR"/>
            </a:p>
          </p:txBody>
        </p:sp>
        <p:sp>
          <p:nvSpPr>
            <p:cNvPr id="575631" name="Freeform 143"/>
            <p:cNvSpPr>
              <a:spLocks/>
            </p:cNvSpPr>
            <p:nvPr/>
          </p:nvSpPr>
          <p:spPr bwMode="auto">
            <a:xfrm>
              <a:off x="1005" y="2924"/>
              <a:ext cx="23" cy="40"/>
            </a:xfrm>
            <a:custGeom>
              <a:avLst/>
              <a:gdLst/>
              <a:ahLst/>
              <a:cxnLst>
                <a:cxn ang="0">
                  <a:pos x="0" y="12"/>
                </a:cxn>
                <a:cxn ang="0">
                  <a:pos x="17" y="51"/>
                </a:cxn>
                <a:cxn ang="0">
                  <a:pos x="36" y="97"/>
                </a:cxn>
                <a:cxn ang="0">
                  <a:pos x="55" y="141"/>
                </a:cxn>
                <a:cxn ang="0">
                  <a:pos x="63" y="160"/>
                </a:cxn>
                <a:cxn ang="0">
                  <a:pos x="93" y="147"/>
                </a:cxn>
                <a:cxn ang="0">
                  <a:pos x="84" y="129"/>
                </a:cxn>
                <a:cxn ang="0">
                  <a:pos x="65" y="84"/>
                </a:cxn>
                <a:cxn ang="0">
                  <a:pos x="46" y="39"/>
                </a:cxn>
                <a:cxn ang="0">
                  <a:pos x="30" y="0"/>
                </a:cxn>
                <a:cxn ang="0">
                  <a:pos x="0" y="12"/>
                </a:cxn>
              </a:cxnLst>
              <a:rect l="0" t="0" r="r" b="b"/>
              <a:pathLst>
                <a:path w="93" h="160">
                  <a:moveTo>
                    <a:pt x="0" y="12"/>
                  </a:moveTo>
                  <a:lnTo>
                    <a:pt x="17" y="51"/>
                  </a:lnTo>
                  <a:lnTo>
                    <a:pt x="36" y="97"/>
                  </a:lnTo>
                  <a:lnTo>
                    <a:pt x="55" y="141"/>
                  </a:lnTo>
                  <a:lnTo>
                    <a:pt x="63" y="160"/>
                  </a:lnTo>
                  <a:lnTo>
                    <a:pt x="93" y="147"/>
                  </a:lnTo>
                  <a:lnTo>
                    <a:pt x="84" y="129"/>
                  </a:lnTo>
                  <a:lnTo>
                    <a:pt x="65" y="84"/>
                  </a:lnTo>
                  <a:lnTo>
                    <a:pt x="46" y="39"/>
                  </a:lnTo>
                  <a:lnTo>
                    <a:pt x="30" y="0"/>
                  </a:lnTo>
                  <a:lnTo>
                    <a:pt x="0" y="12"/>
                  </a:lnTo>
                  <a:close/>
                </a:path>
              </a:pathLst>
            </a:custGeom>
            <a:solidFill>
              <a:srgbClr val="28166F"/>
            </a:solidFill>
            <a:ln w="9525">
              <a:noFill/>
              <a:round/>
              <a:headEnd/>
              <a:tailEnd/>
            </a:ln>
          </p:spPr>
          <p:txBody>
            <a:bodyPr/>
            <a:lstStyle/>
            <a:p>
              <a:endParaRPr lang="fr-FR"/>
            </a:p>
          </p:txBody>
        </p:sp>
        <p:sp>
          <p:nvSpPr>
            <p:cNvPr id="575632" name="Freeform 144"/>
            <p:cNvSpPr>
              <a:spLocks/>
            </p:cNvSpPr>
            <p:nvPr/>
          </p:nvSpPr>
          <p:spPr bwMode="auto">
            <a:xfrm>
              <a:off x="982" y="2864"/>
              <a:ext cx="22" cy="41"/>
            </a:xfrm>
            <a:custGeom>
              <a:avLst/>
              <a:gdLst/>
              <a:ahLst/>
              <a:cxnLst>
                <a:cxn ang="0">
                  <a:pos x="0" y="11"/>
                </a:cxn>
                <a:cxn ang="0">
                  <a:pos x="1" y="13"/>
                </a:cxn>
                <a:cxn ang="0">
                  <a:pos x="19" y="60"/>
                </a:cxn>
                <a:cxn ang="0">
                  <a:pos x="36" y="106"/>
                </a:cxn>
                <a:cxn ang="0">
                  <a:pos x="54" y="152"/>
                </a:cxn>
                <a:cxn ang="0">
                  <a:pos x="58" y="161"/>
                </a:cxn>
                <a:cxn ang="0">
                  <a:pos x="87" y="149"/>
                </a:cxn>
                <a:cxn ang="0">
                  <a:pos x="84" y="141"/>
                </a:cxn>
                <a:cxn ang="0">
                  <a:pos x="66" y="94"/>
                </a:cxn>
                <a:cxn ang="0">
                  <a:pos x="48" y="48"/>
                </a:cxn>
                <a:cxn ang="0">
                  <a:pos x="31" y="2"/>
                </a:cxn>
                <a:cxn ang="0">
                  <a:pos x="31" y="0"/>
                </a:cxn>
                <a:cxn ang="0">
                  <a:pos x="0" y="11"/>
                </a:cxn>
              </a:cxnLst>
              <a:rect l="0" t="0" r="r" b="b"/>
              <a:pathLst>
                <a:path w="87" h="161">
                  <a:moveTo>
                    <a:pt x="0" y="11"/>
                  </a:moveTo>
                  <a:lnTo>
                    <a:pt x="1" y="13"/>
                  </a:lnTo>
                  <a:lnTo>
                    <a:pt x="19" y="60"/>
                  </a:lnTo>
                  <a:lnTo>
                    <a:pt x="36" y="106"/>
                  </a:lnTo>
                  <a:lnTo>
                    <a:pt x="54" y="152"/>
                  </a:lnTo>
                  <a:lnTo>
                    <a:pt x="58" y="161"/>
                  </a:lnTo>
                  <a:lnTo>
                    <a:pt x="87" y="149"/>
                  </a:lnTo>
                  <a:lnTo>
                    <a:pt x="84" y="141"/>
                  </a:lnTo>
                  <a:lnTo>
                    <a:pt x="66" y="94"/>
                  </a:lnTo>
                  <a:lnTo>
                    <a:pt x="48" y="48"/>
                  </a:lnTo>
                  <a:lnTo>
                    <a:pt x="31" y="2"/>
                  </a:lnTo>
                  <a:lnTo>
                    <a:pt x="31" y="0"/>
                  </a:lnTo>
                  <a:lnTo>
                    <a:pt x="0" y="11"/>
                  </a:lnTo>
                  <a:close/>
                </a:path>
              </a:pathLst>
            </a:custGeom>
            <a:solidFill>
              <a:srgbClr val="28166F"/>
            </a:solidFill>
            <a:ln w="9525">
              <a:noFill/>
              <a:round/>
              <a:headEnd/>
              <a:tailEnd/>
            </a:ln>
          </p:spPr>
          <p:txBody>
            <a:bodyPr/>
            <a:lstStyle/>
            <a:p>
              <a:endParaRPr lang="fr-FR"/>
            </a:p>
          </p:txBody>
        </p:sp>
        <p:sp>
          <p:nvSpPr>
            <p:cNvPr id="575633" name="Freeform 145"/>
            <p:cNvSpPr>
              <a:spLocks/>
            </p:cNvSpPr>
            <p:nvPr/>
          </p:nvSpPr>
          <p:spPr bwMode="auto">
            <a:xfrm>
              <a:off x="960" y="2804"/>
              <a:ext cx="21" cy="41"/>
            </a:xfrm>
            <a:custGeom>
              <a:avLst/>
              <a:gdLst/>
              <a:ahLst/>
              <a:cxnLst>
                <a:cxn ang="0">
                  <a:pos x="0" y="10"/>
                </a:cxn>
                <a:cxn ang="0">
                  <a:pos x="4" y="20"/>
                </a:cxn>
                <a:cxn ang="0">
                  <a:pos x="20" y="67"/>
                </a:cxn>
                <a:cxn ang="0">
                  <a:pos x="37" y="113"/>
                </a:cxn>
                <a:cxn ang="0">
                  <a:pos x="53" y="160"/>
                </a:cxn>
                <a:cxn ang="0">
                  <a:pos x="53" y="161"/>
                </a:cxn>
                <a:cxn ang="0">
                  <a:pos x="83" y="150"/>
                </a:cxn>
                <a:cxn ang="0">
                  <a:pos x="83" y="150"/>
                </a:cxn>
                <a:cxn ang="0">
                  <a:pos x="66" y="103"/>
                </a:cxn>
                <a:cxn ang="0">
                  <a:pos x="50" y="57"/>
                </a:cxn>
                <a:cxn ang="0">
                  <a:pos x="35" y="9"/>
                </a:cxn>
                <a:cxn ang="0">
                  <a:pos x="31" y="0"/>
                </a:cxn>
                <a:cxn ang="0">
                  <a:pos x="0" y="10"/>
                </a:cxn>
              </a:cxnLst>
              <a:rect l="0" t="0" r="r" b="b"/>
              <a:pathLst>
                <a:path w="83" h="161">
                  <a:moveTo>
                    <a:pt x="0" y="10"/>
                  </a:moveTo>
                  <a:lnTo>
                    <a:pt x="4" y="20"/>
                  </a:lnTo>
                  <a:lnTo>
                    <a:pt x="20" y="67"/>
                  </a:lnTo>
                  <a:lnTo>
                    <a:pt x="37" y="113"/>
                  </a:lnTo>
                  <a:lnTo>
                    <a:pt x="53" y="160"/>
                  </a:lnTo>
                  <a:lnTo>
                    <a:pt x="53" y="161"/>
                  </a:lnTo>
                  <a:lnTo>
                    <a:pt x="83" y="150"/>
                  </a:lnTo>
                  <a:lnTo>
                    <a:pt x="83" y="150"/>
                  </a:lnTo>
                  <a:lnTo>
                    <a:pt x="66" y="103"/>
                  </a:lnTo>
                  <a:lnTo>
                    <a:pt x="50" y="57"/>
                  </a:lnTo>
                  <a:lnTo>
                    <a:pt x="35" y="9"/>
                  </a:lnTo>
                  <a:lnTo>
                    <a:pt x="31" y="0"/>
                  </a:lnTo>
                  <a:lnTo>
                    <a:pt x="0" y="10"/>
                  </a:lnTo>
                  <a:close/>
                </a:path>
              </a:pathLst>
            </a:custGeom>
            <a:solidFill>
              <a:srgbClr val="28166F"/>
            </a:solidFill>
            <a:ln w="9525">
              <a:noFill/>
              <a:round/>
              <a:headEnd/>
              <a:tailEnd/>
            </a:ln>
          </p:spPr>
          <p:txBody>
            <a:bodyPr/>
            <a:lstStyle/>
            <a:p>
              <a:endParaRPr lang="fr-FR"/>
            </a:p>
          </p:txBody>
        </p:sp>
        <p:sp>
          <p:nvSpPr>
            <p:cNvPr id="575634" name="Freeform 146"/>
            <p:cNvSpPr>
              <a:spLocks/>
            </p:cNvSpPr>
            <p:nvPr/>
          </p:nvSpPr>
          <p:spPr bwMode="auto">
            <a:xfrm>
              <a:off x="941" y="2743"/>
              <a:ext cx="20" cy="41"/>
            </a:xfrm>
            <a:custGeom>
              <a:avLst/>
              <a:gdLst/>
              <a:ahLst/>
              <a:cxnLst>
                <a:cxn ang="0">
                  <a:pos x="0" y="9"/>
                </a:cxn>
                <a:cxn ang="0">
                  <a:pos x="6" y="27"/>
                </a:cxn>
                <a:cxn ang="0">
                  <a:pos x="21" y="75"/>
                </a:cxn>
                <a:cxn ang="0">
                  <a:pos x="36" y="122"/>
                </a:cxn>
                <a:cxn ang="0">
                  <a:pos x="49" y="163"/>
                </a:cxn>
                <a:cxn ang="0">
                  <a:pos x="79" y="153"/>
                </a:cxn>
                <a:cxn ang="0">
                  <a:pos x="66" y="112"/>
                </a:cxn>
                <a:cxn ang="0">
                  <a:pos x="51" y="65"/>
                </a:cxn>
                <a:cxn ang="0">
                  <a:pos x="37" y="17"/>
                </a:cxn>
                <a:cxn ang="0">
                  <a:pos x="31" y="0"/>
                </a:cxn>
                <a:cxn ang="0">
                  <a:pos x="0" y="9"/>
                </a:cxn>
              </a:cxnLst>
              <a:rect l="0" t="0" r="r" b="b"/>
              <a:pathLst>
                <a:path w="79" h="163">
                  <a:moveTo>
                    <a:pt x="0" y="9"/>
                  </a:moveTo>
                  <a:lnTo>
                    <a:pt x="6" y="27"/>
                  </a:lnTo>
                  <a:lnTo>
                    <a:pt x="21" y="75"/>
                  </a:lnTo>
                  <a:lnTo>
                    <a:pt x="36" y="122"/>
                  </a:lnTo>
                  <a:lnTo>
                    <a:pt x="49" y="163"/>
                  </a:lnTo>
                  <a:lnTo>
                    <a:pt x="79" y="153"/>
                  </a:lnTo>
                  <a:lnTo>
                    <a:pt x="66" y="112"/>
                  </a:lnTo>
                  <a:lnTo>
                    <a:pt x="51" y="65"/>
                  </a:lnTo>
                  <a:lnTo>
                    <a:pt x="37" y="17"/>
                  </a:lnTo>
                  <a:lnTo>
                    <a:pt x="31" y="0"/>
                  </a:lnTo>
                  <a:lnTo>
                    <a:pt x="0" y="9"/>
                  </a:lnTo>
                  <a:close/>
                </a:path>
              </a:pathLst>
            </a:custGeom>
            <a:solidFill>
              <a:srgbClr val="28166F"/>
            </a:solidFill>
            <a:ln w="9525">
              <a:noFill/>
              <a:round/>
              <a:headEnd/>
              <a:tailEnd/>
            </a:ln>
          </p:spPr>
          <p:txBody>
            <a:bodyPr/>
            <a:lstStyle/>
            <a:p>
              <a:endParaRPr lang="fr-FR"/>
            </a:p>
          </p:txBody>
        </p:sp>
        <p:sp>
          <p:nvSpPr>
            <p:cNvPr id="575635" name="Freeform 147"/>
            <p:cNvSpPr>
              <a:spLocks/>
            </p:cNvSpPr>
            <p:nvPr/>
          </p:nvSpPr>
          <p:spPr bwMode="auto">
            <a:xfrm>
              <a:off x="923" y="2682"/>
              <a:ext cx="19" cy="41"/>
            </a:xfrm>
            <a:custGeom>
              <a:avLst/>
              <a:gdLst/>
              <a:ahLst/>
              <a:cxnLst>
                <a:cxn ang="0">
                  <a:pos x="0" y="8"/>
                </a:cxn>
                <a:cxn ang="0">
                  <a:pos x="6" y="32"/>
                </a:cxn>
                <a:cxn ang="0">
                  <a:pos x="20" y="80"/>
                </a:cxn>
                <a:cxn ang="0">
                  <a:pos x="34" y="128"/>
                </a:cxn>
                <a:cxn ang="0">
                  <a:pos x="43" y="162"/>
                </a:cxn>
                <a:cxn ang="0">
                  <a:pos x="74" y="154"/>
                </a:cxn>
                <a:cxn ang="0">
                  <a:pos x="64" y="119"/>
                </a:cxn>
                <a:cxn ang="0">
                  <a:pos x="51" y="72"/>
                </a:cxn>
                <a:cxn ang="0">
                  <a:pos x="38" y="23"/>
                </a:cxn>
                <a:cxn ang="0">
                  <a:pos x="32" y="0"/>
                </a:cxn>
                <a:cxn ang="0">
                  <a:pos x="0" y="8"/>
                </a:cxn>
              </a:cxnLst>
              <a:rect l="0" t="0" r="r" b="b"/>
              <a:pathLst>
                <a:path w="74" h="162">
                  <a:moveTo>
                    <a:pt x="0" y="8"/>
                  </a:moveTo>
                  <a:lnTo>
                    <a:pt x="6" y="32"/>
                  </a:lnTo>
                  <a:lnTo>
                    <a:pt x="20" y="80"/>
                  </a:lnTo>
                  <a:lnTo>
                    <a:pt x="34" y="128"/>
                  </a:lnTo>
                  <a:lnTo>
                    <a:pt x="43" y="162"/>
                  </a:lnTo>
                  <a:lnTo>
                    <a:pt x="74" y="154"/>
                  </a:lnTo>
                  <a:lnTo>
                    <a:pt x="64" y="119"/>
                  </a:lnTo>
                  <a:lnTo>
                    <a:pt x="51" y="72"/>
                  </a:lnTo>
                  <a:lnTo>
                    <a:pt x="38" y="23"/>
                  </a:lnTo>
                  <a:lnTo>
                    <a:pt x="32" y="0"/>
                  </a:lnTo>
                  <a:lnTo>
                    <a:pt x="0" y="8"/>
                  </a:lnTo>
                  <a:close/>
                </a:path>
              </a:pathLst>
            </a:custGeom>
            <a:solidFill>
              <a:srgbClr val="28166F"/>
            </a:solidFill>
            <a:ln w="9525">
              <a:noFill/>
              <a:round/>
              <a:headEnd/>
              <a:tailEnd/>
            </a:ln>
          </p:spPr>
          <p:txBody>
            <a:bodyPr/>
            <a:lstStyle/>
            <a:p>
              <a:endParaRPr lang="fr-FR"/>
            </a:p>
          </p:txBody>
        </p:sp>
        <p:sp>
          <p:nvSpPr>
            <p:cNvPr id="575636" name="Freeform 148"/>
            <p:cNvSpPr>
              <a:spLocks/>
            </p:cNvSpPr>
            <p:nvPr/>
          </p:nvSpPr>
          <p:spPr bwMode="auto">
            <a:xfrm>
              <a:off x="908" y="2620"/>
              <a:ext cx="17" cy="41"/>
            </a:xfrm>
            <a:custGeom>
              <a:avLst/>
              <a:gdLst/>
              <a:ahLst/>
              <a:cxnLst>
                <a:cxn ang="0">
                  <a:pos x="0" y="7"/>
                </a:cxn>
                <a:cxn ang="0">
                  <a:pos x="6" y="37"/>
                </a:cxn>
                <a:cxn ang="0">
                  <a:pos x="18" y="86"/>
                </a:cxn>
                <a:cxn ang="0">
                  <a:pos x="30" y="134"/>
                </a:cxn>
                <a:cxn ang="0">
                  <a:pos x="37" y="163"/>
                </a:cxn>
                <a:cxn ang="0">
                  <a:pos x="68" y="155"/>
                </a:cxn>
                <a:cxn ang="0">
                  <a:pos x="61" y="126"/>
                </a:cxn>
                <a:cxn ang="0">
                  <a:pos x="49" y="79"/>
                </a:cxn>
                <a:cxn ang="0">
                  <a:pos x="37" y="30"/>
                </a:cxn>
                <a:cxn ang="0">
                  <a:pos x="30" y="0"/>
                </a:cxn>
                <a:cxn ang="0">
                  <a:pos x="0" y="7"/>
                </a:cxn>
              </a:cxnLst>
              <a:rect l="0" t="0" r="r" b="b"/>
              <a:pathLst>
                <a:path w="68" h="163">
                  <a:moveTo>
                    <a:pt x="0" y="7"/>
                  </a:moveTo>
                  <a:lnTo>
                    <a:pt x="6" y="37"/>
                  </a:lnTo>
                  <a:lnTo>
                    <a:pt x="18" y="86"/>
                  </a:lnTo>
                  <a:lnTo>
                    <a:pt x="30" y="134"/>
                  </a:lnTo>
                  <a:lnTo>
                    <a:pt x="37" y="163"/>
                  </a:lnTo>
                  <a:lnTo>
                    <a:pt x="68" y="155"/>
                  </a:lnTo>
                  <a:lnTo>
                    <a:pt x="61" y="126"/>
                  </a:lnTo>
                  <a:lnTo>
                    <a:pt x="49" y="79"/>
                  </a:lnTo>
                  <a:lnTo>
                    <a:pt x="37" y="30"/>
                  </a:lnTo>
                  <a:lnTo>
                    <a:pt x="30" y="0"/>
                  </a:lnTo>
                  <a:lnTo>
                    <a:pt x="0" y="7"/>
                  </a:lnTo>
                  <a:close/>
                </a:path>
              </a:pathLst>
            </a:custGeom>
            <a:solidFill>
              <a:srgbClr val="28166F"/>
            </a:solidFill>
            <a:ln w="9525">
              <a:noFill/>
              <a:round/>
              <a:headEnd/>
              <a:tailEnd/>
            </a:ln>
          </p:spPr>
          <p:txBody>
            <a:bodyPr/>
            <a:lstStyle/>
            <a:p>
              <a:endParaRPr lang="fr-FR"/>
            </a:p>
          </p:txBody>
        </p:sp>
        <p:sp>
          <p:nvSpPr>
            <p:cNvPr id="575637" name="Freeform 149"/>
            <p:cNvSpPr>
              <a:spLocks/>
            </p:cNvSpPr>
            <p:nvPr/>
          </p:nvSpPr>
          <p:spPr bwMode="auto">
            <a:xfrm>
              <a:off x="894" y="2558"/>
              <a:ext cx="16" cy="41"/>
            </a:xfrm>
            <a:custGeom>
              <a:avLst/>
              <a:gdLst/>
              <a:ahLst/>
              <a:cxnLst>
                <a:cxn ang="0">
                  <a:pos x="0" y="6"/>
                </a:cxn>
                <a:cxn ang="0">
                  <a:pos x="7" y="40"/>
                </a:cxn>
                <a:cxn ang="0">
                  <a:pos x="17" y="90"/>
                </a:cxn>
                <a:cxn ang="0">
                  <a:pos x="27" y="138"/>
                </a:cxn>
                <a:cxn ang="0">
                  <a:pos x="33" y="163"/>
                </a:cxn>
                <a:cxn ang="0">
                  <a:pos x="64" y="156"/>
                </a:cxn>
                <a:cxn ang="0">
                  <a:pos x="59" y="132"/>
                </a:cxn>
                <a:cxn ang="0">
                  <a:pos x="49" y="83"/>
                </a:cxn>
                <a:cxn ang="0">
                  <a:pos x="38" y="34"/>
                </a:cxn>
                <a:cxn ang="0">
                  <a:pos x="31" y="0"/>
                </a:cxn>
                <a:cxn ang="0">
                  <a:pos x="0" y="6"/>
                </a:cxn>
              </a:cxnLst>
              <a:rect l="0" t="0" r="r" b="b"/>
              <a:pathLst>
                <a:path w="64" h="163">
                  <a:moveTo>
                    <a:pt x="0" y="6"/>
                  </a:moveTo>
                  <a:lnTo>
                    <a:pt x="7" y="40"/>
                  </a:lnTo>
                  <a:lnTo>
                    <a:pt x="17" y="90"/>
                  </a:lnTo>
                  <a:lnTo>
                    <a:pt x="27" y="138"/>
                  </a:lnTo>
                  <a:lnTo>
                    <a:pt x="33" y="163"/>
                  </a:lnTo>
                  <a:lnTo>
                    <a:pt x="64" y="156"/>
                  </a:lnTo>
                  <a:lnTo>
                    <a:pt x="59" y="132"/>
                  </a:lnTo>
                  <a:lnTo>
                    <a:pt x="49" y="83"/>
                  </a:lnTo>
                  <a:lnTo>
                    <a:pt x="38" y="34"/>
                  </a:lnTo>
                  <a:lnTo>
                    <a:pt x="31" y="0"/>
                  </a:lnTo>
                  <a:lnTo>
                    <a:pt x="0" y="6"/>
                  </a:lnTo>
                  <a:close/>
                </a:path>
              </a:pathLst>
            </a:custGeom>
            <a:solidFill>
              <a:srgbClr val="28166F"/>
            </a:solidFill>
            <a:ln w="9525">
              <a:noFill/>
              <a:round/>
              <a:headEnd/>
              <a:tailEnd/>
            </a:ln>
          </p:spPr>
          <p:txBody>
            <a:bodyPr/>
            <a:lstStyle/>
            <a:p>
              <a:endParaRPr lang="fr-FR"/>
            </a:p>
          </p:txBody>
        </p:sp>
        <p:sp>
          <p:nvSpPr>
            <p:cNvPr id="575638" name="Freeform 150"/>
            <p:cNvSpPr>
              <a:spLocks/>
            </p:cNvSpPr>
            <p:nvPr/>
          </p:nvSpPr>
          <p:spPr bwMode="auto">
            <a:xfrm>
              <a:off x="883" y="2495"/>
              <a:ext cx="15" cy="41"/>
            </a:xfrm>
            <a:custGeom>
              <a:avLst/>
              <a:gdLst/>
              <a:ahLst/>
              <a:cxnLst>
                <a:cxn ang="0">
                  <a:pos x="0" y="5"/>
                </a:cxn>
                <a:cxn ang="0">
                  <a:pos x="7" y="43"/>
                </a:cxn>
                <a:cxn ang="0">
                  <a:pos x="16" y="93"/>
                </a:cxn>
                <a:cxn ang="0">
                  <a:pos x="25" y="142"/>
                </a:cxn>
                <a:cxn ang="0">
                  <a:pos x="29" y="163"/>
                </a:cxn>
                <a:cxn ang="0">
                  <a:pos x="60" y="156"/>
                </a:cxn>
                <a:cxn ang="0">
                  <a:pos x="56" y="136"/>
                </a:cxn>
                <a:cxn ang="0">
                  <a:pos x="47" y="87"/>
                </a:cxn>
                <a:cxn ang="0">
                  <a:pos x="39" y="37"/>
                </a:cxn>
                <a:cxn ang="0">
                  <a:pos x="32" y="0"/>
                </a:cxn>
                <a:cxn ang="0">
                  <a:pos x="0" y="5"/>
                </a:cxn>
              </a:cxnLst>
              <a:rect l="0" t="0" r="r" b="b"/>
              <a:pathLst>
                <a:path w="60" h="163">
                  <a:moveTo>
                    <a:pt x="0" y="5"/>
                  </a:moveTo>
                  <a:lnTo>
                    <a:pt x="7" y="43"/>
                  </a:lnTo>
                  <a:lnTo>
                    <a:pt x="16" y="93"/>
                  </a:lnTo>
                  <a:lnTo>
                    <a:pt x="25" y="142"/>
                  </a:lnTo>
                  <a:lnTo>
                    <a:pt x="29" y="163"/>
                  </a:lnTo>
                  <a:lnTo>
                    <a:pt x="60" y="156"/>
                  </a:lnTo>
                  <a:lnTo>
                    <a:pt x="56" y="136"/>
                  </a:lnTo>
                  <a:lnTo>
                    <a:pt x="47" y="87"/>
                  </a:lnTo>
                  <a:lnTo>
                    <a:pt x="39" y="37"/>
                  </a:lnTo>
                  <a:lnTo>
                    <a:pt x="32" y="0"/>
                  </a:lnTo>
                  <a:lnTo>
                    <a:pt x="0" y="5"/>
                  </a:lnTo>
                  <a:close/>
                </a:path>
              </a:pathLst>
            </a:custGeom>
            <a:solidFill>
              <a:srgbClr val="28166F"/>
            </a:solidFill>
            <a:ln w="9525">
              <a:noFill/>
              <a:round/>
              <a:headEnd/>
              <a:tailEnd/>
            </a:ln>
          </p:spPr>
          <p:txBody>
            <a:bodyPr/>
            <a:lstStyle/>
            <a:p>
              <a:endParaRPr lang="fr-FR"/>
            </a:p>
          </p:txBody>
        </p:sp>
        <p:sp>
          <p:nvSpPr>
            <p:cNvPr id="575639" name="Freeform 151"/>
            <p:cNvSpPr>
              <a:spLocks/>
            </p:cNvSpPr>
            <p:nvPr/>
          </p:nvSpPr>
          <p:spPr bwMode="auto">
            <a:xfrm>
              <a:off x="873" y="2432"/>
              <a:ext cx="14" cy="41"/>
            </a:xfrm>
            <a:custGeom>
              <a:avLst/>
              <a:gdLst/>
              <a:ahLst/>
              <a:cxnLst>
                <a:cxn ang="0">
                  <a:pos x="0" y="4"/>
                </a:cxn>
                <a:cxn ang="0">
                  <a:pos x="6" y="46"/>
                </a:cxn>
                <a:cxn ang="0">
                  <a:pos x="13" y="96"/>
                </a:cxn>
                <a:cxn ang="0">
                  <a:pos x="20" y="146"/>
                </a:cxn>
                <a:cxn ang="0">
                  <a:pos x="23" y="163"/>
                </a:cxn>
                <a:cxn ang="0">
                  <a:pos x="55" y="158"/>
                </a:cxn>
                <a:cxn ang="0">
                  <a:pos x="53" y="141"/>
                </a:cxn>
                <a:cxn ang="0">
                  <a:pos x="44" y="92"/>
                </a:cxn>
                <a:cxn ang="0">
                  <a:pos x="37" y="41"/>
                </a:cxn>
                <a:cxn ang="0">
                  <a:pos x="32" y="0"/>
                </a:cxn>
                <a:cxn ang="0">
                  <a:pos x="0" y="4"/>
                </a:cxn>
              </a:cxnLst>
              <a:rect l="0" t="0" r="r" b="b"/>
              <a:pathLst>
                <a:path w="55" h="163">
                  <a:moveTo>
                    <a:pt x="0" y="4"/>
                  </a:moveTo>
                  <a:lnTo>
                    <a:pt x="6" y="46"/>
                  </a:lnTo>
                  <a:lnTo>
                    <a:pt x="13" y="96"/>
                  </a:lnTo>
                  <a:lnTo>
                    <a:pt x="20" y="146"/>
                  </a:lnTo>
                  <a:lnTo>
                    <a:pt x="23" y="163"/>
                  </a:lnTo>
                  <a:lnTo>
                    <a:pt x="55" y="158"/>
                  </a:lnTo>
                  <a:lnTo>
                    <a:pt x="53" y="141"/>
                  </a:lnTo>
                  <a:lnTo>
                    <a:pt x="44" y="92"/>
                  </a:lnTo>
                  <a:lnTo>
                    <a:pt x="37" y="41"/>
                  </a:lnTo>
                  <a:lnTo>
                    <a:pt x="32" y="0"/>
                  </a:lnTo>
                  <a:lnTo>
                    <a:pt x="0" y="4"/>
                  </a:lnTo>
                  <a:close/>
                </a:path>
              </a:pathLst>
            </a:custGeom>
            <a:solidFill>
              <a:srgbClr val="28166F"/>
            </a:solidFill>
            <a:ln w="9525">
              <a:noFill/>
              <a:round/>
              <a:headEnd/>
              <a:tailEnd/>
            </a:ln>
          </p:spPr>
          <p:txBody>
            <a:bodyPr/>
            <a:lstStyle/>
            <a:p>
              <a:endParaRPr lang="fr-FR"/>
            </a:p>
          </p:txBody>
        </p:sp>
        <p:sp>
          <p:nvSpPr>
            <p:cNvPr id="575640" name="Freeform 152"/>
            <p:cNvSpPr>
              <a:spLocks/>
            </p:cNvSpPr>
            <p:nvPr/>
          </p:nvSpPr>
          <p:spPr bwMode="auto">
            <a:xfrm>
              <a:off x="866" y="2369"/>
              <a:ext cx="12" cy="40"/>
            </a:xfrm>
            <a:custGeom>
              <a:avLst/>
              <a:gdLst/>
              <a:ahLst/>
              <a:cxnLst>
                <a:cxn ang="0">
                  <a:pos x="0" y="3"/>
                </a:cxn>
                <a:cxn ang="0">
                  <a:pos x="4" y="45"/>
                </a:cxn>
                <a:cxn ang="0">
                  <a:pos x="9" y="95"/>
                </a:cxn>
                <a:cxn ang="0">
                  <a:pos x="15" y="147"/>
                </a:cxn>
                <a:cxn ang="0">
                  <a:pos x="17" y="162"/>
                </a:cxn>
                <a:cxn ang="0">
                  <a:pos x="49" y="158"/>
                </a:cxn>
                <a:cxn ang="0">
                  <a:pos x="47" y="143"/>
                </a:cxn>
                <a:cxn ang="0">
                  <a:pos x="41" y="92"/>
                </a:cxn>
                <a:cxn ang="0">
                  <a:pos x="35" y="42"/>
                </a:cxn>
                <a:cxn ang="0">
                  <a:pos x="31" y="0"/>
                </a:cxn>
                <a:cxn ang="0">
                  <a:pos x="0" y="3"/>
                </a:cxn>
              </a:cxnLst>
              <a:rect l="0" t="0" r="r" b="b"/>
              <a:pathLst>
                <a:path w="49" h="162">
                  <a:moveTo>
                    <a:pt x="0" y="3"/>
                  </a:moveTo>
                  <a:lnTo>
                    <a:pt x="4" y="45"/>
                  </a:lnTo>
                  <a:lnTo>
                    <a:pt x="9" y="95"/>
                  </a:lnTo>
                  <a:lnTo>
                    <a:pt x="15" y="147"/>
                  </a:lnTo>
                  <a:lnTo>
                    <a:pt x="17" y="162"/>
                  </a:lnTo>
                  <a:lnTo>
                    <a:pt x="49" y="158"/>
                  </a:lnTo>
                  <a:lnTo>
                    <a:pt x="47" y="143"/>
                  </a:lnTo>
                  <a:lnTo>
                    <a:pt x="41" y="92"/>
                  </a:lnTo>
                  <a:lnTo>
                    <a:pt x="35" y="42"/>
                  </a:lnTo>
                  <a:lnTo>
                    <a:pt x="31" y="0"/>
                  </a:lnTo>
                  <a:lnTo>
                    <a:pt x="0" y="3"/>
                  </a:lnTo>
                  <a:close/>
                </a:path>
              </a:pathLst>
            </a:custGeom>
            <a:solidFill>
              <a:srgbClr val="28166F"/>
            </a:solidFill>
            <a:ln w="9525">
              <a:noFill/>
              <a:round/>
              <a:headEnd/>
              <a:tailEnd/>
            </a:ln>
          </p:spPr>
          <p:txBody>
            <a:bodyPr/>
            <a:lstStyle/>
            <a:p>
              <a:endParaRPr lang="fr-FR"/>
            </a:p>
          </p:txBody>
        </p:sp>
        <p:sp>
          <p:nvSpPr>
            <p:cNvPr id="575641" name="Freeform 153"/>
            <p:cNvSpPr>
              <a:spLocks/>
            </p:cNvSpPr>
            <p:nvPr/>
          </p:nvSpPr>
          <p:spPr bwMode="auto">
            <a:xfrm>
              <a:off x="860" y="2305"/>
              <a:ext cx="11" cy="40"/>
            </a:xfrm>
            <a:custGeom>
              <a:avLst/>
              <a:gdLst/>
              <a:ahLst/>
              <a:cxnLst>
                <a:cxn ang="0">
                  <a:pos x="0" y="3"/>
                </a:cxn>
                <a:cxn ang="0">
                  <a:pos x="3" y="44"/>
                </a:cxn>
                <a:cxn ang="0">
                  <a:pos x="7" y="95"/>
                </a:cxn>
                <a:cxn ang="0">
                  <a:pos x="11" y="147"/>
                </a:cxn>
                <a:cxn ang="0">
                  <a:pos x="12" y="162"/>
                </a:cxn>
                <a:cxn ang="0">
                  <a:pos x="45" y="160"/>
                </a:cxn>
                <a:cxn ang="0">
                  <a:pos x="43" y="144"/>
                </a:cxn>
                <a:cxn ang="0">
                  <a:pos x="39" y="93"/>
                </a:cxn>
                <a:cxn ang="0">
                  <a:pos x="35" y="42"/>
                </a:cxn>
                <a:cxn ang="0">
                  <a:pos x="32" y="0"/>
                </a:cxn>
                <a:cxn ang="0">
                  <a:pos x="0" y="3"/>
                </a:cxn>
              </a:cxnLst>
              <a:rect l="0" t="0" r="r" b="b"/>
              <a:pathLst>
                <a:path w="45" h="162">
                  <a:moveTo>
                    <a:pt x="0" y="3"/>
                  </a:moveTo>
                  <a:lnTo>
                    <a:pt x="3" y="44"/>
                  </a:lnTo>
                  <a:lnTo>
                    <a:pt x="7" y="95"/>
                  </a:lnTo>
                  <a:lnTo>
                    <a:pt x="11" y="147"/>
                  </a:lnTo>
                  <a:lnTo>
                    <a:pt x="12" y="162"/>
                  </a:lnTo>
                  <a:lnTo>
                    <a:pt x="45" y="160"/>
                  </a:lnTo>
                  <a:lnTo>
                    <a:pt x="43" y="144"/>
                  </a:lnTo>
                  <a:lnTo>
                    <a:pt x="39" y="93"/>
                  </a:lnTo>
                  <a:lnTo>
                    <a:pt x="35" y="42"/>
                  </a:lnTo>
                  <a:lnTo>
                    <a:pt x="32" y="0"/>
                  </a:lnTo>
                  <a:lnTo>
                    <a:pt x="0" y="3"/>
                  </a:lnTo>
                  <a:close/>
                </a:path>
              </a:pathLst>
            </a:custGeom>
            <a:solidFill>
              <a:srgbClr val="28166F"/>
            </a:solidFill>
            <a:ln w="9525">
              <a:noFill/>
              <a:round/>
              <a:headEnd/>
              <a:tailEnd/>
            </a:ln>
          </p:spPr>
          <p:txBody>
            <a:bodyPr/>
            <a:lstStyle/>
            <a:p>
              <a:endParaRPr lang="fr-FR"/>
            </a:p>
          </p:txBody>
        </p:sp>
        <p:sp>
          <p:nvSpPr>
            <p:cNvPr id="575642" name="Freeform 154"/>
            <p:cNvSpPr>
              <a:spLocks/>
            </p:cNvSpPr>
            <p:nvPr/>
          </p:nvSpPr>
          <p:spPr bwMode="auto">
            <a:xfrm>
              <a:off x="857" y="2241"/>
              <a:ext cx="9" cy="41"/>
            </a:xfrm>
            <a:custGeom>
              <a:avLst/>
              <a:gdLst/>
              <a:ahLst/>
              <a:cxnLst>
                <a:cxn ang="0">
                  <a:pos x="0" y="1"/>
                </a:cxn>
                <a:cxn ang="0">
                  <a:pos x="1" y="40"/>
                </a:cxn>
                <a:cxn ang="0">
                  <a:pos x="4" y="92"/>
                </a:cxn>
                <a:cxn ang="0">
                  <a:pos x="6" y="144"/>
                </a:cxn>
                <a:cxn ang="0">
                  <a:pos x="7" y="161"/>
                </a:cxn>
                <a:cxn ang="0">
                  <a:pos x="40" y="159"/>
                </a:cxn>
                <a:cxn ang="0">
                  <a:pos x="39" y="142"/>
                </a:cxn>
                <a:cxn ang="0">
                  <a:pos x="36" y="90"/>
                </a:cxn>
                <a:cxn ang="0">
                  <a:pos x="33" y="38"/>
                </a:cxn>
                <a:cxn ang="0">
                  <a:pos x="31" y="0"/>
                </a:cxn>
                <a:cxn ang="0">
                  <a:pos x="0" y="1"/>
                </a:cxn>
              </a:cxnLst>
              <a:rect l="0" t="0" r="r" b="b"/>
              <a:pathLst>
                <a:path w="40" h="161">
                  <a:moveTo>
                    <a:pt x="0" y="1"/>
                  </a:moveTo>
                  <a:lnTo>
                    <a:pt x="1" y="40"/>
                  </a:lnTo>
                  <a:lnTo>
                    <a:pt x="4" y="92"/>
                  </a:lnTo>
                  <a:lnTo>
                    <a:pt x="6" y="144"/>
                  </a:lnTo>
                  <a:lnTo>
                    <a:pt x="7" y="161"/>
                  </a:lnTo>
                  <a:lnTo>
                    <a:pt x="40" y="159"/>
                  </a:lnTo>
                  <a:lnTo>
                    <a:pt x="39" y="142"/>
                  </a:lnTo>
                  <a:lnTo>
                    <a:pt x="36" y="90"/>
                  </a:lnTo>
                  <a:lnTo>
                    <a:pt x="33" y="38"/>
                  </a:lnTo>
                  <a:lnTo>
                    <a:pt x="31" y="0"/>
                  </a:lnTo>
                  <a:lnTo>
                    <a:pt x="0" y="1"/>
                  </a:lnTo>
                  <a:close/>
                </a:path>
              </a:pathLst>
            </a:custGeom>
            <a:solidFill>
              <a:srgbClr val="28166F"/>
            </a:solidFill>
            <a:ln w="9525">
              <a:noFill/>
              <a:round/>
              <a:headEnd/>
              <a:tailEnd/>
            </a:ln>
          </p:spPr>
          <p:txBody>
            <a:bodyPr/>
            <a:lstStyle/>
            <a:p>
              <a:endParaRPr lang="fr-FR"/>
            </a:p>
          </p:txBody>
        </p:sp>
        <p:sp>
          <p:nvSpPr>
            <p:cNvPr id="575643" name="Freeform 155"/>
            <p:cNvSpPr>
              <a:spLocks/>
            </p:cNvSpPr>
            <p:nvPr/>
          </p:nvSpPr>
          <p:spPr bwMode="auto">
            <a:xfrm>
              <a:off x="855" y="2177"/>
              <a:ext cx="9" cy="40"/>
            </a:xfrm>
            <a:custGeom>
              <a:avLst/>
              <a:gdLst/>
              <a:ahLst/>
              <a:cxnLst>
                <a:cxn ang="0">
                  <a:pos x="0" y="1"/>
                </a:cxn>
                <a:cxn ang="0">
                  <a:pos x="0" y="35"/>
                </a:cxn>
                <a:cxn ang="0">
                  <a:pos x="1" y="88"/>
                </a:cxn>
                <a:cxn ang="0">
                  <a:pos x="2" y="140"/>
                </a:cxn>
                <a:cxn ang="0">
                  <a:pos x="2" y="161"/>
                </a:cxn>
                <a:cxn ang="0">
                  <a:pos x="34" y="160"/>
                </a:cxn>
                <a:cxn ang="0">
                  <a:pos x="33" y="140"/>
                </a:cxn>
                <a:cxn ang="0">
                  <a:pos x="32" y="87"/>
                </a:cxn>
                <a:cxn ang="0">
                  <a:pos x="31" y="35"/>
                </a:cxn>
                <a:cxn ang="0">
                  <a:pos x="31" y="0"/>
                </a:cxn>
                <a:cxn ang="0">
                  <a:pos x="0" y="1"/>
                </a:cxn>
              </a:cxnLst>
              <a:rect l="0" t="0" r="r" b="b"/>
              <a:pathLst>
                <a:path w="34" h="161">
                  <a:moveTo>
                    <a:pt x="0" y="1"/>
                  </a:moveTo>
                  <a:lnTo>
                    <a:pt x="0" y="35"/>
                  </a:lnTo>
                  <a:lnTo>
                    <a:pt x="1" y="88"/>
                  </a:lnTo>
                  <a:lnTo>
                    <a:pt x="2" y="140"/>
                  </a:lnTo>
                  <a:lnTo>
                    <a:pt x="2" y="161"/>
                  </a:lnTo>
                  <a:lnTo>
                    <a:pt x="34" y="160"/>
                  </a:lnTo>
                  <a:lnTo>
                    <a:pt x="33" y="140"/>
                  </a:lnTo>
                  <a:lnTo>
                    <a:pt x="32" y="87"/>
                  </a:lnTo>
                  <a:lnTo>
                    <a:pt x="31" y="35"/>
                  </a:lnTo>
                  <a:lnTo>
                    <a:pt x="31" y="0"/>
                  </a:lnTo>
                  <a:lnTo>
                    <a:pt x="0" y="1"/>
                  </a:lnTo>
                  <a:close/>
                </a:path>
              </a:pathLst>
            </a:custGeom>
            <a:solidFill>
              <a:srgbClr val="28166F"/>
            </a:solidFill>
            <a:ln w="9525">
              <a:noFill/>
              <a:round/>
              <a:headEnd/>
              <a:tailEnd/>
            </a:ln>
          </p:spPr>
          <p:txBody>
            <a:bodyPr/>
            <a:lstStyle/>
            <a:p>
              <a:endParaRPr lang="fr-FR"/>
            </a:p>
          </p:txBody>
        </p:sp>
        <p:sp>
          <p:nvSpPr>
            <p:cNvPr id="575644" name="Freeform 156"/>
            <p:cNvSpPr>
              <a:spLocks/>
            </p:cNvSpPr>
            <p:nvPr/>
          </p:nvSpPr>
          <p:spPr bwMode="auto">
            <a:xfrm>
              <a:off x="855" y="2113"/>
              <a:ext cx="8" cy="40"/>
            </a:xfrm>
            <a:custGeom>
              <a:avLst/>
              <a:gdLst/>
              <a:ahLst/>
              <a:cxnLst>
                <a:cxn ang="0">
                  <a:pos x="2" y="0"/>
                </a:cxn>
                <a:cxn ang="0">
                  <a:pos x="2" y="29"/>
                </a:cxn>
                <a:cxn ang="0">
                  <a:pos x="1" y="82"/>
                </a:cxn>
                <a:cxn ang="0">
                  <a:pos x="0" y="133"/>
                </a:cxn>
                <a:cxn ang="0">
                  <a:pos x="0" y="160"/>
                </a:cxn>
                <a:cxn ang="0">
                  <a:pos x="32" y="160"/>
                </a:cxn>
                <a:cxn ang="0">
                  <a:pos x="32" y="133"/>
                </a:cxn>
                <a:cxn ang="0">
                  <a:pos x="32" y="82"/>
                </a:cxn>
                <a:cxn ang="0">
                  <a:pos x="33" y="30"/>
                </a:cxn>
                <a:cxn ang="0">
                  <a:pos x="34" y="0"/>
                </a:cxn>
                <a:cxn ang="0">
                  <a:pos x="2" y="0"/>
                </a:cxn>
              </a:cxnLst>
              <a:rect l="0" t="0" r="r" b="b"/>
              <a:pathLst>
                <a:path w="34" h="160">
                  <a:moveTo>
                    <a:pt x="2" y="0"/>
                  </a:moveTo>
                  <a:lnTo>
                    <a:pt x="2" y="29"/>
                  </a:lnTo>
                  <a:lnTo>
                    <a:pt x="1" y="82"/>
                  </a:lnTo>
                  <a:lnTo>
                    <a:pt x="0" y="133"/>
                  </a:lnTo>
                  <a:lnTo>
                    <a:pt x="0" y="160"/>
                  </a:lnTo>
                  <a:lnTo>
                    <a:pt x="32" y="160"/>
                  </a:lnTo>
                  <a:lnTo>
                    <a:pt x="32" y="133"/>
                  </a:lnTo>
                  <a:lnTo>
                    <a:pt x="32" y="82"/>
                  </a:lnTo>
                  <a:lnTo>
                    <a:pt x="33" y="30"/>
                  </a:lnTo>
                  <a:lnTo>
                    <a:pt x="34" y="0"/>
                  </a:lnTo>
                  <a:lnTo>
                    <a:pt x="2" y="0"/>
                  </a:lnTo>
                  <a:close/>
                </a:path>
              </a:pathLst>
            </a:custGeom>
            <a:solidFill>
              <a:srgbClr val="28166F"/>
            </a:solidFill>
            <a:ln w="9525">
              <a:noFill/>
              <a:round/>
              <a:headEnd/>
              <a:tailEnd/>
            </a:ln>
          </p:spPr>
          <p:txBody>
            <a:bodyPr/>
            <a:lstStyle/>
            <a:p>
              <a:endParaRPr lang="fr-FR"/>
            </a:p>
          </p:txBody>
        </p:sp>
        <p:sp>
          <p:nvSpPr>
            <p:cNvPr id="575645" name="Freeform 157"/>
            <p:cNvSpPr>
              <a:spLocks/>
            </p:cNvSpPr>
            <p:nvPr/>
          </p:nvSpPr>
          <p:spPr bwMode="auto">
            <a:xfrm>
              <a:off x="856" y="2049"/>
              <a:ext cx="10" cy="41"/>
            </a:xfrm>
            <a:custGeom>
              <a:avLst/>
              <a:gdLst/>
              <a:ahLst/>
              <a:cxnLst>
                <a:cxn ang="0">
                  <a:pos x="7" y="0"/>
                </a:cxn>
                <a:cxn ang="0">
                  <a:pos x="6" y="25"/>
                </a:cxn>
                <a:cxn ang="0">
                  <a:pos x="3" y="78"/>
                </a:cxn>
                <a:cxn ang="0">
                  <a:pos x="1" y="129"/>
                </a:cxn>
                <a:cxn ang="0">
                  <a:pos x="0" y="160"/>
                </a:cxn>
                <a:cxn ang="0">
                  <a:pos x="32" y="161"/>
                </a:cxn>
                <a:cxn ang="0">
                  <a:pos x="33" y="130"/>
                </a:cxn>
                <a:cxn ang="0">
                  <a:pos x="35" y="79"/>
                </a:cxn>
                <a:cxn ang="0">
                  <a:pos x="38" y="27"/>
                </a:cxn>
                <a:cxn ang="0">
                  <a:pos x="40" y="1"/>
                </a:cxn>
                <a:cxn ang="0">
                  <a:pos x="7" y="0"/>
                </a:cxn>
              </a:cxnLst>
              <a:rect l="0" t="0" r="r" b="b"/>
              <a:pathLst>
                <a:path w="40" h="161">
                  <a:moveTo>
                    <a:pt x="7" y="0"/>
                  </a:moveTo>
                  <a:lnTo>
                    <a:pt x="6" y="25"/>
                  </a:lnTo>
                  <a:lnTo>
                    <a:pt x="3" y="78"/>
                  </a:lnTo>
                  <a:lnTo>
                    <a:pt x="1" y="129"/>
                  </a:lnTo>
                  <a:lnTo>
                    <a:pt x="0" y="160"/>
                  </a:lnTo>
                  <a:lnTo>
                    <a:pt x="32" y="161"/>
                  </a:lnTo>
                  <a:lnTo>
                    <a:pt x="33" y="130"/>
                  </a:lnTo>
                  <a:lnTo>
                    <a:pt x="35" y="79"/>
                  </a:lnTo>
                  <a:lnTo>
                    <a:pt x="38" y="27"/>
                  </a:lnTo>
                  <a:lnTo>
                    <a:pt x="40" y="1"/>
                  </a:lnTo>
                  <a:lnTo>
                    <a:pt x="7" y="0"/>
                  </a:lnTo>
                  <a:close/>
                </a:path>
              </a:pathLst>
            </a:custGeom>
            <a:solidFill>
              <a:srgbClr val="28166F"/>
            </a:solidFill>
            <a:ln w="9525">
              <a:noFill/>
              <a:round/>
              <a:headEnd/>
              <a:tailEnd/>
            </a:ln>
          </p:spPr>
          <p:txBody>
            <a:bodyPr/>
            <a:lstStyle/>
            <a:p>
              <a:endParaRPr lang="fr-FR"/>
            </a:p>
          </p:txBody>
        </p:sp>
        <p:sp>
          <p:nvSpPr>
            <p:cNvPr id="575646" name="Freeform 158"/>
            <p:cNvSpPr>
              <a:spLocks/>
            </p:cNvSpPr>
            <p:nvPr/>
          </p:nvSpPr>
          <p:spPr bwMode="auto">
            <a:xfrm>
              <a:off x="859" y="1985"/>
              <a:ext cx="11" cy="41"/>
            </a:xfrm>
            <a:custGeom>
              <a:avLst/>
              <a:gdLst/>
              <a:ahLst/>
              <a:cxnLst>
                <a:cxn ang="0">
                  <a:pos x="12" y="0"/>
                </a:cxn>
                <a:cxn ang="0">
                  <a:pos x="10" y="25"/>
                </a:cxn>
                <a:cxn ang="0">
                  <a:pos x="6" y="76"/>
                </a:cxn>
                <a:cxn ang="0">
                  <a:pos x="2" y="127"/>
                </a:cxn>
                <a:cxn ang="0">
                  <a:pos x="0" y="160"/>
                </a:cxn>
                <a:cxn ang="0">
                  <a:pos x="32" y="162"/>
                </a:cxn>
                <a:cxn ang="0">
                  <a:pos x="34" y="130"/>
                </a:cxn>
                <a:cxn ang="0">
                  <a:pos x="38" y="78"/>
                </a:cxn>
                <a:cxn ang="0">
                  <a:pos x="42" y="27"/>
                </a:cxn>
                <a:cxn ang="0">
                  <a:pos x="44" y="3"/>
                </a:cxn>
                <a:cxn ang="0">
                  <a:pos x="12" y="0"/>
                </a:cxn>
              </a:cxnLst>
              <a:rect l="0" t="0" r="r" b="b"/>
              <a:pathLst>
                <a:path w="44" h="162">
                  <a:moveTo>
                    <a:pt x="12" y="0"/>
                  </a:moveTo>
                  <a:lnTo>
                    <a:pt x="10" y="25"/>
                  </a:lnTo>
                  <a:lnTo>
                    <a:pt x="6" y="76"/>
                  </a:lnTo>
                  <a:lnTo>
                    <a:pt x="2" y="127"/>
                  </a:lnTo>
                  <a:lnTo>
                    <a:pt x="0" y="160"/>
                  </a:lnTo>
                  <a:lnTo>
                    <a:pt x="32" y="162"/>
                  </a:lnTo>
                  <a:lnTo>
                    <a:pt x="34" y="130"/>
                  </a:lnTo>
                  <a:lnTo>
                    <a:pt x="38" y="78"/>
                  </a:lnTo>
                  <a:lnTo>
                    <a:pt x="42" y="27"/>
                  </a:lnTo>
                  <a:lnTo>
                    <a:pt x="44" y="3"/>
                  </a:lnTo>
                  <a:lnTo>
                    <a:pt x="12" y="0"/>
                  </a:lnTo>
                  <a:close/>
                </a:path>
              </a:pathLst>
            </a:custGeom>
            <a:solidFill>
              <a:srgbClr val="28166F"/>
            </a:solidFill>
            <a:ln w="9525">
              <a:noFill/>
              <a:round/>
              <a:headEnd/>
              <a:tailEnd/>
            </a:ln>
          </p:spPr>
          <p:txBody>
            <a:bodyPr/>
            <a:lstStyle/>
            <a:p>
              <a:endParaRPr lang="fr-FR"/>
            </a:p>
          </p:txBody>
        </p:sp>
        <p:sp>
          <p:nvSpPr>
            <p:cNvPr id="575647" name="Freeform 159"/>
            <p:cNvSpPr>
              <a:spLocks/>
            </p:cNvSpPr>
            <p:nvPr/>
          </p:nvSpPr>
          <p:spPr bwMode="auto">
            <a:xfrm>
              <a:off x="864" y="1922"/>
              <a:ext cx="13" cy="40"/>
            </a:xfrm>
            <a:custGeom>
              <a:avLst/>
              <a:gdLst/>
              <a:ahLst/>
              <a:cxnLst>
                <a:cxn ang="0">
                  <a:pos x="18" y="0"/>
                </a:cxn>
                <a:cxn ang="0">
                  <a:pos x="15" y="25"/>
                </a:cxn>
                <a:cxn ang="0">
                  <a:pos x="10" y="75"/>
                </a:cxn>
                <a:cxn ang="0">
                  <a:pos x="5" y="126"/>
                </a:cxn>
                <a:cxn ang="0">
                  <a:pos x="0" y="159"/>
                </a:cxn>
                <a:cxn ang="0">
                  <a:pos x="33" y="162"/>
                </a:cxn>
                <a:cxn ang="0">
                  <a:pos x="36" y="129"/>
                </a:cxn>
                <a:cxn ang="0">
                  <a:pos x="41" y="78"/>
                </a:cxn>
                <a:cxn ang="0">
                  <a:pos x="47" y="28"/>
                </a:cxn>
                <a:cxn ang="0">
                  <a:pos x="50" y="4"/>
                </a:cxn>
                <a:cxn ang="0">
                  <a:pos x="18" y="0"/>
                </a:cxn>
              </a:cxnLst>
              <a:rect l="0" t="0" r="r" b="b"/>
              <a:pathLst>
                <a:path w="50" h="162">
                  <a:moveTo>
                    <a:pt x="18" y="0"/>
                  </a:moveTo>
                  <a:lnTo>
                    <a:pt x="15" y="25"/>
                  </a:lnTo>
                  <a:lnTo>
                    <a:pt x="10" y="75"/>
                  </a:lnTo>
                  <a:lnTo>
                    <a:pt x="5" y="126"/>
                  </a:lnTo>
                  <a:lnTo>
                    <a:pt x="0" y="159"/>
                  </a:lnTo>
                  <a:lnTo>
                    <a:pt x="33" y="162"/>
                  </a:lnTo>
                  <a:lnTo>
                    <a:pt x="36" y="129"/>
                  </a:lnTo>
                  <a:lnTo>
                    <a:pt x="41" y="78"/>
                  </a:lnTo>
                  <a:lnTo>
                    <a:pt x="47" y="28"/>
                  </a:lnTo>
                  <a:lnTo>
                    <a:pt x="50" y="4"/>
                  </a:lnTo>
                  <a:lnTo>
                    <a:pt x="18" y="0"/>
                  </a:lnTo>
                  <a:close/>
                </a:path>
              </a:pathLst>
            </a:custGeom>
            <a:solidFill>
              <a:srgbClr val="28166F"/>
            </a:solidFill>
            <a:ln w="9525">
              <a:noFill/>
              <a:round/>
              <a:headEnd/>
              <a:tailEnd/>
            </a:ln>
          </p:spPr>
          <p:txBody>
            <a:bodyPr/>
            <a:lstStyle/>
            <a:p>
              <a:endParaRPr lang="fr-FR"/>
            </a:p>
          </p:txBody>
        </p:sp>
        <p:sp>
          <p:nvSpPr>
            <p:cNvPr id="575648" name="Freeform 160"/>
            <p:cNvSpPr>
              <a:spLocks/>
            </p:cNvSpPr>
            <p:nvPr/>
          </p:nvSpPr>
          <p:spPr bwMode="auto">
            <a:xfrm>
              <a:off x="872" y="1858"/>
              <a:ext cx="13" cy="41"/>
            </a:xfrm>
            <a:custGeom>
              <a:avLst/>
              <a:gdLst/>
              <a:ahLst/>
              <a:cxnLst>
                <a:cxn ang="0">
                  <a:pos x="22" y="0"/>
                </a:cxn>
                <a:cxn ang="0">
                  <a:pos x="18" y="25"/>
                </a:cxn>
                <a:cxn ang="0">
                  <a:pos x="11" y="75"/>
                </a:cxn>
                <a:cxn ang="0">
                  <a:pos x="4" y="126"/>
                </a:cxn>
                <a:cxn ang="0">
                  <a:pos x="0" y="159"/>
                </a:cxn>
                <a:cxn ang="0">
                  <a:pos x="31" y="163"/>
                </a:cxn>
                <a:cxn ang="0">
                  <a:pos x="35" y="130"/>
                </a:cxn>
                <a:cxn ang="0">
                  <a:pos x="42" y="80"/>
                </a:cxn>
                <a:cxn ang="0">
                  <a:pos x="49" y="29"/>
                </a:cxn>
                <a:cxn ang="0">
                  <a:pos x="53" y="5"/>
                </a:cxn>
                <a:cxn ang="0">
                  <a:pos x="22" y="0"/>
                </a:cxn>
              </a:cxnLst>
              <a:rect l="0" t="0" r="r" b="b"/>
              <a:pathLst>
                <a:path w="53" h="163">
                  <a:moveTo>
                    <a:pt x="22" y="0"/>
                  </a:moveTo>
                  <a:lnTo>
                    <a:pt x="18" y="25"/>
                  </a:lnTo>
                  <a:lnTo>
                    <a:pt x="11" y="75"/>
                  </a:lnTo>
                  <a:lnTo>
                    <a:pt x="4" y="126"/>
                  </a:lnTo>
                  <a:lnTo>
                    <a:pt x="0" y="159"/>
                  </a:lnTo>
                  <a:lnTo>
                    <a:pt x="31" y="163"/>
                  </a:lnTo>
                  <a:lnTo>
                    <a:pt x="35" y="130"/>
                  </a:lnTo>
                  <a:lnTo>
                    <a:pt x="42" y="80"/>
                  </a:lnTo>
                  <a:lnTo>
                    <a:pt x="49" y="29"/>
                  </a:lnTo>
                  <a:lnTo>
                    <a:pt x="53" y="5"/>
                  </a:lnTo>
                  <a:lnTo>
                    <a:pt x="22" y="0"/>
                  </a:lnTo>
                  <a:close/>
                </a:path>
              </a:pathLst>
            </a:custGeom>
            <a:solidFill>
              <a:srgbClr val="28166F"/>
            </a:solidFill>
            <a:ln w="9525">
              <a:noFill/>
              <a:round/>
              <a:headEnd/>
              <a:tailEnd/>
            </a:ln>
          </p:spPr>
          <p:txBody>
            <a:bodyPr/>
            <a:lstStyle/>
            <a:p>
              <a:endParaRPr lang="fr-FR"/>
            </a:p>
          </p:txBody>
        </p:sp>
        <p:sp>
          <p:nvSpPr>
            <p:cNvPr id="575649" name="Freeform 161"/>
            <p:cNvSpPr>
              <a:spLocks/>
            </p:cNvSpPr>
            <p:nvPr/>
          </p:nvSpPr>
          <p:spPr bwMode="auto">
            <a:xfrm>
              <a:off x="881" y="1795"/>
              <a:ext cx="15" cy="40"/>
            </a:xfrm>
            <a:custGeom>
              <a:avLst/>
              <a:gdLst/>
              <a:ahLst/>
              <a:cxnLst>
                <a:cxn ang="0">
                  <a:pos x="28" y="0"/>
                </a:cxn>
                <a:cxn ang="0">
                  <a:pos x="23" y="27"/>
                </a:cxn>
                <a:cxn ang="0">
                  <a:pos x="14" y="77"/>
                </a:cxn>
                <a:cxn ang="0">
                  <a:pos x="5" y="128"/>
                </a:cxn>
                <a:cxn ang="0">
                  <a:pos x="0" y="158"/>
                </a:cxn>
                <a:cxn ang="0">
                  <a:pos x="32" y="163"/>
                </a:cxn>
                <a:cxn ang="0">
                  <a:pos x="37" y="133"/>
                </a:cxn>
                <a:cxn ang="0">
                  <a:pos x="46" y="83"/>
                </a:cxn>
                <a:cxn ang="0">
                  <a:pos x="54" y="33"/>
                </a:cxn>
                <a:cxn ang="0">
                  <a:pos x="59" y="6"/>
                </a:cxn>
                <a:cxn ang="0">
                  <a:pos x="28" y="0"/>
                </a:cxn>
              </a:cxnLst>
              <a:rect l="0" t="0" r="r" b="b"/>
              <a:pathLst>
                <a:path w="59" h="163">
                  <a:moveTo>
                    <a:pt x="28" y="0"/>
                  </a:moveTo>
                  <a:lnTo>
                    <a:pt x="23" y="27"/>
                  </a:lnTo>
                  <a:lnTo>
                    <a:pt x="14" y="77"/>
                  </a:lnTo>
                  <a:lnTo>
                    <a:pt x="5" y="128"/>
                  </a:lnTo>
                  <a:lnTo>
                    <a:pt x="0" y="158"/>
                  </a:lnTo>
                  <a:lnTo>
                    <a:pt x="32" y="163"/>
                  </a:lnTo>
                  <a:lnTo>
                    <a:pt x="37" y="133"/>
                  </a:lnTo>
                  <a:lnTo>
                    <a:pt x="46" y="83"/>
                  </a:lnTo>
                  <a:lnTo>
                    <a:pt x="54" y="33"/>
                  </a:lnTo>
                  <a:lnTo>
                    <a:pt x="59" y="6"/>
                  </a:lnTo>
                  <a:lnTo>
                    <a:pt x="28" y="0"/>
                  </a:lnTo>
                  <a:close/>
                </a:path>
              </a:pathLst>
            </a:custGeom>
            <a:solidFill>
              <a:srgbClr val="28166F"/>
            </a:solidFill>
            <a:ln w="9525">
              <a:noFill/>
              <a:round/>
              <a:headEnd/>
              <a:tailEnd/>
            </a:ln>
          </p:spPr>
          <p:txBody>
            <a:bodyPr/>
            <a:lstStyle/>
            <a:p>
              <a:endParaRPr lang="fr-FR"/>
            </a:p>
          </p:txBody>
        </p:sp>
        <p:sp>
          <p:nvSpPr>
            <p:cNvPr id="575650" name="Freeform 162"/>
            <p:cNvSpPr>
              <a:spLocks/>
            </p:cNvSpPr>
            <p:nvPr/>
          </p:nvSpPr>
          <p:spPr bwMode="auto">
            <a:xfrm>
              <a:off x="892" y="1732"/>
              <a:ext cx="16" cy="41"/>
            </a:xfrm>
            <a:custGeom>
              <a:avLst/>
              <a:gdLst/>
              <a:ahLst/>
              <a:cxnLst>
                <a:cxn ang="0">
                  <a:pos x="31" y="0"/>
                </a:cxn>
                <a:cxn ang="0">
                  <a:pos x="25" y="30"/>
                </a:cxn>
                <a:cxn ang="0">
                  <a:pos x="15" y="80"/>
                </a:cxn>
                <a:cxn ang="0">
                  <a:pos x="5" y="129"/>
                </a:cxn>
                <a:cxn ang="0">
                  <a:pos x="0" y="157"/>
                </a:cxn>
                <a:cxn ang="0">
                  <a:pos x="31" y="163"/>
                </a:cxn>
                <a:cxn ang="0">
                  <a:pos x="36" y="136"/>
                </a:cxn>
                <a:cxn ang="0">
                  <a:pos x="46" y="86"/>
                </a:cxn>
                <a:cxn ang="0">
                  <a:pos x="57" y="37"/>
                </a:cxn>
                <a:cxn ang="0">
                  <a:pos x="63" y="6"/>
                </a:cxn>
                <a:cxn ang="0">
                  <a:pos x="31" y="0"/>
                </a:cxn>
              </a:cxnLst>
              <a:rect l="0" t="0" r="r" b="b"/>
              <a:pathLst>
                <a:path w="63" h="163">
                  <a:moveTo>
                    <a:pt x="31" y="0"/>
                  </a:moveTo>
                  <a:lnTo>
                    <a:pt x="25" y="30"/>
                  </a:lnTo>
                  <a:lnTo>
                    <a:pt x="15" y="80"/>
                  </a:lnTo>
                  <a:lnTo>
                    <a:pt x="5" y="129"/>
                  </a:lnTo>
                  <a:lnTo>
                    <a:pt x="0" y="157"/>
                  </a:lnTo>
                  <a:lnTo>
                    <a:pt x="31" y="163"/>
                  </a:lnTo>
                  <a:lnTo>
                    <a:pt x="36" y="136"/>
                  </a:lnTo>
                  <a:lnTo>
                    <a:pt x="46" y="86"/>
                  </a:lnTo>
                  <a:lnTo>
                    <a:pt x="57" y="37"/>
                  </a:lnTo>
                  <a:lnTo>
                    <a:pt x="63" y="6"/>
                  </a:lnTo>
                  <a:lnTo>
                    <a:pt x="31" y="0"/>
                  </a:lnTo>
                  <a:close/>
                </a:path>
              </a:pathLst>
            </a:custGeom>
            <a:solidFill>
              <a:srgbClr val="28166F"/>
            </a:solidFill>
            <a:ln w="9525">
              <a:noFill/>
              <a:round/>
              <a:headEnd/>
              <a:tailEnd/>
            </a:ln>
          </p:spPr>
          <p:txBody>
            <a:bodyPr/>
            <a:lstStyle/>
            <a:p>
              <a:endParaRPr lang="fr-FR"/>
            </a:p>
          </p:txBody>
        </p:sp>
        <p:sp>
          <p:nvSpPr>
            <p:cNvPr id="575651" name="Freeform 163"/>
            <p:cNvSpPr>
              <a:spLocks/>
            </p:cNvSpPr>
            <p:nvPr/>
          </p:nvSpPr>
          <p:spPr bwMode="auto">
            <a:xfrm>
              <a:off x="905" y="1669"/>
              <a:ext cx="17" cy="41"/>
            </a:xfrm>
            <a:custGeom>
              <a:avLst/>
              <a:gdLst/>
              <a:ahLst/>
              <a:cxnLst>
                <a:cxn ang="0">
                  <a:pos x="37" y="0"/>
                </a:cxn>
                <a:cxn ang="0">
                  <a:pos x="28" y="35"/>
                </a:cxn>
                <a:cxn ang="0">
                  <a:pos x="16" y="84"/>
                </a:cxn>
                <a:cxn ang="0">
                  <a:pos x="5" y="133"/>
                </a:cxn>
                <a:cxn ang="0">
                  <a:pos x="0" y="156"/>
                </a:cxn>
                <a:cxn ang="0">
                  <a:pos x="31" y="163"/>
                </a:cxn>
                <a:cxn ang="0">
                  <a:pos x="36" y="141"/>
                </a:cxn>
                <a:cxn ang="0">
                  <a:pos x="47" y="92"/>
                </a:cxn>
                <a:cxn ang="0">
                  <a:pos x="59" y="42"/>
                </a:cxn>
                <a:cxn ang="0">
                  <a:pos x="67" y="8"/>
                </a:cxn>
                <a:cxn ang="0">
                  <a:pos x="37" y="0"/>
                </a:cxn>
              </a:cxnLst>
              <a:rect l="0" t="0" r="r" b="b"/>
              <a:pathLst>
                <a:path w="67" h="163">
                  <a:moveTo>
                    <a:pt x="37" y="0"/>
                  </a:moveTo>
                  <a:lnTo>
                    <a:pt x="28" y="35"/>
                  </a:lnTo>
                  <a:lnTo>
                    <a:pt x="16" y="84"/>
                  </a:lnTo>
                  <a:lnTo>
                    <a:pt x="5" y="133"/>
                  </a:lnTo>
                  <a:lnTo>
                    <a:pt x="0" y="156"/>
                  </a:lnTo>
                  <a:lnTo>
                    <a:pt x="31" y="163"/>
                  </a:lnTo>
                  <a:lnTo>
                    <a:pt x="36" y="141"/>
                  </a:lnTo>
                  <a:lnTo>
                    <a:pt x="47" y="92"/>
                  </a:lnTo>
                  <a:lnTo>
                    <a:pt x="59" y="42"/>
                  </a:lnTo>
                  <a:lnTo>
                    <a:pt x="67" y="8"/>
                  </a:lnTo>
                  <a:lnTo>
                    <a:pt x="37" y="0"/>
                  </a:lnTo>
                  <a:close/>
                </a:path>
              </a:pathLst>
            </a:custGeom>
            <a:solidFill>
              <a:srgbClr val="28166F"/>
            </a:solidFill>
            <a:ln w="9525">
              <a:noFill/>
              <a:round/>
              <a:headEnd/>
              <a:tailEnd/>
            </a:ln>
          </p:spPr>
          <p:txBody>
            <a:bodyPr/>
            <a:lstStyle/>
            <a:p>
              <a:endParaRPr lang="fr-FR"/>
            </a:p>
          </p:txBody>
        </p:sp>
        <p:sp>
          <p:nvSpPr>
            <p:cNvPr id="575652" name="Freeform 164"/>
            <p:cNvSpPr>
              <a:spLocks/>
            </p:cNvSpPr>
            <p:nvPr/>
          </p:nvSpPr>
          <p:spPr bwMode="auto">
            <a:xfrm>
              <a:off x="921" y="1608"/>
              <a:ext cx="18" cy="40"/>
            </a:xfrm>
            <a:custGeom>
              <a:avLst/>
              <a:gdLst/>
              <a:ahLst/>
              <a:cxnLst>
                <a:cxn ang="0">
                  <a:pos x="43" y="0"/>
                </a:cxn>
                <a:cxn ang="0">
                  <a:pos x="31" y="40"/>
                </a:cxn>
                <a:cxn ang="0">
                  <a:pos x="17" y="88"/>
                </a:cxn>
                <a:cxn ang="0">
                  <a:pos x="5" y="136"/>
                </a:cxn>
                <a:cxn ang="0">
                  <a:pos x="0" y="154"/>
                </a:cxn>
                <a:cxn ang="0">
                  <a:pos x="32" y="162"/>
                </a:cxn>
                <a:cxn ang="0">
                  <a:pos x="36" y="145"/>
                </a:cxn>
                <a:cxn ang="0">
                  <a:pos x="49" y="97"/>
                </a:cxn>
                <a:cxn ang="0">
                  <a:pos x="62" y="48"/>
                </a:cxn>
                <a:cxn ang="0">
                  <a:pos x="73" y="8"/>
                </a:cxn>
                <a:cxn ang="0">
                  <a:pos x="43" y="0"/>
                </a:cxn>
              </a:cxnLst>
              <a:rect l="0" t="0" r="r" b="b"/>
              <a:pathLst>
                <a:path w="73" h="162">
                  <a:moveTo>
                    <a:pt x="43" y="0"/>
                  </a:moveTo>
                  <a:lnTo>
                    <a:pt x="31" y="40"/>
                  </a:lnTo>
                  <a:lnTo>
                    <a:pt x="17" y="88"/>
                  </a:lnTo>
                  <a:lnTo>
                    <a:pt x="5" y="136"/>
                  </a:lnTo>
                  <a:lnTo>
                    <a:pt x="0" y="154"/>
                  </a:lnTo>
                  <a:lnTo>
                    <a:pt x="32" y="162"/>
                  </a:lnTo>
                  <a:lnTo>
                    <a:pt x="36" y="145"/>
                  </a:lnTo>
                  <a:lnTo>
                    <a:pt x="49" y="97"/>
                  </a:lnTo>
                  <a:lnTo>
                    <a:pt x="62" y="48"/>
                  </a:lnTo>
                  <a:lnTo>
                    <a:pt x="73" y="8"/>
                  </a:lnTo>
                  <a:lnTo>
                    <a:pt x="43" y="0"/>
                  </a:lnTo>
                  <a:close/>
                </a:path>
              </a:pathLst>
            </a:custGeom>
            <a:solidFill>
              <a:srgbClr val="28166F"/>
            </a:solidFill>
            <a:ln w="9525">
              <a:noFill/>
              <a:round/>
              <a:headEnd/>
              <a:tailEnd/>
            </a:ln>
          </p:spPr>
          <p:txBody>
            <a:bodyPr/>
            <a:lstStyle/>
            <a:p>
              <a:endParaRPr lang="fr-FR"/>
            </a:p>
          </p:txBody>
        </p:sp>
        <p:sp>
          <p:nvSpPr>
            <p:cNvPr id="575653" name="Freeform 165"/>
            <p:cNvSpPr>
              <a:spLocks/>
            </p:cNvSpPr>
            <p:nvPr/>
          </p:nvSpPr>
          <p:spPr bwMode="auto">
            <a:xfrm>
              <a:off x="938" y="1546"/>
              <a:ext cx="19" cy="41"/>
            </a:xfrm>
            <a:custGeom>
              <a:avLst/>
              <a:gdLst/>
              <a:ahLst/>
              <a:cxnLst>
                <a:cxn ang="0">
                  <a:pos x="48" y="0"/>
                </a:cxn>
                <a:cxn ang="0">
                  <a:pos x="33" y="46"/>
                </a:cxn>
                <a:cxn ang="0">
                  <a:pos x="18" y="94"/>
                </a:cxn>
                <a:cxn ang="0">
                  <a:pos x="3" y="142"/>
                </a:cxn>
                <a:cxn ang="0">
                  <a:pos x="0" y="153"/>
                </a:cxn>
                <a:cxn ang="0">
                  <a:pos x="30" y="162"/>
                </a:cxn>
                <a:cxn ang="0">
                  <a:pos x="35" y="152"/>
                </a:cxn>
                <a:cxn ang="0">
                  <a:pos x="49" y="104"/>
                </a:cxn>
                <a:cxn ang="0">
                  <a:pos x="63" y="56"/>
                </a:cxn>
                <a:cxn ang="0">
                  <a:pos x="78" y="10"/>
                </a:cxn>
                <a:cxn ang="0">
                  <a:pos x="48" y="0"/>
                </a:cxn>
              </a:cxnLst>
              <a:rect l="0" t="0" r="r" b="b"/>
              <a:pathLst>
                <a:path w="78" h="162">
                  <a:moveTo>
                    <a:pt x="48" y="0"/>
                  </a:moveTo>
                  <a:lnTo>
                    <a:pt x="33" y="46"/>
                  </a:lnTo>
                  <a:lnTo>
                    <a:pt x="18" y="94"/>
                  </a:lnTo>
                  <a:lnTo>
                    <a:pt x="3" y="142"/>
                  </a:lnTo>
                  <a:lnTo>
                    <a:pt x="0" y="153"/>
                  </a:lnTo>
                  <a:lnTo>
                    <a:pt x="30" y="162"/>
                  </a:lnTo>
                  <a:lnTo>
                    <a:pt x="35" y="152"/>
                  </a:lnTo>
                  <a:lnTo>
                    <a:pt x="49" y="104"/>
                  </a:lnTo>
                  <a:lnTo>
                    <a:pt x="63" y="56"/>
                  </a:lnTo>
                  <a:lnTo>
                    <a:pt x="78" y="10"/>
                  </a:lnTo>
                  <a:lnTo>
                    <a:pt x="48" y="0"/>
                  </a:lnTo>
                  <a:close/>
                </a:path>
              </a:pathLst>
            </a:custGeom>
            <a:solidFill>
              <a:srgbClr val="28166F"/>
            </a:solidFill>
            <a:ln w="9525">
              <a:noFill/>
              <a:round/>
              <a:headEnd/>
              <a:tailEnd/>
            </a:ln>
          </p:spPr>
          <p:txBody>
            <a:bodyPr/>
            <a:lstStyle/>
            <a:p>
              <a:endParaRPr lang="fr-FR"/>
            </a:p>
          </p:txBody>
        </p:sp>
        <p:sp>
          <p:nvSpPr>
            <p:cNvPr id="575654" name="Freeform 166"/>
            <p:cNvSpPr>
              <a:spLocks/>
            </p:cNvSpPr>
            <p:nvPr/>
          </p:nvSpPr>
          <p:spPr bwMode="auto">
            <a:xfrm>
              <a:off x="957" y="1485"/>
              <a:ext cx="21" cy="41"/>
            </a:xfrm>
            <a:custGeom>
              <a:avLst/>
              <a:gdLst/>
              <a:ahLst/>
              <a:cxnLst>
                <a:cxn ang="0">
                  <a:pos x="52" y="0"/>
                </a:cxn>
                <a:cxn ang="0">
                  <a:pos x="50" y="7"/>
                </a:cxn>
                <a:cxn ang="0">
                  <a:pos x="33" y="53"/>
                </a:cxn>
                <a:cxn ang="0">
                  <a:pos x="17" y="100"/>
                </a:cxn>
                <a:cxn ang="0">
                  <a:pos x="1" y="148"/>
                </a:cxn>
                <a:cxn ang="0">
                  <a:pos x="0" y="152"/>
                </a:cxn>
                <a:cxn ang="0">
                  <a:pos x="30" y="162"/>
                </a:cxn>
                <a:cxn ang="0">
                  <a:pos x="31" y="158"/>
                </a:cxn>
                <a:cxn ang="0">
                  <a:pos x="48" y="111"/>
                </a:cxn>
                <a:cxn ang="0">
                  <a:pos x="63" y="63"/>
                </a:cxn>
                <a:cxn ang="0">
                  <a:pos x="79" y="17"/>
                </a:cxn>
                <a:cxn ang="0">
                  <a:pos x="82" y="10"/>
                </a:cxn>
                <a:cxn ang="0">
                  <a:pos x="52" y="0"/>
                </a:cxn>
              </a:cxnLst>
              <a:rect l="0" t="0" r="r" b="b"/>
              <a:pathLst>
                <a:path w="82" h="162">
                  <a:moveTo>
                    <a:pt x="52" y="0"/>
                  </a:moveTo>
                  <a:lnTo>
                    <a:pt x="50" y="7"/>
                  </a:lnTo>
                  <a:lnTo>
                    <a:pt x="33" y="53"/>
                  </a:lnTo>
                  <a:lnTo>
                    <a:pt x="17" y="100"/>
                  </a:lnTo>
                  <a:lnTo>
                    <a:pt x="1" y="148"/>
                  </a:lnTo>
                  <a:lnTo>
                    <a:pt x="0" y="152"/>
                  </a:lnTo>
                  <a:lnTo>
                    <a:pt x="30" y="162"/>
                  </a:lnTo>
                  <a:lnTo>
                    <a:pt x="31" y="158"/>
                  </a:lnTo>
                  <a:lnTo>
                    <a:pt x="48" y="111"/>
                  </a:lnTo>
                  <a:lnTo>
                    <a:pt x="63" y="63"/>
                  </a:lnTo>
                  <a:lnTo>
                    <a:pt x="79" y="17"/>
                  </a:lnTo>
                  <a:lnTo>
                    <a:pt x="82" y="10"/>
                  </a:lnTo>
                  <a:lnTo>
                    <a:pt x="52" y="0"/>
                  </a:lnTo>
                  <a:close/>
                </a:path>
              </a:pathLst>
            </a:custGeom>
            <a:solidFill>
              <a:srgbClr val="28166F"/>
            </a:solidFill>
            <a:ln w="9525">
              <a:noFill/>
              <a:round/>
              <a:headEnd/>
              <a:tailEnd/>
            </a:ln>
          </p:spPr>
          <p:txBody>
            <a:bodyPr/>
            <a:lstStyle/>
            <a:p>
              <a:endParaRPr lang="fr-FR"/>
            </a:p>
          </p:txBody>
        </p:sp>
        <p:sp>
          <p:nvSpPr>
            <p:cNvPr id="575655" name="Freeform 167"/>
            <p:cNvSpPr>
              <a:spLocks/>
            </p:cNvSpPr>
            <p:nvPr/>
          </p:nvSpPr>
          <p:spPr bwMode="auto">
            <a:xfrm>
              <a:off x="978" y="1425"/>
              <a:ext cx="22" cy="41"/>
            </a:xfrm>
            <a:custGeom>
              <a:avLst/>
              <a:gdLst/>
              <a:ahLst/>
              <a:cxnLst>
                <a:cxn ang="0">
                  <a:pos x="57" y="0"/>
                </a:cxn>
                <a:cxn ang="0">
                  <a:pos x="51" y="14"/>
                </a:cxn>
                <a:cxn ang="0">
                  <a:pos x="34" y="60"/>
                </a:cxn>
                <a:cxn ang="0">
                  <a:pos x="16" y="107"/>
                </a:cxn>
                <a:cxn ang="0">
                  <a:pos x="0" y="150"/>
                </a:cxn>
                <a:cxn ang="0">
                  <a:pos x="30" y="161"/>
                </a:cxn>
                <a:cxn ang="0">
                  <a:pos x="46" y="118"/>
                </a:cxn>
                <a:cxn ang="0">
                  <a:pos x="63" y="72"/>
                </a:cxn>
                <a:cxn ang="0">
                  <a:pos x="81" y="26"/>
                </a:cxn>
                <a:cxn ang="0">
                  <a:pos x="87" y="11"/>
                </a:cxn>
                <a:cxn ang="0">
                  <a:pos x="57" y="0"/>
                </a:cxn>
              </a:cxnLst>
              <a:rect l="0" t="0" r="r" b="b"/>
              <a:pathLst>
                <a:path w="87" h="161">
                  <a:moveTo>
                    <a:pt x="57" y="0"/>
                  </a:moveTo>
                  <a:lnTo>
                    <a:pt x="51" y="14"/>
                  </a:lnTo>
                  <a:lnTo>
                    <a:pt x="34" y="60"/>
                  </a:lnTo>
                  <a:lnTo>
                    <a:pt x="16" y="107"/>
                  </a:lnTo>
                  <a:lnTo>
                    <a:pt x="0" y="150"/>
                  </a:lnTo>
                  <a:lnTo>
                    <a:pt x="30" y="161"/>
                  </a:lnTo>
                  <a:lnTo>
                    <a:pt x="46" y="118"/>
                  </a:lnTo>
                  <a:lnTo>
                    <a:pt x="63" y="72"/>
                  </a:lnTo>
                  <a:lnTo>
                    <a:pt x="81" y="26"/>
                  </a:lnTo>
                  <a:lnTo>
                    <a:pt x="87" y="11"/>
                  </a:lnTo>
                  <a:lnTo>
                    <a:pt x="57" y="0"/>
                  </a:lnTo>
                  <a:close/>
                </a:path>
              </a:pathLst>
            </a:custGeom>
            <a:solidFill>
              <a:srgbClr val="28166F"/>
            </a:solidFill>
            <a:ln w="9525">
              <a:noFill/>
              <a:round/>
              <a:headEnd/>
              <a:tailEnd/>
            </a:ln>
          </p:spPr>
          <p:txBody>
            <a:bodyPr/>
            <a:lstStyle/>
            <a:p>
              <a:endParaRPr lang="fr-FR"/>
            </a:p>
          </p:txBody>
        </p:sp>
        <p:sp>
          <p:nvSpPr>
            <p:cNvPr id="575656" name="Freeform 168"/>
            <p:cNvSpPr>
              <a:spLocks/>
            </p:cNvSpPr>
            <p:nvPr/>
          </p:nvSpPr>
          <p:spPr bwMode="auto">
            <a:xfrm>
              <a:off x="1001" y="1366"/>
              <a:ext cx="23" cy="40"/>
            </a:xfrm>
            <a:custGeom>
              <a:avLst/>
              <a:gdLst/>
              <a:ahLst/>
              <a:cxnLst>
                <a:cxn ang="0">
                  <a:pos x="62" y="0"/>
                </a:cxn>
                <a:cxn ang="0">
                  <a:pos x="52" y="23"/>
                </a:cxn>
                <a:cxn ang="0">
                  <a:pos x="33" y="69"/>
                </a:cxn>
                <a:cxn ang="0">
                  <a:pos x="14" y="114"/>
                </a:cxn>
                <a:cxn ang="0">
                  <a:pos x="0" y="148"/>
                </a:cxn>
                <a:cxn ang="0">
                  <a:pos x="31" y="160"/>
                </a:cxn>
                <a:cxn ang="0">
                  <a:pos x="44" y="126"/>
                </a:cxn>
                <a:cxn ang="0">
                  <a:pos x="62" y="81"/>
                </a:cxn>
                <a:cxn ang="0">
                  <a:pos x="81" y="36"/>
                </a:cxn>
                <a:cxn ang="0">
                  <a:pos x="91" y="12"/>
                </a:cxn>
                <a:cxn ang="0">
                  <a:pos x="62" y="0"/>
                </a:cxn>
              </a:cxnLst>
              <a:rect l="0" t="0" r="r" b="b"/>
              <a:pathLst>
                <a:path w="91" h="160">
                  <a:moveTo>
                    <a:pt x="62" y="0"/>
                  </a:moveTo>
                  <a:lnTo>
                    <a:pt x="52" y="23"/>
                  </a:lnTo>
                  <a:lnTo>
                    <a:pt x="33" y="69"/>
                  </a:lnTo>
                  <a:lnTo>
                    <a:pt x="14" y="114"/>
                  </a:lnTo>
                  <a:lnTo>
                    <a:pt x="0" y="148"/>
                  </a:lnTo>
                  <a:lnTo>
                    <a:pt x="31" y="160"/>
                  </a:lnTo>
                  <a:lnTo>
                    <a:pt x="44" y="126"/>
                  </a:lnTo>
                  <a:lnTo>
                    <a:pt x="62" y="81"/>
                  </a:lnTo>
                  <a:lnTo>
                    <a:pt x="81" y="36"/>
                  </a:lnTo>
                  <a:lnTo>
                    <a:pt x="91" y="12"/>
                  </a:lnTo>
                  <a:lnTo>
                    <a:pt x="62" y="0"/>
                  </a:lnTo>
                  <a:close/>
                </a:path>
              </a:pathLst>
            </a:custGeom>
            <a:solidFill>
              <a:srgbClr val="28166F"/>
            </a:solidFill>
            <a:ln w="9525">
              <a:noFill/>
              <a:round/>
              <a:headEnd/>
              <a:tailEnd/>
            </a:ln>
          </p:spPr>
          <p:txBody>
            <a:bodyPr/>
            <a:lstStyle/>
            <a:p>
              <a:endParaRPr lang="fr-FR"/>
            </a:p>
          </p:txBody>
        </p:sp>
        <p:sp>
          <p:nvSpPr>
            <p:cNvPr id="575657" name="Freeform 169"/>
            <p:cNvSpPr>
              <a:spLocks/>
            </p:cNvSpPr>
            <p:nvPr/>
          </p:nvSpPr>
          <p:spPr bwMode="auto">
            <a:xfrm>
              <a:off x="1026" y="1307"/>
              <a:ext cx="24" cy="40"/>
            </a:xfrm>
            <a:custGeom>
              <a:avLst/>
              <a:gdLst/>
              <a:ahLst/>
              <a:cxnLst>
                <a:cxn ang="0">
                  <a:pos x="66" y="0"/>
                </a:cxn>
                <a:cxn ang="0">
                  <a:pos x="51" y="32"/>
                </a:cxn>
                <a:cxn ang="0">
                  <a:pos x="31" y="77"/>
                </a:cxn>
                <a:cxn ang="0">
                  <a:pos x="11" y="121"/>
                </a:cxn>
                <a:cxn ang="0">
                  <a:pos x="0" y="146"/>
                </a:cxn>
                <a:cxn ang="0">
                  <a:pos x="30" y="159"/>
                </a:cxn>
                <a:cxn ang="0">
                  <a:pos x="40" y="135"/>
                </a:cxn>
                <a:cxn ang="0">
                  <a:pos x="60" y="90"/>
                </a:cxn>
                <a:cxn ang="0">
                  <a:pos x="80" y="45"/>
                </a:cxn>
                <a:cxn ang="0">
                  <a:pos x="96" y="13"/>
                </a:cxn>
                <a:cxn ang="0">
                  <a:pos x="66" y="0"/>
                </a:cxn>
              </a:cxnLst>
              <a:rect l="0" t="0" r="r" b="b"/>
              <a:pathLst>
                <a:path w="96" h="159">
                  <a:moveTo>
                    <a:pt x="66" y="0"/>
                  </a:moveTo>
                  <a:lnTo>
                    <a:pt x="51" y="32"/>
                  </a:lnTo>
                  <a:lnTo>
                    <a:pt x="31" y="77"/>
                  </a:lnTo>
                  <a:lnTo>
                    <a:pt x="11" y="121"/>
                  </a:lnTo>
                  <a:lnTo>
                    <a:pt x="0" y="146"/>
                  </a:lnTo>
                  <a:lnTo>
                    <a:pt x="30" y="159"/>
                  </a:lnTo>
                  <a:lnTo>
                    <a:pt x="40" y="135"/>
                  </a:lnTo>
                  <a:lnTo>
                    <a:pt x="60" y="90"/>
                  </a:lnTo>
                  <a:lnTo>
                    <a:pt x="80" y="45"/>
                  </a:lnTo>
                  <a:lnTo>
                    <a:pt x="96" y="13"/>
                  </a:lnTo>
                  <a:lnTo>
                    <a:pt x="66" y="0"/>
                  </a:lnTo>
                  <a:close/>
                </a:path>
              </a:pathLst>
            </a:custGeom>
            <a:solidFill>
              <a:srgbClr val="28166F"/>
            </a:solidFill>
            <a:ln w="9525">
              <a:noFill/>
              <a:round/>
              <a:headEnd/>
              <a:tailEnd/>
            </a:ln>
          </p:spPr>
          <p:txBody>
            <a:bodyPr/>
            <a:lstStyle/>
            <a:p>
              <a:endParaRPr lang="fr-FR"/>
            </a:p>
          </p:txBody>
        </p:sp>
        <p:sp>
          <p:nvSpPr>
            <p:cNvPr id="575658" name="Freeform 170"/>
            <p:cNvSpPr>
              <a:spLocks/>
            </p:cNvSpPr>
            <p:nvPr/>
          </p:nvSpPr>
          <p:spPr bwMode="auto">
            <a:xfrm>
              <a:off x="1053" y="1250"/>
              <a:ext cx="25" cy="39"/>
            </a:xfrm>
            <a:custGeom>
              <a:avLst/>
              <a:gdLst/>
              <a:ahLst/>
              <a:cxnLst>
                <a:cxn ang="0">
                  <a:pos x="70" y="0"/>
                </a:cxn>
                <a:cxn ang="0">
                  <a:pos x="49" y="42"/>
                </a:cxn>
                <a:cxn ang="0">
                  <a:pos x="27" y="85"/>
                </a:cxn>
                <a:cxn ang="0">
                  <a:pos x="6" y="130"/>
                </a:cxn>
                <a:cxn ang="0">
                  <a:pos x="0" y="144"/>
                </a:cxn>
                <a:cxn ang="0">
                  <a:pos x="28" y="158"/>
                </a:cxn>
                <a:cxn ang="0">
                  <a:pos x="35" y="144"/>
                </a:cxn>
                <a:cxn ang="0">
                  <a:pos x="57" y="99"/>
                </a:cxn>
                <a:cxn ang="0">
                  <a:pos x="78" y="56"/>
                </a:cxn>
                <a:cxn ang="0">
                  <a:pos x="99" y="14"/>
                </a:cxn>
                <a:cxn ang="0">
                  <a:pos x="70" y="0"/>
                </a:cxn>
              </a:cxnLst>
              <a:rect l="0" t="0" r="r" b="b"/>
              <a:pathLst>
                <a:path w="99" h="158">
                  <a:moveTo>
                    <a:pt x="70" y="0"/>
                  </a:moveTo>
                  <a:lnTo>
                    <a:pt x="49" y="42"/>
                  </a:lnTo>
                  <a:lnTo>
                    <a:pt x="27" y="85"/>
                  </a:lnTo>
                  <a:lnTo>
                    <a:pt x="6" y="130"/>
                  </a:lnTo>
                  <a:lnTo>
                    <a:pt x="0" y="144"/>
                  </a:lnTo>
                  <a:lnTo>
                    <a:pt x="28" y="158"/>
                  </a:lnTo>
                  <a:lnTo>
                    <a:pt x="35" y="144"/>
                  </a:lnTo>
                  <a:lnTo>
                    <a:pt x="57" y="99"/>
                  </a:lnTo>
                  <a:lnTo>
                    <a:pt x="78" y="56"/>
                  </a:lnTo>
                  <a:lnTo>
                    <a:pt x="99" y="14"/>
                  </a:lnTo>
                  <a:lnTo>
                    <a:pt x="70" y="0"/>
                  </a:lnTo>
                  <a:close/>
                </a:path>
              </a:pathLst>
            </a:custGeom>
            <a:solidFill>
              <a:srgbClr val="28166F"/>
            </a:solidFill>
            <a:ln w="9525">
              <a:noFill/>
              <a:round/>
              <a:headEnd/>
              <a:tailEnd/>
            </a:ln>
          </p:spPr>
          <p:txBody>
            <a:bodyPr/>
            <a:lstStyle/>
            <a:p>
              <a:endParaRPr lang="fr-FR"/>
            </a:p>
          </p:txBody>
        </p:sp>
        <p:sp>
          <p:nvSpPr>
            <p:cNvPr id="575659" name="Freeform 171"/>
            <p:cNvSpPr>
              <a:spLocks/>
            </p:cNvSpPr>
            <p:nvPr/>
          </p:nvSpPr>
          <p:spPr bwMode="auto">
            <a:xfrm>
              <a:off x="1082" y="1193"/>
              <a:ext cx="25" cy="39"/>
            </a:xfrm>
            <a:custGeom>
              <a:avLst/>
              <a:gdLst/>
              <a:ahLst/>
              <a:cxnLst>
                <a:cxn ang="0">
                  <a:pos x="75" y="0"/>
                </a:cxn>
                <a:cxn ang="0">
                  <a:pos x="71" y="7"/>
                </a:cxn>
                <a:cxn ang="0">
                  <a:pos x="48" y="51"/>
                </a:cxn>
                <a:cxn ang="0">
                  <a:pos x="25" y="93"/>
                </a:cxn>
                <a:cxn ang="0">
                  <a:pos x="2" y="137"/>
                </a:cxn>
                <a:cxn ang="0">
                  <a:pos x="0" y="142"/>
                </a:cxn>
                <a:cxn ang="0">
                  <a:pos x="29" y="156"/>
                </a:cxn>
                <a:cxn ang="0">
                  <a:pos x="31" y="152"/>
                </a:cxn>
                <a:cxn ang="0">
                  <a:pos x="53" y="109"/>
                </a:cxn>
                <a:cxn ang="0">
                  <a:pos x="76" y="66"/>
                </a:cxn>
                <a:cxn ang="0">
                  <a:pos x="99" y="23"/>
                </a:cxn>
                <a:cxn ang="0">
                  <a:pos x="104" y="15"/>
                </a:cxn>
                <a:cxn ang="0">
                  <a:pos x="75" y="0"/>
                </a:cxn>
              </a:cxnLst>
              <a:rect l="0" t="0" r="r" b="b"/>
              <a:pathLst>
                <a:path w="104" h="156">
                  <a:moveTo>
                    <a:pt x="75" y="0"/>
                  </a:moveTo>
                  <a:lnTo>
                    <a:pt x="71" y="7"/>
                  </a:lnTo>
                  <a:lnTo>
                    <a:pt x="48" y="51"/>
                  </a:lnTo>
                  <a:lnTo>
                    <a:pt x="25" y="93"/>
                  </a:lnTo>
                  <a:lnTo>
                    <a:pt x="2" y="137"/>
                  </a:lnTo>
                  <a:lnTo>
                    <a:pt x="0" y="142"/>
                  </a:lnTo>
                  <a:lnTo>
                    <a:pt x="29" y="156"/>
                  </a:lnTo>
                  <a:lnTo>
                    <a:pt x="31" y="152"/>
                  </a:lnTo>
                  <a:lnTo>
                    <a:pt x="53" y="109"/>
                  </a:lnTo>
                  <a:lnTo>
                    <a:pt x="76" y="66"/>
                  </a:lnTo>
                  <a:lnTo>
                    <a:pt x="99" y="23"/>
                  </a:lnTo>
                  <a:lnTo>
                    <a:pt x="104" y="15"/>
                  </a:lnTo>
                  <a:lnTo>
                    <a:pt x="75" y="0"/>
                  </a:lnTo>
                  <a:close/>
                </a:path>
              </a:pathLst>
            </a:custGeom>
            <a:solidFill>
              <a:srgbClr val="28166F"/>
            </a:solidFill>
            <a:ln w="9525">
              <a:noFill/>
              <a:round/>
              <a:headEnd/>
              <a:tailEnd/>
            </a:ln>
          </p:spPr>
          <p:txBody>
            <a:bodyPr/>
            <a:lstStyle/>
            <a:p>
              <a:endParaRPr lang="fr-FR"/>
            </a:p>
          </p:txBody>
        </p:sp>
        <p:sp>
          <p:nvSpPr>
            <p:cNvPr id="575660" name="Freeform 172"/>
            <p:cNvSpPr>
              <a:spLocks/>
            </p:cNvSpPr>
            <p:nvPr/>
          </p:nvSpPr>
          <p:spPr bwMode="auto">
            <a:xfrm>
              <a:off x="1112" y="1137"/>
              <a:ext cx="27" cy="39"/>
            </a:xfrm>
            <a:custGeom>
              <a:avLst/>
              <a:gdLst/>
              <a:ahLst/>
              <a:cxnLst>
                <a:cxn ang="0">
                  <a:pos x="80" y="0"/>
                </a:cxn>
                <a:cxn ang="0">
                  <a:pos x="69" y="19"/>
                </a:cxn>
                <a:cxn ang="0">
                  <a:pos x="44" y="60"/>
                </a:cxn>
                <a:cxn ang="0">
                  <a:pos x="20" y="103"/>
                </a:cxn>
                <a:cxn ang="0">
                  <a:pos x="0" y="140"/>
                </a:cxn>
                <a:cxn ang="0">
                  <a:pos x="27" y="155"/>
                </a:cxn>
                <a:cxn ang="0">
                  <a:pos x="48" y="119"/>
                </a:cxn>
                <a:cxn ang="0">
                  <a:pos x="73" y="76"/>
                </a:cxn>
                <a:cxn ang="0">
                  <a:pos x="97" y="34"/>
                </a:cxn>
                <a:cxn ang="0">
                  <a:pos x="107" y="17"/>
                </a:cxn>
                <a:cxn ang="0">
                  <a:pos x="80" y="0"/>
                </a:cxn>
              </a:cxnLst>
              <a:rect l="0" t="0" r="r" b="b"/>
              <a:pathLst>
                <a:path w="107" h="155">
                  <a:moveTo>
                    <a:pt x="80" y="0"/>
                  </a:moveTo>
                  <a:lnTo>
                    <a:pt x="69" y="19"/>
                  </a:lnTo>
                  <a:lnTo>
                    <a:pt x="44" y="60"/>
                  </a:lnTo>
                  <a:lnTo>
                    <a:pt x="20" y="103"/>
                  </a:lnTo>
                  <a:lnTo>
                    <a:pt x="0" y="140"/>
                  </a:lnTo>
                  <a:lnTo>
                    <a:pt x="27" y="155"/>
                  </a:lnTo>
                  <a:lnTo>
                    <a:pt x="48" y="119"/>
                  </a:lnTo>
                  <a:lnTo>
                    <a:pt x="73" y="76"/>
                  </a:lnTo>
                  <a:lnTo>
                    <a:pt x="97" y="34"/>
                  </a:lnTo>
                  <a:lnTo>
                    <a:pt x="107" y="17"/>
                  </a:lnTo>
                  <a:lnTo>
                    <a:pt x="80" y="0"/>
                  </a:lnTo>
                  <a:close/>
                </a:path>
              </a:pathLst>
            </a:custGeom>
            <a:solidFill>
              <a:srgbClr val="28166F"/>
            </a:solidFill>
            <a:ln w="9525">
              <a:noFill/>
              <a:round/>
              <a:headEnd/>
              <a:tailEnd/>
            </a:ln>
          </p:spPr>
          <p:txBody>
            <a:bodyPr/>
            <a:lstStyle/>
            <a:p>
              <a:endParaRPr lang="fr-FR"/>
            </a:p>
          </p:txBody>
        </p:sp>
        <p:sp>
          <p:nvSpPr>
            <p:cNvPr id="575661" name="Freeform 173"/>
            <p:cNvSpPr>
              <a:spLocks/>
            </p:cNvSpPr>
            <p:nvPr/>
          </p:nvSpPr>
          <p:spPr bwMode="auto">
            <a:xfrm>
              <a:off x="1144" y="1082"/>
              <a:ext cx="28" cy="39"/>
            </a:xfrm>
            <a:custGeom>
              <a:avLst/>
              <a:gdLst/>
              <a:ahLst/>
              <a:cxnLst>
                <a:cxn ang="0">
                  <a:pos x="84" y="0"/>
                </a:cxn>
                <a:cxn ang="0">
                  <a:pos x="67" y="27"/>
                </a:cxn>
                <a:cxn ang="0">
                  <a:pos x="42" y="69"/>
                </a:cxn>
                <a:cxn ang="0">
                  <a:pos x="17" y="110"/>
                </a:cxn>
                <a:cxn ang="0">
                  <a:pos x="0" y="136"/>
                </a:cxn>
                <a:cxn ang="0">
                  <a:pos x="28" y="153"/>
                </a:cxn>
                <a:cxn ang="0">
                  <a:pos x="44" y="126"/>
                </a:cxn>
                <a:cxn ang="0">
                  <a:pos x="69" y="85"/>
                </a:cxn>
                <a:cxn ang="0">
                  <a:pos x="95" y="44"/>
                </a:cxn>
                <a:cxn ang="0">
                  <a:pos x="112" y="17"/>
                </a:cxn>
                <a:cxn ang="0">
                  <a:pos x="84" y="0"/>
                </a:cxn>
              </a:cxnLst>
              <a:rect l="0" t="0" r="r" b="b"/>
              <a:pathLst>
                <a:path w="112" h="153">
                  <a:moveTo>
                    <a:pt x="84" y="0"/>
                  </a:moveTo>
                  <a:lnTo>
                    <a:pt x="67" y="27"/>
                  </a:lnTo>
                  <a:lnTo>
                    <a:pt x="42" y="69"/>
                  </a:lnTo>
                  <a:lnTo>
                    <a:pt x="17" y="110"/>
                  </a:lnTo>
                  <a:lnTo>
                    <a:pt x="0" y="136"/>
                  </a:lnTo>
                  <a:lnTo>
                    <a:pt x="28" y="153"/>
                  </a:lnTo>
                  <a:lnTo>
                    <a:pt x="44" y="126"/>
                  </a:lnTo>
                  <a:lnTo>
                    <a:pt x="69" y="85"/>
                  </a:lnTo>
                  <a:lnTo>
                    <a:pt x="95" y="44"/>
                  </a:lnTo>
                  <a:lnTo>
                    <a:pt x="112" y="17"/>
                  </a:lnTo>
                  <a:lnTo>
                    <a:pt x="84" y="0"/>
                  </a:lnTo>
                  <a:close/>
                </a:path>
              </a:pathLst>
            </a:custGeom>
            <a:solidFill>
              <a:srgbClr val="28166F"/>
            </a:solidFill>
            <a:ln w="9525">
              <a:noFill/>
              <a:round/>
              <a:headEnd/>
              <a:tailEnd/>
            </a:ln>
          </p:spPr>
          <p:txBody>
            <a:bodyPr/>
            <a:lstStyle/>
            <a:p>
              <a:endParaRPr lang="fr-FR"/>
            </a:p>
          </p:txBody>
        </p:sp>
        <p:sp>
          <p:nvSpPr>
            <p:cNvPr id="575662" name="Freeform 174"/>
            <p:cNvSpPr>
              <a:spLocks/>
            </p:cNvSpPr>
            <p:nvPr/>
          </p:nvSpPr>
          <p:spPr bwMode="auto">
            <a:xfrm>
              <a:off x="1178" y="1029"/>
              <a:ext cx="29" cy="38"/>
            </a:xfrm>
            <a:custGeom>
              <a:avLst/>
              <a:gdLst/>
              <a:ahLst/>
              <a:cxnLst>
                <a:cxn ang="0">
                  <a:pos x="88" y="0"/>
                </a:cxn>
                <a:cxn ang="0">
                  <a:pos x="64" y="37"/>
                </a:cxn>
                <a:cxn ang="0">
                  <a:pos x="36" y="78"/>
                </a:cxn>
                <a:cxn ang="0">
                  <a:pos x="10" y="119"/>
                </a:cxn>
                <a:cxn ang="0">
                  <a:pos x="0" y="134"/>
                </a:cxn>
                <a:cxn ang="0">
                  <a:pos x="27" y="151"/>
                </a:cxn>
                <a:cxn ang="0">
                  <a:pos x="36" y="136"/>
                </a:cxn>
                <a:cxn ang="0">
                  <a:pos x="64" y="95"/>
                </a:cxn>
                <a:cxn ang="0">
                  <a:pos x="90" y="55"/>
                </a:cxn>
                <a:cxn ang="0">
                  <a:pos x="115" y="17"/>
                </a:cxn>
                <a:cxn ang="0">
                  <a:pos x="88" y="0"/>
                </a:cxn>
              </a:cxnLst>
              <a:rect l="0" t="0" r="r" b="b"/>
              <a:pathLst>
                <a:path w="115" h="151">
                  <a:moveTo>
                    <a:pt x="88" y="0"/>
                  </a:moveTo>
                  <a:lnTo>
                    <a:pt x="64" y="37"/>
                  </a:lnTo>
                  <a:lnTo>
                    <a:pt x="36" y="78"/>
                  </a:lnTo>
                  <a:lnTo>
                    <a:pt x="10" y="119"/>
                  </a:lnTo>
                  <a:lnTo>
                    <a:pt x="0" y="134"/>
                  </a:lnTo>
                  <a:lnTo>
                    <a:pt x="27" y="151"/>
                  </a:lnTo>
                  <a:lnTo>
                    <a:pt x="36" y="136"/>
                  </a:lnTo>
                  <a:lnTo>
                    <a:pt x="64" y="95"/>
                  </a:lnTo>
                  <a:lnTo>
                    <a:pt x="90" y="55"/>
                  </a:lnTo>
                  <a:lnTo>
                    <a:pt x="115" y="17"/>
                  </a:lnTo>
                  <a:lnTo>
                    <a:pt x="88" y="0"/>
                  </a:lnTo>
                  <a:close/>
                </a:path>
              </a:pathLst>
            </a:custGeom>
            <a:solidFill>
              <a:srgbClr val="28166F"/>
            </a:solidFill>
            <a:ln w="9525">
              <a:noFill/>
              <a:round/>
              <a:headEnd/>
              <a:tailEnd/>
            </a:ln>
          </p:spPr>
          <p:txBody>
            <a:bodyPr/>
            <a:lstStyle/>
            <a:p>
              <a:endParaRPr lang="fr-FR"/>
            </a:p>
          </p:txBody>
        </p:sp>
        <p:sp>
          <p:nvSpPr>
            <p:cNvPr id="575663" name="Freeform 175"/>
            <p:cNvSpPr>
              <a:spLocks/>
            </p:cNvSpPr>
            <p:nvPr/>
          </p:nvSpPr>
          <p:spPr bwMode="auto">
            <a:xfrm>
              <a:off x="1214" y="976"/>
              <a:ext cx="29" cy="37"/>
            </a:xfrm>
            <a:custGeom>
              <a:avLst/>
              <a:gdLst/>
              <a:ahLst/>
              <a:cxnLst>
                <a:cxn ang="0">
                  <a:pos x="92" y="0"/>
                </a:cxn>
                <a:cxn ang="0">
                  <a:pos x="87" y="7"/>
                </a:cxn>
                <a:cxn ang="0">
                  <a:pos x="59" y="46"/>
                </a:cxn>
                <a:cxn ang="0">
                  <a:pos x="31" y="87"/>
                </a:cxn>
                <a:cxn ang="0">
                  <a:pos x="3" y="126"/>
                </a:cxn>
                <a:cxn ang="0">
                  <a:pos x="0" y="131"/>
                </a:cxn>
                <a:cxn ang="0">
                  <a:pos x="26" y="148"/>
                </a:cxn>
                <a:cxn ang="0">
                  <a:pos x="29" y="144"/>
                </a:cxn>
                <a:cxn ang="0">
                  <a:pos x="57" y="105"/>
                </a:cxn>
                <a:cxn ang="0">
                  <a:pos x="85" y="65"/>
                </a:cxn>
                <a:cxn ang="0">
                  <a:pos x="113" y="26"/>
                </a:cxn>
                <a:cxn ang="0">
                  <a:pos x="118" y="19"/>
                </a:cxn>
                <a:cxn ang="0">
                  <a:pos x="92" y="0"/>
                </a:cxn>
              </a:cxnLst>
              <a:rect l="0" t="0" r="r" b="b"/>
              <a:pathLst>
                <a:path w="118" h="148">
                  <a:moveTo>
                    <a:pt x="92" y="0"/>
                  </a:moveTo>
                  <a:lnTo>
                    <a:pt x="87" y="7"/>
                  </a:lnTo>
                  <a:lnTo>
                    <a:pt x="59" y="46"/>
                  </a:lnTo>
                  <a:lnTo>
                    <a:pt x="31" y="87"/>
                  </a:lnTo>
                  <a:lnTo>
                    <a:pt x="3" y="126"/>
                  </a:lnTo>
                  <a:lnTo>
                    <a:pt x="0" y="131"/>
                  </a:lnTo>
                  <a:lnTo>
                    <a:pt x="26" y="148"/>
                  </a:lnTo>
                  <a:lnTo>
                    <a:pt x="29" y="144"/>
                  </a:lnTo>
                  <a:lnTo>
                    <a:pt x="57" y="105"/>
                  </a:lnTo>
                  <a:lnTo>
                    <a:pt x="85" y="65"/>
                  </a:lnTo>
                  <a:lnTo>
                    <a:pt x="113" y="26"/>
                  </a:lnTo>
                  <a:lnTo>
                    <a:pt x="118" y="19"/>
                  </a:lnTo>
                  <a:lnTo>
                    <a:pt x="92" y="0"/>
                  </a:lnTo>
                  <a:close/>
                </a:path>
              </a:pathLst>
            </a:custGeom>
            <a:solidFill>
              <a:srgbClr val="28166F"/>
            </a:solidFill>
            <a:ln w="9525">
              <a:noFill/>
              <a:round/>
              <a:headEnd/>
              <a:tailEnd/>
            </a:ln>
          </p:spPr>
          <p:txBody>
            <a:bodyPr/>
            <a:lstStyle/>
            <a:p>
              <a:endParaRPr lang="fr-FR"/>
            </a:p>
          </p:txBody>
        </p:sp>
        <p:sp>
          <p:nvSpPr>
            <p:cNvPr id="575664" name="Freeform 176"/>
            <p:cNvSpPr>
              <a:spLocks/>
            </p:cNvSpPr>
            <p:nvPr/>
          </p:nvSpPr>
          <p:spPr bwMode="auto">
            <a:xfrm>
              <a:off x="1251" y="925"/>
              <a:ext cx="31" cy="36"/>
            </a:xfrm>
            <a:custGeom>
              <a:avLst/>
              <a:gdLst/>
              <a:ahLst/>
              <a:cxnLst>
                <a:cxn ang="0">
                  <a:pos x="97" y="0"/>
                </a:cxn>
                <a:cxn ang="0">
                  <a:pos x="84" y="17"/>
                </a:cxn>
                <a:cxn ang="0">
                  <a:pos x="54" y="56"/>
                </a:cxn>
                <a:cxn ang="0">
                  <a:pos x="25" y="95"/>
                </a:cxn>
                <a:cxn ang="0">
                  <a:pos x="0" y="129"/>
                </a:cxn>
                <a:cxn ang="0">
                  <a:pos x="26" y="147"/>
                </a:cxn>
                <a:cxn ang="0">
                  <a:pos x="50" y="114"/>
                </a:cxn>
                <a:cxn ang="0">
                  <a:pos x="80" y="75"/>
                </a:cxn>
                <a:cxn ang="0">
                  <a:pos x="109" y="36"/>
                </a:cxn>
                <a:cxn ang="0">
                  <a:pos x="122" y="20"/>
                </a:cxn>
                <a:cxn ang="0">
                  <a:pos x="97" y="0"/>
                </a:cxn>
              </a:cxnLst>
              <a:rect l="0" t="0" r="r" b="b"/>
              <a:pathLst>
                <a:path w="122" h="147">
                  <a:moveTo>
                    <a:pt x="97" y="0"/>
                  </a:moveTo>
                  <a:lnTo>
                    <a:pt x="84" y="17"/>
                  </a:lnTo>
                  <a:lnTo>
                    <a:pt x="54" y="56"/>
                  </a:lnTo>
                  <a:lnTo>
                    <a:pt x="25" y="95"/>
                  </a:lnTo>
                  <a:lnTo>
                    <a:pt x="0" y="129"/>
                  </a:lnTo>
                  <a:lnTo>
                    <a:pt x="26" y="147"/>
                  </a:lnTo>
                  <a:lnTo>
                    <a:pt x="50" y="114"/>
                  </a:lnTo>
                  <a:lnTo>
                    <a:pt x="80" y="75"/>
                  </a:lnTo>
                  <a:lnTo>
                    <a:pt x="109" y="36"/>
                  </a:lnTo>
                  <a:lnTo>
                    <a:pt x="122" y="20"/>
                  </a:lnTo>
                  <a:lnTo>
                    <a:pt x="97" y="0"/>
                  </a:lnTo>
                  <a:close/>
                </a:path>
              </a:pathLst>
            </a:custGeom>
            <a:solidFill>
              <a:srgbClr val="28166F"/>
            </a:solidFill>
            <a:ln w="9525">
              <a:noFill/>
              <a:round/>
              <a:headEnd/>
              <a:tailEnd/>
            </a:ln>
          </p:spPr>
          <p:txBody>
            <a:bodyPr/>
            <a:lstStyle/>
            <a:p>
              <a:endParaRPr lang="fr-FR"/>
            </a:p>
          </p:txBody>
        </p:sp>
        <p:sp>
          <p:nvSpPr>
            <p:cNvPr id="575665" name="Freeform 177"/>
            <p:cNvSpPr>
              <a:spLocks/>
            </p:cNvSpPr>
            <p:nvPr/>
          </p:nvSpPr>
          <p:spPr bwMode="auto">
            <a:xfrm>
              <a:off x="1290" y="875"/>
              <a:ext cx="31" cy="36"/>
            </a:xfrm>
            <a:custGeom>
              <a:avLst/>
              <a:gdLst/>
              <a:ahLst/>
              <a:cxnLst>
                <a:cxn ang="0">
                  <a:pos x="100" y="0"/>
                </a:cxn>
                <a:cxn ang="0">
                  <a:pos x="79" y="27"/>
                </a:cxn>
                <a:cxn ang="0">
                  <a:pos x="48" y="64"/>
                </a:cxn>
                <a:cxn ang="0">
                  <a:pos x="18" y="103"/>
                </a:cxn>
                <a:cxn ang="0">
                  <a:pos x="0" y="125"/>
                </a:cxn>
                <a:cxn ang="0">
                  <a:pos x="25" y="144"/>
                </a:cxn>
                <a:cxn ang="0">
                  <a:pos x="42" y="122"/>
                </a:cxn>
                <a:cxn ang="0">
                  <a:pos x="72" y="85"/>
                </a:cxn>
                <a:cxn ang="0">
                  <a:pos x="103" y="47"/>
                </a:cxn>
                <a:cxn ang="0">
                  <a:pos x="125" y="20"/>
                </a:cxn>
                <a:cxn ang="0">
                  <a:pos x="100" y="0"/>
                </a:cxn>
              </a:cxnLst>
              <a:rect l="0" t="0" r="r" b="b"/>
              <a:pathLst>
                <a:path w="125" h="144">
                  <a:moveTo>
                    <a:pt x="100" y="0"/>
                  </a:moveTo>
                  <a:lnTo>
                    <a:pt x="79" y="27"/>
                  </a:lnTo>
                  <a:lnTo>
                    <a:pt x="48" y="64"/>
                  </a:lnTo>
                  <a:lnTo>
                    <a:pt x="18" y="103"/>
                  </a:lnTo>
                  <a:lnTo>
                    <a:pt x="0" y="125"/>
                  </a:lnTo>
                  <a:lnTo>
                    <a:pt x="25" y="144"/>
                  </a:lnTo>
                  <a:lnTo>
                    <a:pt x="42" y="122"/>
                  </a:lnTo>
                  <a:lnTo>
                    <a:pt x="72" y="85"/>
                  </a:lnTo>
                  <a:lnTo>
                    <a:pt x="103" y="47"/>
                  </a:lnTo>
                  <a:lnTo>
                    <a:pt x="125" y="20"/>
                  </a:lnTo>
                  <a:lnTo>
                    <a:pt x="100" y="0"/>
                  </a:lnTo>
                  <a:close/>
                </a:path>
              </a:pathLst>
            </a:custGeom>
            <a:solidFill>
              <a:srgbClr val="28166F"/>
            </a:solidFill>
            <a:ln w="9525">
              <a:noFill/>
              <a:round/>
              <a:headEnd/>
              <a:tailEnd/>
            </a:ln>
          </p:spPr>
          <p:txBody>
            <a:bodyPr/>
            <a:lstStyle/>
            <a:p>
              <a:endParaRPr lang="fr-FR"/>
            </a:p>
          </p:txBody>
        </p:sp>
        <p:sp>
          <p:nvSpPr>
            <p:cNvPr id="575666" name="Freeform 178"/>
            <p:cNvSpPr>
              <a:spLocks/>
            </p:cNvSpPr>
            <p:nvPr/>
          </p:nvSpPr>
          <p:spPr bwMode="auto">
            <a:xfrm>
              <a:off x="1330" y="826"/>
              <a:ext cx="33" cy="35"/>
            </a:xfrm>
            <a:custGeom>
              <a:avLst/>
              <a:gdLst/>
              <a:ahLst/>
              <a:cxnLst>
                <a:cxn ang="0">
                  <a:pos x="104" y="0"/>
                </a:cxn>
                <a:cxn ang="0">
                  <a:pos x="72" y="37"/>
                </a:cxn>
                <a:cxn ang="0">
                  <a:pos x="41" y="73"/>
                </a:cxn>
                <a:cxn ang="0">
                  <a:pos x="10" y="110"/>
                </a:cxn>
                <a:cxn ang="0">
                  <a:pos x="0" y="122"/>
                </a:cxn>
                <a:cxn ang="0">
                  <a:pos x="24" y="143"/>
                </a:cxn>
                <a:cxn ang="0">
                  <a:pos x="34" y="131"/>
                </a:cxn>
                <a:cxn ang="0">
                  <a:pos x="65" y="94"/>
                </a:cxn>
                <a:cxn ang="0">
                  <a:pos x="97" y="58"/>
                </a:cxn>
                <a:cxn ang="0">
                  <a:pos x="128" y="21"/>
                </a:cxn>
                <a:cxn ang="0">
                  <a:pos x="104" y="0"/>
                </a:cxn>
              </a:cxnLst>
              <a:rect l="0" t="0" r="r" b="b"/>
              <a:pathLst>
                <a:path w="128" h="143">
                  <a:moveTo>
                    <a:pt x="104" y="0"/>
                  </a:moveTo>
                  <a:lnTo>
                    <a:pt x="72" y="37"/>
                  </a:lnTo>
                  <a:lnTo>
                    <a:pt x="41" y="73"/>
                  </a:lnTo>
                  <a:lnTo>
                    <a:pt x="10" y="110"/>
                  </a:lnTo>
                  <a:lnTo>
                    <a:pt x="0" y="122"/>
                  </a:lnTo>
                  <a:lnTo>
                    <a:pt x="24" y="143"/>
                  </a:lnTo>
                  <a:lnTo>
                    <a:pt x="34" y="131"/>
                  </a:lnTo>
                  <a:lnTo>
                    <a:pt x="65" y="94"/>
                  </a:lnTo>
                  <a:lnTo>
                    <a:pt x="97" y="58"/>
                  </a:lnTo>
                  <a:lnTo>
                    <a:pt x="128" y="21"/>
                  </a:lnTo>
                  <a:lnTo>
                    <a:pt x="104" y="0"/>
                  </a:lnTo>
                  <a:close/>
                </a:path>
              </a:pathLst>
            </a:custGeom>
            <a:solidFill>
              <a:srgbClr val="28166F"/>
            </a:solidFill>
            <a:ln w="9525">
              <a:noFill/>
              <a:round/>
              <a:headEnd/>
              <a:tailEnd/>
            </a:ln>
          </p:spPr>
          <p:txBody>
            <a:bodyPr/>
            <a:lstStyle/>
            <a:p>
              <a:endParaRPr lang="fr-FR"/>
            </a:p>
          </p:txBody>
        </p:sp>
        <p:sp>
          <p:nvSpPr>
            <p:cNvPr id="575667" name="Freeform 179"/>
            <p:cNvSpPr>
              <a:spLocks/>
            </p:cNvSpPr>
            <p:nvPr/>
          </p:nvSpPr>
          <p:spPr bwMode="auto">
            <a:xfrm>
              <a:off x="1372" y="778"/>
              <a:ext cx="33" cy="35"/>
            </a:xfrm>
            <a:custGeom>
              <a:avLst/>
              <a:gdLst/>
              <a:ahLst/>
              <a:cxnLst>
                <a:cxn ang="0">
                  <a:pos x="108" y="0"/>
                </a:cxn>
                <a:cxn ang="0">
                  <a:pos x="100" y="9"/>
                </a:cxn>
                <a:cxn ang="0">
                  <a:pos x="67" y="44"/>
                </a:cxn>
                <a:cxn ang="0">
                  <a:pos x="34" y="80"/>
                </a:cxn>
                <a:cxn ang="0">
                  <a:pos x="2" y="116"/>
                </a:cxn>
                <a:cxn ang="0">
                  <a:pos x="0" y="117"/>
                </a:cxn>
                <a:cxn ang="0">
                  <a:pos x="24" y="138"/>
                </a:cxn>
                <a:cxn ang="0">
                  <a:pos x="25" y="137"/>
                </a:cxn>
                <a:cxn ang="0">
                  <a:pos x="57" y="102"/>
                </a:cxn>
                <a:cxn ang="0">
                  <a:pos x="90" y="66"/>
                </a:cxn>
                <a:cxn ang="0">
                  <a:pos x="123" y="30"/>
                </a:cxn>
                <a:cxn ang="0">
                  <a:pos x="131" y="21"/>
                </a:cxn>
                <a:cxn ang="0">
                  <a:pos x="108" y="0"/>
                </a:cxn>
              </a:cxnLst>
              <a:rect l="0" t="0" r="r" b="b"/>
              <a:pathLst>
                <a:path w="131" h="138">
                  <a:moveTo>
                    <a:pt x="108" y="0"/>
                  </a:moveTo>
                  <a:lnTo>
                    <a:pt x="100" y="9"/>
                  </a:lnTo>
                  <a:lnTo>
                    <a:pt x="67" y="44"/>
                  </a:lnTo>
                  <a:lnTo>
                    <a:pt x="34" y="80"/>
                  </a:lnTo>
                  <a:lnTo>
                    <a:pt x="2" y="116"/>
                  </a:lnTo>
                  <a:lnTo>
                    <a:pt x="0" y="117"/>
                  </a:lnTo>
                  <a:lnTo>
                    <a:pt x="24" y="138"/>
                  </a:lnTo>
                  <a:lnTo>
                    <a:pt x="25" y="137"/>
                  </a:lnTo>
                  <a:lnTo>
                    <a:pt x="57" y="102"/>
                  </a:lnTo>
                  <a:lnTo>
                    <a:pt x="90" y="66"/>
                  </a:lnTo>
                  <a:lnTo>
                    <a:pt x="123" y="30"/>
                  </a:lnTo>
                  <a:lnTo>
                    <a:pt x="131" y="21"/>
                  </a:lnTo>
                  <a:lnTo>
                    <a:pt x="108" y="0"/>
                  </a:lnTo>
                  <a:close/>
                </a:path>
              </a:pathLst>
            </a:custGeom>
            <a:solidFill>
              <a:srgbClr val="28166F"/>
            </a:solidFill>
            <a:ln w="9525">
              <a:noFill/>
              <a:round/>
              <a:headEnd/>
              <a:tailEnd/>
            </a:ln>
          </p:spPr>
          <p:txBody>
            <a:bodyPr/>
            <a:lstStyle/>
            <a:p>
              <a:endParaRPr lang="fr-FR"/>
            </a:p>
          </p:txBody>
        </p:sp>
        <p:sp>
          <p:nvSpPr>
            <p:cNvPr id="575668" name="Freeform 180"/>
            <p:cNvSpPr>
              <a:spLocks/>
            </p:cNvSpPr>
            <p:nvPr/>
          </p:nvSpPr>
          <p:spPr bwMode="auto">
            <a:xfrm>
              <a:off x="1416" y="732"/>
              <a:ext cx="34" cy="34"/>
            </a:xfrm>
            <a:custGeom>
              <a:avLst/>
              <a:gdLst/>
              <a:ahLst/>
              <a:cxnLst>
                <a:cxn ang="0">
                  <a:pos x="112" y="0"/>
                </a:cxn>
                <a:cxn ang="0">
                  <a:pos x="94" y="20"/>
                </a:cxn>
                <a:cxn ang="0">
                  <a:pos x="60" y="54"/>
                </a:cxn>
                <a:cxn ang="0">
                  <a:pos x="26" y="89"/>
                </a:cxn>
                <a:cxn ang="0">
                  <a:pos x="0" y="116"/>
                </a:cxn>
                <a:cxn ang="0">
                  <a:pos x="23" y="137"/>
                </a:cxn>
                <a:cxn ang="0">
                  <a:pos x="48" y="111"/>
                </a:cxn>
                <a:cxn ang="0">
                  <a:pos x="83" y="76"/>
                </a:cxn>
                <a:cxn ang="0">
                  <a:pos x="116" y="42"/>
                </a:cxn>
                <a:cxn ang="0">
                  <a:pos x="135" y="23"/>
                </a:cxn>
                <a:cxn ang="0">
                  <a:pos x="112" y="0"/>
                </a:cxn>
              </a:cxnLst>
              <a:rect l="0" t="0" r="r" b="b"/>
              <a:pathLst>
                <a:path w="135" h="137">
                  <a:moveTo>
                    <a:pt x="112" y="0"/>
                  </a:moveTo>
                  <a:lnTo>
                    <a:pt x="94" y="20"/>
                  </a:lnTo>
                  <a:lnTo>
                    <a:pt x="60" y="54"/>
                  </a:lnTo>
                  <a:lnTo>
                    <a:pt x="26" y="89"/>
                  </a:lnTo>
                  <a:lnTo>
                    <a:pt x="0" y="116"/>
                  </a:lnTo>
                  <a:lnTo>
                    <a:pt x="23" y="137"/>
                  </a:lnTo>
                  <a:lnTo>
                    <a:pt x="48" y="111"/>
                  </a:lnTo>
                  <a:lnTo>
                    <a:pt x="83" y="76"/>
                  </a:lnTo>
                  <a:lnTo>
                    <a:pt x="116" y="42"/>
                  </a:lnTo>
                  <a:lnTo>
                    <a:pt x="135" y="23"/>
                  </a:lnTo>
                  <a:lnTo>
                    <a:pt x="112" y="0"/>
                  </a:lnTo>
                  <a:close/>
                </a:path>
              </a:pathLst>
            </a:custGeom>
            <a:solidFill>
              <a:srgbClr val="28166F"/>
            </a:solidFill>
            <a:ln w="9525">
              <a:noFill/>
              <a:round/>
              <a:headEnd/>
              <a:tailEnd/>
            </a:ln>
          </p:spPr>
          <p:txBody>
            <a:bodyPr/>
            <a:lstStyle/>
            <a:p>
              <a:endParaRPr lang="fr-FR"/>
            </a:p>
          </p:txBody>
        </p:sp>
        <p:sp>
          <p:nvSpPr>
            <p:cNvPr id="575669" name="Freeform 181"/>
            <p:cNvSpPr>
              <a:spLocks/>
            </p:cNvSpPr>
            <p:nvPr/>
          </p:nvSpPr>
          <p:spPr bwMode="auto">
            <a:xfrm>
              <a:off x="1461" y="688"/>
              <a:ext cx="34" cy="33"/>
            </a:xfrm>
            <a:custGeom>
              <a:avLst/>
              <a:gdLst/>
              <a:ahLst/>
              <a:cxnLst>
                <a:cxn ang="0">
                  <a:pos x="116" y="0"/>
                </a:cxn>
                <a:cxn ang="0">
                  <a:pos x="87" y="27"/>
                </a:cxn>
                <a:cxn ang="0">
                  <a:pos x="52" y="61"/>
                </a:cxn>
                <a:cxn ang="0">
                  <a:pos x="17" y="94"/>
                </a:cxn>
                <a:cxn ang="0">
                  <a:pos x="0" y="111"/>
                </a:cxn>
                <a:cxn ang="0">
                  <a:pos x="22" y="134"/>
                </a:cxn>
                <a:cxn ang="0">
                  <a:pos x="40" y="118"/>
                </a:cxn>
                <a:cxn ang="0">
                  <a:pos x="74" y="83"/>
                </a:cxn>
                <a:cxn ang="0">
                  <a:pos x="109" y="50"/>
                </a:cxn>
                <a:cxn ang="0">
                  <a:pos x="138" y="23"/>
                </a:cxn>
                <a:cxn ang="0">
                  <a:pos x="116" y="0"/>
                </a:cxn>
              </a:cxnLst>
              <a:rect l="0" t="0" r="r" b="b"/>
              <a:pathLst>
                <a:path w="138" h="134">
                  <a:moveTo>
                    <a:pt x="116" y="0"/>
                  </a:moveTo>
                  <a:lnTo>
                    <a:pt x="87" y="27"/>
                  </a:lnTo>
                  <a:lnTo>
                    <a:pt x="52" y="61"/>
                  </a:lnTo>
                  <a:lnTo>
                    <a:pt x="17" y="94"/>
                  </a:lnTo>
                  <a:lnTo>
                    <a:pt x="0" y="111"/>
                  </a:lnTo>
                  <a:lnTo>
                    <a:pt x="22" y="134"/>
                  </a:lnTo>
                  <a:lnTo>
                    <a:pt x="40" y="118"/>
                  </a:lnTo>
                  <a:lnTo>
                    <a:pt x="74" y="83"/>
                  </a:lnTo>
                  <a:lnTo>
                    <a:pt x="109" y="50"/>
                  </a:lnTo>
                  <a:lnTo>
                    <a:pt x="138" y="23"/>
                  </a:lnTo>
                  <a:lnTo>
                    <a:pt x="116" y="0"/>
                  </a:lnTo>
                  <a:close/>
                </a:path>
              </a:pathLst>
            </a:custGeom>
            <a:solidFill>
              <a:srgbClr val="28166F"/>
            </a:solidFill>
            <a:ln w="9525">
              <a:noFill/>
              <a:round/>
              <a:headEnd/>
              <a:tailEnd/>
            </a:ln>
          </p:spPr>
          <p:txBody>
            <a:bodyPr/>
            <a:lstStyle/>
            <a:p>
              <a:endParaRPr lang="fr-FR"/>
            </a:p>
          </p:txBody>
        </p:sp>
        <p:sp>
          <p:nvSpPr>
            <p:cNvPr id="575670" name="Freeform 182"/>
            <p:cNvSpPr>
              <a:spLocks/>
            </p:cNvSpPr>
            <p:nvPr/>
          </p:nvSpPr>
          <p:spPr bwMode="auto">
            <a:xfrm>
              <a:off x="1508" y="644"/>
              <a:ext cx="35" cy="33"/>
            </a:xfrm>
            <a:custGeom>
              <a:avLst/>
              <a:gdLst/>
              <a:ahLst/>
              <a:cxnLst>
                <a:cxn ang="0">
                  <a:pos x="119" y="0"/>
                </a:cxn>
                <a:cxn ang="0">
                  <a:pos x="116" y="2"/>
                </a:cxn>
                <a:cxn ang="0">
                  <a:pos x="79" y="35"/>
                </a:cxn>
                <a:cxn ang="0">
                  <a:pos x="43" y="68"/>
                </a:cxn>
                <a:cxn ang="0">
                  <a:pos x="7" y="100"/>
                </a:cxn>
                <a:cxn ang="0">
                  <a:pos x="0" y="107"/>
                </a:cxn>
                <a:cxn ang="0">
                  <a:pos x="22" y="131"/>
                </a:cxn>
                <a:cxn ang="0">
                  <a:pos x="29" y="124"/>
                </a:cxn>
                <a:cxn ang="0">
                  <a:pos x="65" y="91"/>
                </a:cxn>
                <a:cxn ang="0">
                  <a:pos x="101" y="59"/>
                </a:cxn>
                <a:cxn ang="0">
                  <a:pos x="137" y="26"/>
                </a:cxn>
                <a:cxn ang="0">
                  <a:pos x="140" y="23"/>
                </a:cxn>
                <a:cxn ang="0">
                  <a:pos x="119" y="0"/>
                </a:cxn>
              </a:cxnLst>
              <a:rect l="0" t="0" r="r" b="b"/>
              <a:pathLst>
                <a:path w="140" h="131">
                  <a:moveTo>
                    <a:pt x="119" y="0"/>
                  </a:moveTo>
                  <a:lnTo>
                    <a:pt x="116" y="2"/>
                  </a:lnTo>
                  <a:lnTo>
                    <a:pt x="79" y="35"/>
                  </a:lnTo>
                  <a:lnTo>
                    <a:pt x="43" y="68"/>
                  </a:lnTo>
                  <a:lnTo>
                    <a:pt x="7" y="100"/>
                  </a:lnTo>
                  <a:lnTo>
                    <a:pt x="0" y="107"/>
                  </a:lnTo>
                  <a:lnTo>
                    <a:pt x="22" y="131"/>
                  </a:lnTo>
                  <a:lnTo>
                    <a:pt x="29" y="124"/>
                  </a:lnTo>
                  <a:lnTo>
                    <a:pt x="65" y="91"/>
                  </a:lnTo>
                  <a:lnTo>
                    <a:pt x="101" y="59"/>
                  </a:lnTo>
                  <a:lnTo>
                    <a:pt x="137" y="26"/>
                  </a:lnTo>
                  <a:lnTo>
                    <a:pt x="140" y="23"/>
                  </a:lnTo>
                  <a:lnTo>
                    <a:pt x="119" y="0"/>
                  </a:lnTo>
                  <a:close/>
                </a:path>
              </a:pathLst>
            </a:custGeom>
            <a:solidFill>
              <a:srgbClr val="28166F"/>
            </a:solidFill>
            <a:ln w="9525">
              <a:noFill/>
              <a:round/>
              <a:headEnd/>
              <a:tailEnd/>
            </a:ln>
          </p:spPr>
          <p:txBody>
            <a:bodyPr/>
            <a:lstStyle/>
            <a:p>
              <a:endParaRPr lang="fr-FR"/>
            </a:p>
          </p:txBody>
        </p:sp>
        <p:sp>
          <p:nvSpPr>
            <p:cNvPr id="575671" name="Freeform 183"/>
            <p:cNvSpPr>
              <a:spLocks/>
            </p:cNvSpPr>
            <p:nvPr/>
          </p:nvSpPr>
          <p:spPr bwMode="auto">
            <a:xfrm>
              <a:off x="1555" y="603"/>
              <a:ext cx="36" cy="31"/>
            </a:xfrm>
            <a:custGeom>
              <a:avLst/>
              <a:gdLst/>
              <a:ahLst/>
              <a:cxnLst>
                <a:cxn ang="0">
                  <a:pos x="121" y="0"/>
                </a:cxn>
                <a:cxn ang="0">
                  <a:pos x="108" y="11"/>
                </a:cxn>
                <a:cxn ang="0">
                  <a:pos x="71" y="43"/>
                </a:cxn>
                <a:cxn ang="0">
                  <a:pos x="33" y="74"/>
                </a:cxn>
                <a:cxn ang="0">
                  <a:pos x="0" y="103"/>
                </a:cxn>
                <a:cxn ang="0">
                  <a:pos x="20" y="128"/>
                </a:cxn>
                <a:cxn ang="0">
                  <a:pos x="54" y="98"/>
                </a:cxn>
                <a:cxn ang="0">
                  <a:pos x="91" y="67"/>
                </a:cxn>
                <a:cxn ang="0">
                  <a:pos x="128" y="36"/>
                </a:cxn>
                <a:cxn ang="0">
                  <a:pos x="142" y="24"/>
                </a:cxn>
                <a:cxn ang="0">
                  <a:pos x="121" y="0"/>
                </a:cxn>
              </a:cxnLst>
              <a:rect l="0" t="0" r="r" b="b"/>
              <a:pathLst>
                <a:path w="142" h="128">
                  <a:moveTo>
                    <a:pt x="121" y="0"/>
                  </a:moveTo>
                  <a:lnTo>
                    <a:pt x="108" y="11"/>
                  </a:lnTo>
                  <a:lnTo>
                    <a:pt x="71" y="43"/>
                  </a:lnTo>
                  <a:lnTo>
                    <a:pt x="33" y="74"/>
                  </a:lnTo>
                  <a:lnTo>
                    <a:pt x="0" y="103"/>
                  </a:lnTo>
                  <a:lnTo>
                    <a:pt x="20" y="128"/>
                  </a:lnTo>
                  <a:lnTo>
                    <a:pt x="54" y="98"/>
                  </a:lnTo>
                  <a:lnTo>
                    <a:pt x="91" y="67"/>
                  </a:lnTo>
                  <a:lnTo>
                    <a:pt x="128" y="36"/>
                  </a:lnTo>
                  <a:lnTo>
                    <a:pt x="142" y="24"/>
                  </a:lnTo>
                  <a:lnTo>
                    <a:pt x="121" y="0"/>
                  </a:lnTo>
                  <a:close/>
                </a:path>
              </a:pathLst>
            </a:custGeom>
            <a:solidFill>
              <a:srgbClr val="28166F"/>
            </a:solidFill>
            <a:ln w="9525">
              <a:noFill/>
              <a:round/>
              <a:headEnd/>
              <a:tailEnd/>
            </a:ln>
          </p:spPr>
          <p:txBody>
            <a:bodyPr/>
            <a:lstStyle/>
            <a:p>
              <a:endParaRPr lang="fr-FR"/>
            </a:p>
          </p:txBody>
        </p:sp>
        <p:sp>
          <p:nvSpPr>
            <p:cNvPr id="575672" name="Freeform 184"/>
            <p:cNvSpPr>
              <a:spLocks/>
            </p:cNvSpPr>
            <p:nvPr/>
          </p:nvSpPr>
          <p:spPr bwMode="auto">
            <a:xfrm>
              <a:off x="1605" y="562"/>
              <a:ext cx="36" cy="31"/>
            </a:xfrm>
            <a:custGeom>
              <a:avLst/>
              <a:gdLst/>
              <a:ahLst/>
              <a:cxnLst>
                <a:cxn ang="0">
                  <a:pos x="125" y="0"/>
                </a:cxn>
                <a:cxn ang="0">
                  <a:pos x="100" y="19"/>
                </a:cxn>
                <a:cxn ang="0">
                  <a:pos x="63" y="49"/>
                </a:cxn>
                <a:cxn ang="0">
                  <a:pos x="25" y="79"/>
                </a:cxn>
                <a:cxn ang="0">
                  <a:pos x="0" y="99"/>
                </a:cxn>
                <a:cxn ang="0">
                  <a:pos x="19" y="125"/>
                </a:cxn>
                <a:cxn ang="0">
                  <a:pos x="45" y="104"/>
                </a:cxn>
                <a:cxn ang="0">
                  <a:pos x="82" y="74"/>
                </a:cxn>
                <a:cxn ang="0">
                  <a:pos x="121" y="44"/>
                </a:cxn>
                <a:cxn ang="0">
                  <a:pos x="145" y="25"/>
                </a:cxn>
                <a:cxn ang="0">
                  <a:pos x="125" y="0"/>
                </a:cxn>
              </a:cxnLst>
              <a:rect l="0" t="0" r="r" b="b"/>
              <a:pathLst>
                <a:path w="145" h="125">
                  <a:moveTo>
                    <a:pt x="125" y="0"/>
                  </a:moveTo>
                  <a:lnTo>
                    <a:pt x="100" y="19"/>
                  </a:lnTo>
                  <a:lnTo>
                    <a:pt x="63" y="49"/>
                  </a:lnTo>
                  <a:lnTo>
                    <a:pt x="25" y="79"/>
                  </a:lnTo>
                  <a:lnTo>
                    <a:pt x="0" y="99"/>
                  </a:lnTo>
                  <a:lnTo>
                    <a:pt x="19" y="125"/>
                  </a:lnTo>
                  <a:lnTo>
                    <a:pt x="45" y="104"/>
                  </a:lnTo>
                  <a:lnTo>
                    <a:pt x="82" y="74"/>
                  </a:lnTo>
                  <a:lnTo>
                    <a:pt x="121" y="44"/>
                  </a:lnTo>
                  <a:lnTo>
                    <a:pt x="145" y="25"/>
                  </a:lnTo>
                  <a:lnTo>
                    <a:pt x="125" y="0"/>
                  </a:lnTo>
                  <a:close/>
                </a:path>
              </a:pathLst>
            </a:custGeom>
            <a:solidFill>
              <a:srgbClr val="28166F"/>
            </a:solidFill>
            <a:ln w="9525">
              <a:noFill/>
              <a:round/>
              <a:headEnd/>
              <a:tailEnd/>
            </a:ln>
          </p:spPr>
          <p:txBody>
            <a:bodyPr/>
            <a:lstStyle/>
            <a:p>
              <a:endParaRPr lang="fr-FR"/>
            </a:p>
          </p:txBody>
        </p:sp>
        <p:sp>
          <p:nvSpPr>
            <p:cNvPr id="575673" name="Freeform 185"/>
            <p:cNvSpPr>
              <a:spLocks/>
            </p:cNvSpPr>
            <p:nvPr/>
          </p:nvSpPr>
          <p:spPr bwMode="auto">
            <a:xfrm>
              <a:off x="1655" y="524"/>
              <a:ext cx="37" cy="30"/>
            </a:xfrm>
            <a:custGeom>
              <a:avLst/>
              <a:gdLst/>
              <a:ahLst/>
              <a:cxnLst>
                <a:cxn ang="0">
                  <a:pos x="127" y="0"/>
                </a:cxn>
                <a:cxn ang="0">
                  <a:pos x="93" y="27"/>
                </a:cxn>
                <a:cxn ang="0">
                  <a:pos x="53" y="56"/>
                </a:cxn>
                <a:cxn ang="0">
                  <a:pos x="15" y="84"/>
                </a:cxn>
                <a:cxn ang="0">
                  <a:pos x="0" y="96"/>
                </a:cxn>
                <a:cxn ang="0">
                  <a:pos x="19" y="122"/>
                </a:cxn>
                <a:cxn ang="0">
                  <a:pos x="34" y="111"/>
                </a:cxn>
                <a:cxn ang="0">
                  <a:pos x="73" y="81"/>
                </a:cxn>
                <a:cxn ang="0">
                  <a:pos x="111" y="52"/>
                </a:cxn>
                <a:cxn ang="0">
                  <a:pos x="147" y="27"/>
                </a:cxn>
                <a:cxn ang="0">
                  <a:pos x="127" y="0"/>
                </a:cxn>
              </a:cxnLst>
              <a:rect l="0" t="0" r="r" b="b"/>
              <a:pathLst>
                <a:path w="147" h="122">
                  <a:moveTo>
                    <a:pt x="127" y="0"/>
                  </a:moveTo>
                  <a:lnTo>
                    <a:pt x="93" y="27"/>
                  </a:lnTo>
                  <a:lnTo>
                    <a:pt x="53" y="56"/>
                  </a:lnTo>
                  <a:lnTo>
                    <a:pt x="15" y="84"/>
                  </a:lnTo>
                  <a:lnTo>
                    <a:pt x="0" y="96"/>
                  </a:lnTo>
                  <a:lnTo>
                    <a:pt x="19" y="122"/>
                  </a:lnTo>
                  <a:lnTo>
                    <a:pt x="34" y="111"/>
                  </a:lnTo>
                  <a:lnTo>
                    <a:pt x="73" y="81"/>
                  </a:lnTo>
                  <a:lnTo>
                    <a:pt x="111" y="52"/>
                  </a:lnTo>
                  <a:lnTo>
                    <a:pt x="147" y="27"/>
                  </a:lnTo>
                  <a:lnTo>
                    <a:pt x="127" y="0"/>
                  </a:lnTo>
                  <a:close/>
                </a:path>
              </a:pathLst>
            </a:custGeom>
            <a:solidFill>
              <a:srgbClr val="28166F"/>
            </a:solidFill>
            <a:ln w="9525">
              <a:noFill/>
              <a:round/>
              <a:headEnd/>
              <a:tailEnd/>
            </a:ln>
          </p:spPr>
          <p:txBody>
            <a:bodyPr/>
            <a:lstStyle/>
            <a:p>
              <a:endParaRPr lang="fr-FR"/>
            </a:p>
          </p:txBody>
        </p:sp>
        <p:sp>
          <p:nvSpPr>
            <p:cNvPr id="575674" name="Freeform 186"/>
            <p:cNvSpPr>
              <a:spLocks/>
            </p:cNvSpPr>
            <p:nvPr/>
          </p:nvSpPr>
          <p:spPr bwMode="auto">
            <a:xfrm>
              <a:off x="1707" y="487"/>
              <a:ext cx="37" cy="29"/>
            </a:xfrm>
            <a:custGeom>
              <a:avLst/>
              <a:gdLst/>
              <a:ahLst/>
              <a:cxnLst>
                <a:cxn ang="0">
                  <a:pos x="131" y="0"/>
                </a:cxn>
                <a:cxn ang="0">
                  <a:pos x="125" y="5"/>
                </a:cxn>
                <a:cxn ang="0">
                  <a:pos x="84" y="33"/>
                </a:cxn>
                <a:cxn ang="0">
                  <a:pos x="45" y="60"/>
                </a:cxn>
                <a:cxn ang="0">
                  <a:pos x="4" y="88"/>
                </a:cxn>
                <a:cxn ang="0">
                  <a:pos x="0" y="93"/>
                </a:cxn>
                <a:cxn ang="0">
                  <a:pos x="18" y="118"/>
                </a:cxn>
                <a:cxn ang="0">
                  <a:pos x="24" y="115"/>
                </a:cxn>
                <a:cxn ang="0">
                  <a:pos x="63" y="86"/>
                </a:cxn>
                <a:cxn ang="0">
                  <a:pos x="103" y="59"/>
                </a:cxn>
                <a:cxn ang="0">
                  <a:pos x="143" y="32"/>
                </a:cxn>
                <a:cxn ang="0">
                  <a:pos x="149" y="27"/>
                </a:cxn>
                <a:cxn ang="0">
                  <a:pos x="131" y="0"/>
                </a:cxn>
              </a:cxnLst>
              <a:rect l="0" t="0" r="r" b="b"/>
              <a:pathLst>
                <a:path w="149" h="118">
                  <a:moveTo>
                    <a:pt x="131" y="0"/>
                  </a:moveTo>
                  <a:lnTo>
                    <a:pt x="125" y="5"/>
                  </a:lnTo>
                  <a:lnTo>
                    <a:pt x="84" y="33"/>
                  </a:lnTo>
                  <a:lnTo>
                    <a:pt x="45" y="60"/>
                  </a:lnTo>
                  <a:lnTo>
                    <a:pt x="4" y="88"/>
                  </a:lnTo>
                  <a:lnTo>
                    <a:pt x="0" y="93"/>
                  </a:lnTo>
                  <a:lnTo>
                    <a:pt x="18" y="118"/>
                  </a:lnTo>
                  <a:lnTo>
                    <a:pt x="24" y="115"/>
                  </a:lnTo>
                  <a:lnTo>
                    <a:pt x="63" y="86"/>
                  </a:lnTo>
                  <a:lnTo>
                    <a:pt x="103" y="59"/>
                  </a:lnTo>
                  <a:lnTo>
                    <a:pt x="143" y="32"/>
                  </a:lnTo>
                  <a:lnTo>
                    <a:pt x="149" y="27"/>
                  </a:lnTo>
                  <a:lnTo>
                    <a:pt x="131" y="0"/>
                  </a:lnTo>
                  <a:close/>
                </a:path>
              </a:pathLst>
            </a:custGeom>
            <a:solidFill>
              <a:srgbClr val="28166F"/>
            </a:solidFill>
            <a:ln w="9525">
              <a:noFill/>
              <a:round/>
              <a:headEnd/>
              <a:tailEnd/>
            </a:ln>
          </p:spPr>
          <p:txBody>
            <a:bodyPr/>
            <a:lstStyle/>
            <a:p>
              <a:endParaRPr lang="fr-FR"/>
            </a:p>
          </p:txBody>
        </p:sp>
        <p:sp>
          <p:nvSpPr>
            <p:cNvPr id="575675" name="Freeform 187"/>
            <p:cNvSpPr>
              <a:spLocks/>
            </p:cNvSpPr>
            <p:nvPr/>
          </p:nvSpPr>
          <p:spPr bwMode="auto">
            <a:xfrm>
              <a:off x="1759" y="451"/>
              <a:ext cx="38" cy="29"/>
            </a:xfrm>
            <a:custGeom>
              <a:avLst/>
              <a:gdLst/>
              <a:ahLst/>
              <a:cxnLst>
                <a:cxn ang="0">
                  <a:pos x="135" y="0"/>
                </a:cxn>
                <a:cxn ang="0">
                  <a:pos x="117" y="11"/>
                </a:cxn>
                <a:cxn ang="0">
                  <a:pos x="76" y="37"/>
                </a:cxn>
                <a:cxn ang="0">
                  <a:pos x="35" y="63"/>
                </a:cxn>
                <a:cxn ang="0">
                  <a:pos x="0" y="87"/>
                </a:cxn>
                <a:cxn ang="0">
                  <a:pos x="18" y="113"/>
                </a:cxn>
                <a:cxn ang="0">
                  <a:pos x="53" y="90"/>
                </a:cxn>
                <a:cxn ang="0">
                  <a:pos x="93" y="63"/>
                </a:cxn>
                <a:cxn ang="0">
                  <a:pos x="135" y="37"/>
                </a:cxn>
                <a:cxn ang="0">
                  <a:pos x="152" y="26"/>
                </a:cxn>
                <a:cxn ang="0">
                  <a:pos x="135" y="0"/>
                </a:cxn>
              </a:cxnLst>
              <a:rect l="0" t="0" r="r" b="b"/>
              <a:pathLst>
                <a:path w="152" h="113">
                  <a:moveTo>
                    <a:pt x="135" y="0"/>
                  </a:moveTo>
                  <a:lnTo>
                    <a:pt x="117" y="11"/>
                  </a:lnTo>
                  <a:lnTo>
                    <a:pt x="76" y="37"/>
                  </a:lnTo>
                  <a:lnTo>
                    <a:pt x="35" y="63"/>
                  </a:lnTo>
                  <a:lnTo>
                    <a:pt x="0" y="87"/>
                  </a:lnTo>
                  <a:lnTo>
                    <a:pt x="18" y="113"/>
                  </a:lnTo>
                  <a:lnTo>
                    <a:pt x="53" y="90"/>
                  </a:lnTo>
                  <a:lnTo>
                    <a:pt x="93" y="63"/>
                  </a:lnTo>
                  <a:lnTo>
                    <a:pt x="135" y="37"/>
                  </a:lnTo>
                  <a:lnTo>
                    <a:pt x="152" y="26"/>
                  </a:lnTo>
                  <a:lnTo>
                    <a:pt x="135" y="0"/>
                  </a:lnTo>
                  <a:close/>
                </a:path>
              </a:pathLst>
            </a:custGeom>
            <a:solidFill>
              <a:srgbClr val="28166F"/>
            </a:solidFill>
            <a:ln w="9525">
              <a:noFill/>
              <a:round/>
              <a:headEnd/>
              <a:tailEnd/>
            </a:ln>
          </p:spPr>
          <p:txBody>
            <a:bodyPr/>
            <a:lstStyle/>
            <a:p>
              <a:endParaRPr lang="fr-FR"/>
            </a:p>
          </p:txBody>
        </p:sp>
        <p:sp>
          <p:nvSpPr>
            <p:cNvPr id="575676" name="Freeform 188"/>
            <p:cNvSpPr>
              <a:spLocks/>
            </p:cNvSpPr>
            <p:nvPr/>
          </p:nvSpPr>
          <p:spPr bwMode="auto">
            <a:xfrm>
              <a:off x="1813" y="418"/>
              <a:ext cx="38" cy="27"/>
            </a:xfrm>
            <a:custGeom>
              <a:avLst/>
              <a:gdLst/>
              <a:ahLst/>
              <a:cxnLst>
                <a:cxn ang="0">
                  <a:pos x="136" y="0"/>
                </a:cxn>
                <a:cxn ang="0">
                  <a:pos x="109" y="17"/>
                </a:cxn>
                <a:cxn ang="0">
                  <a:pos x="66" y="41"/>
                </a:cxn>
                <a:cxn ang="0">
                  <a:pos x="25" y="68"/>
                </a:cxn>
                <a:cxn ang="0">
                  <a:pos x="0" y="83"/>
                </a:cxn>
                <a:cxn ang="0">
                  <a:pos x="17" y="110"/>
                </a:cxn>
                <a:cxn ang="0">
                  <a:pos x="42" y="94"/>
                </a:cxn>
                <a:cxn ang="0">
                  <a:pos x="84" y="69"/>
                </a:cxn>
                <a:cxn ang="0">
                  <a:pos x="125" y="45"/>
                </a:cxn>
                <a:cxn ang="0">
                  <a:pos x="152" y="27"/>
                </a:cxn>
                <a:cxn ang="0">
                  <a:pos x="136" y="0"/>
                </a:cxn>
              </a:cxnLst>
              <a:rect l="0" t="0" r="r" b="b"/>
              <a:pathLst>
                <a:path w="152" h="110">
                  <a:moveTo>
                    <a:pt x="136" y="0"/>
                  </a:moveTo>
                  <a:lnTo>
                    <a:pt x="109" y="17"/>
                  </a:lnTo>
                  <a:lnTo>
                    <a:pt x="66" y="41"/>
                  </a:lnTo>
                  <a:lnTo>
                    <a:pt x="25" y="68"/>
                  </a:lnTo>
                  <a:lnTo>
                    <a:pt x="0" y="83"/>
                  </a:lnTo>
                  <a:lnTo>
                    <a:pt x="17" y="110"/>
                  </a:lnTo>
                  <a:lnTo>
                    <a:pt x="42" y="94"/>
                  </a:lnTo>
                  <a:lnTo>
                    <a:pt x="84" y="69"/>
                  </a:lnTo>
                  <a:lnTo>
                    <a:pt x="125" y="45"/>
                  </a:lnTo>
                  <a:lnTo>
                    <a:pt x="152" y="27"/>
                  </a:lnTo>
                  <a:lnTo>
                    <a:pt x="136" y="0"/>
                  </a:lnTo>
                  <a:close/>
                </a:path>
              </a:pathLst>
            </a:custGeom>
            <a:solidFill>
              <a:srgbClr val="28166F"/>
            </a:solidFill>
            <a:ln w="9525">
              <a:noFill/>
              <a:round/>
              <a:headEnd/>
              <a:tailEnd/>
            </a:ln>
          </p:spPr>
          <p:txBody>
            <a:bodyPr/>
            <a:lstStyle/>
            <a:p>
              <a:endParaRPr lang="fr-FR"/>
            </a:p>
          </p:txBody>
        </p:sp>
        <p:sp>
          <p:nvSpPr>
            <p:cNvPr id="575677" name="Freeform 189"/>
            <p:cNvSpPr>
              <a:spLocks/>
            </p:cNvSpPr>
            <p:nvPr/>
          </p:nvSpPr>
          <p:spPr bwMode="auto">
            <a:xfrm>
              <a:off x="1868" y="386"/>
              <a:ext cx="39" cy="26"/>
            </a:xfrm>
            <a:custGeom>
              <a:avLst/>
              <a:gdLst/>
              <a:ahLst/>
              <a:cxnLst>
                <a:cxn ang="0">
                  <a:pos x="140" y="0"/>
                </a:cxn>
                <a:cxn ang="0">
                  <a:pos x="102" y="22"/>
                </a:cxn>
                <a:cxn ang="0">
                  <a:pos x="58" y="46"/>
                </a:cxn>
                <a:cxn ang="0">
                  <a:pos x="15" y="70"/>
                </a:cxn>
                <a:cxn ang="0">
                  <a:pos x="0" y="79"/>
                </a:cxn>
                <a:cxn ang="0">
                  <a:pos x="16" y="107"/>
                </a:cxn>
                <a:cxn ang="0">
                  <a:pos x="32" y="98"/>
                </a:cxn>
                <a:cxn ang="0">
                  <a:pos x="74" y="74"/>
                </a:cxn>
                <a:cxn ang="0">
                  <a:pos x="117" y="50"/>
                </a:cxn>
                <a:cxn ang="0">
                  <a:pos x="155" y="29"/>
                </a:cxn>
                <a:cxn ang="0">
                  <a:pos x="140" y="0"/>
                </a:cxn>
              </a:cxnLst>
              <a:rect l="0" t="0" r="r" b="b"/>
              <a:pathLst>
                <a:path w="155" h="107">
                  <a:moveTo>
                    <a:pt x="140" y="0"/>
                  </a:moveTo>
                  <a:lnTo>
                    <a:pt x="102" y="22"/>
                  </a:lnTo>
                  <a:lnTo>
                    <a:pt x="58" y="46"/>
                  </a:lnTo>
                  <a:lnTo>
                    <a:pt x="15" y="70"/>
                  </a:lnTo>
                  <a:lnTo>
                    <a:pt x="0" y="79"/>
                  </a:lnTo>
                  <a:lnTo>
                    <a:pt x="16" y="107"/>
                  </a:lnTo>
                  <a:lnTo>
                    <a:pt x="32" y="98"/>
                  </a:lnTo>
                  <a:lnTo>
                    <a:pt x="74" y="74"/>
                  </a:lnTo>
                  <a:lnTo>
                    <a:pt x="117" y="50"/>
                  </a:lnTo>
                  <a:lnTo>
                    <a:pt x="155" y="29"/>
                  </a:lnTo>
                  <a:lnTo>
                    <a:pt x="140" y="0"/>
                  </a:lnTo>
                  <a:close/>
                </a:path>
              </a:pathLst>
            </a:custGeom>
            <a:solidFill>
              <a:srgbClr val="28166F"/>
            </a:solidFill>
            <a:ln w="9525">
              <a:noFill/>
              <a:round/>
              <a:headEnd/>
              <a:tailEnd/>
            </a:ln>
          </p:spPr>
          <p:txBody>
            <a:bodyPr/>
            <a:lstStyle/>
            <a:p>
              <a:endParaRPr lang="fr-FR"/>
            </a:p>
          </p:txBody>
        </p:sp>
        <p:sp>
          <p:nvSpPr>
            <p:cNvPr id="575678" name="Freeform 190"/>
            <p:cNvSpPr>
              <a:spLocks/>
            </p:cNvSpPr>
            <p:nvPr/>
          </p:nvSpPr>
          <p:spPr bwMode="auto">
            <a:xfrm>
              <a:off x="1924" y="356"/>
              <a:ext cx="39" cy="25"/>
            </a:xfrm>
            <a:custGeom>
              <a:avLst/>
              <a:gdLst/>
              <a:ahLst/>
              <a:cxnLst>
                <a:cxn ang="0">
                  <a:pos x="143" y="0"/>
                </a:cxn>
                <a:cxn ang="0">
                  <a:pos x="137" y="3"/>
                </a:cxn>
                <a:cxn ang="0">
                  <a:pos x="92" y="26"/>
                </a:cxn>
                <a:cxn ang="0">
                  <a:pos x="50" y="49"/>
                </a:cxn>
                <a:cxn ang="0">
                  <a:pos x="6" y="72"/>
                </a:cxn>
                <a:cxn ang="0">
                  <a:pos x="0" y="75"/>
                </a:cxn>
                <a:cxn ang="0">
                  <a:pos x="15" y="102"/>
                </a:cxn>
                <a:cxn ang="0">
                  <a:pos x="21" y="100"/>
                </a:cxn>
                <a:cxn ang="0">
                  <a:pos x="64" y="77"/>
                </a:cxn>
                <a:cxn ang="0">
                  <a:pos x="107" y="55"/>
                </a:cxn>
                <a:cxn ang="0">
                  <a:pos x="151" y="31"/>
                </a:cxn>
                <a:cxn ang="0">
                  <a:pos x="157" y="28"/>
                </a:cxn>
                <a:cxn ang="0">
                  <a:pos x="143" y="0"/>
                </a:cxn>
              </a:cxnLst>
              <a:rect l="0" t="0" r="r" b="b"/>
              <a:pathLst>
                <a:path w="157" h="102">
                  <a:moveTo>
                    <a:pt x="143" y="0"/>
                  </a:moveTo>
                  <a:lnTo>
                    <a:pt x="137" y="3"/>
                  </a:lnTo>
                  <a:lnTo>
                    <a:pt x="92" y="26"/>
                  </a:lnTo>
                  <a:lnTo>
                    <a:pt x="50" y="49"/>
                  </a:lnTo>
                  <a:lnTo>
                    <a:pt x="6" y="72"/>
                  </a:lnTo>
                  <a:lnTo>
                    <a:pt x="0" y="75"/>
                  </a:lnTo>
                  <a:lnTo>
                    <a:pt x="15" y="102"/>
                  </a:lnTo>
                  <a:lnTo>
                    <a:pt x="21" y="100"/>
                  </a:lnTo>
                  <a:lnTo>
                    <a:pt x="64" y="77"/>
                  </a:lnTo>
                  <a:lnTo>
                    <a:pt x="107" y="55"/>
                  </a:lnTo>
                  <a:lnTo>
                    <a:pt x="151" y="31"/>
                  </a:lnTo>
                  <a:lnTo>
                    <a:pt x="157" y="28"/>
                  </a:lnTo>
                  <a:lnTo>
                    <a:pt x="143" y="0"/>
                  </a:lnTo>
                  <a:close/>
                </a:path>
              </a:pathLst>
            </a:custGeom>
            <a:solidFill>
              <a:srgbClr val="28166F"/>
            </a:solidFill>
            <a:ln w="9525">
              <a:noFill/>
              <a:round/>
              <a:headEnd/>
              <a:tailEnd/>
            </a:ln>
          </p:spPr>
          <p:txBody>
            <a:bodyPr/>
            <a:lstStyle/>
            <a:p>
              <a:endParaRPr lang="fr-FR"/>
            </a:p>
          </p:txBody>
        </p:sp>
        <p:sp>
          <p:nvSpPr>
            <p:cNvPr id="575679" name="Freeform 191"/>
            <p:cNvSpPr>
              <a:spLocks/>
            </p:cNvSpPr>
            <p:nvPr/>
          </p:nvSpPr>
          <p:spPr bwMode="auto">
            <a:xfrm>
              <a:off x="1981" y="328"/>
              <a:ext cx="39" cy="24"/>
            </a:xfrm>
            <a:custGeom>
              <a:avLst/>
              <a:gdLst/>
              <a:ahLst/>
              <a:cxnLst>
                <a:cxn ang="0">
                  <a:pos x="145" y="0"/>
                </a:cxn>
                <a:cxn ang="0">
                  <a:pos x="128" y="7"/>
                </a:cxn>
                <a:cxn ang="0">
                  <a:pos x="84" y="28"/>
                </a:cxn>
                <a:cxn ang="0">
                  <a:pos x="40" y="49"/>
                </a:cxn>
                <a:cxn ang="0">
                  <a:pos x="0" y="69"/>
                </a:cxn>
                <a:cxn ang="0">
                  <a:pos x="14" y="98"/>
                </a:cxn>
                <a:cxn ang="0">
                  <a:pos x="54" y="78"/>
                </a:cxn>
                <a:cxn ang="0">
                  <a:pos x="98" y="56"/>
                </a:cxn>
                <a:cxn ang="0">
                  <a:pos x="142" y="36"/>
                </a:cxn>
                <a:cxn ang="0">
                  <a:pos x="158" y="28"/>
                </a:cxn>
                <a:cxn ang="0">
                  <a:pos x="145" y="0"/>
                </a:cxn>
              </a:cxnLst>
              <a:rect l="0" t="0" r="r" b="b"/>
              <a:pathLst>
                <a:path w="158" h="98">
                  <a:moveTo>
                    <a:pt x="145" y="0"/>
                  </a:moveTo>
                  <a:lnTo>
                    <a:pt x="128" y="7"/>
                  </a:lnTo>
                  <a:lnTo>
                    <a:pt x="84" y="28"/>
                  </a:lnTo>
                  <a:lnTo>
                    <a:pt x="40" y="49"/>
                  </a:lnTo>
                  <a:lnTo>
                    <a:pt x="0" y="69"/>
                  </a:lnTo>
                  <a:lnTo>
                    <a:pt x="14" y="98"/>
                  </a:lnTo>
                  <a:lnTo>
                    <a:pt x="54" y="78"/>
                  </a:lnTo>
                  <a:lnTo>
                    <a:pt x="98" y="56"/>
                  </a:lnTo>
                  <a:lnTo>
                    <a:pt x="142" y="36"/>
                  </a:lnTo>
                  <a:lnTo>
                    <a:pt x="158" y="28"/>
                  </a:lnTo>
                  <a:lnTo>
                    <a:pt x="145" y="0"/>
                  </a:lnTo>
                  <a:close/>
                </a:path>
              </a:pathLst>
            </a:custGeom>
            <a:solidFill>
              <a:srgbClr val="28166F"/>
            </a:solidFill>
            <a:ln w="9525">
              <a:noFill/>
              <a:round/>
              <a:headEnd/>
              <a:tailEnd/>
            </a:ln>
          </p:spPr>
          <p:txBody>
            <a:bodyPr/>
            <a:lstStyle/>
            <a:p>
              <a:endParaRPr lang="fr-FR"/>
            </a:p>
          </p:txBody>
        </p:sp>
        <p:sp>
          <p:nvSpPr>
            <p:cNvPr id="575680" name="Freeform 192"/>
            <p:cNvSpPr>
              <a:spLocks/>
            </p:cNvSpPr>
            <p:nvPr/>
          </p:nvSpPr>
          <p:spPr bwMode="auto">
            <a:xfrm>
              <a:off x="2039" y="301"/>
              <a:ext cx="40" cy="24"/>
            </a:xfrm>
            <a:custGeom>
              <a:avLst/>
              <a:gdLst/>
              <a:ahLst/>
              <a:cxnLst>
                <a:cxn ang="0">
                  <a:pos x="147" y="0"/>
                </a:cxn>
                <a:cxn ang="0">
                  <a:pos x="120" y="11"/>
                </a:cxn>
                <a:cxn ang="0">
                  <a:pos x="76" y="32"/>
                </a:cxn>
                <a:cxn ang="0">
                  <a:pos x="30" y="52"/>
                </a:cxn>
                <a:cxn ang="0">
                  <a:pos x="0" y="66"/>
                </a:cxn>
                <a:cxn ang="0">
                  <a:pos x="13" y="94"/>
                </a:cxn>
                <a:cxn ang="0">
                  <a:pos x="43" y="81"/>
                </a:cxn>
                <a:cxn ang="0">
                  <a:pos x="88" y="61"/>
                </a:cxn>
                <a:cxn ang="0">
                  <a:pos x="133" y="41"/>
                </a:cxn>
                <a:cxn ang="0">
                  <a:pos x="159" y="30"/>
                </a:cxn>
                <a:cxn ang="0">
                  <a:pos x="147" y="0"/>
                </a:cxn>
              </a:cxnLst>
              <a:rect l="0" t="0" r="r" b="b"/>
              <a:pathLst>
                <a:path w="159" h="94">
                  <a:moveTo>
                    <a:pt x="147" y="0"/>
                  </a:moveTo>
                  <a:lnTo>
                    <a:pt x="120" y="11"/>
                  </a:lnTo>
                  <a:lnTo>
                    <a:pt x="76" y="32"/>
                  </a:lnTo>
                  <a:lnTo>
                    <a:pt x="30" y="52"/>
                  </a:lnTo>
                  <a:lnTo>
                    <a:pt x="0" y="66"/>
                  </a:lnTo>
                  <a:lnTo>
                    <a:pt x="13" y="94"/>
                  </a:lnTo>
                  <a:lnTo>
                    <a:pt x="43" y="81"/>
                  </a:lnTo>
                  <a:lnTo>
                    <a:pt x="88" y="61"/>
                  </a:lnTo>
                  <a:lnTo>
                    <a:pt x="133" y="41"/>
                  </a:lnTo>
                  <a:lnTo>
                    <a:pt x="159" y="30"/>
                  </a:lnTo>
                  <a:lnTo>
                    <a:pt x="147" y="0"/>
                  </a:lnTo>
                  <a:close/>
                </a:path>
              </a:pathLst>
            </a:custGeom>
            <a:solidFill>
              <a:srgbClr val="28166F"/>
            </a:solidFill>
            <a:ln w="9525">
              <a:noFill/>
              <a:round/>
              <a:headEnd/>
              <a:tailEnd/>
            </a:ln>
          </p:spPr>
          <p:txBody>
            <a:bodyPr/>
            <a:lstStyle/>
            <a:p>
              <a:endParaRPr lang="fr-FR"/>
            </a:p>
          </p:txBody>
        </p:sp>
        <p:sp>
          <p:nvSpPr>
            <p:cNvPr id="575681" name="Freeform 193"/>
            <p:cNvSpPr>
              <a:spLocks/>
            </p:cNvSpPr>
            <p:nvPr/>
          </p:nvSpPr>
          <p:spPr bwMode="auto">
            <a:xfrm>
              <a:off x="2098" y="276"/>
              <a:ext cx="40" cy="23"/>
            </a:xfrm>
            <a:custGeom>
              <a:avLst/>
              <a:gdLst/>
              <a:ahLst/>
              <a:cxnLst>
                <a:cxn ang="0">
                  <a:pos x="148" y="0"/>
                </a:cxn>
                <a:cxn ang="0">
                  <a:pos x="113" y="14"/>
                </a:cxn>
                <a:cxn ang="0">
                  <a:pos x="68" y="32"/>
                </a:cxn>
                <a:cxn ang="0">
                  <a:pos x="21" y="52"/>
                </a:cxn>
                <a:cxn ang="0">
                  <a:pos x="0" y="61"/>
                </a:cxn>
                <a:cxn ang="0">
                  <a:pos x="12" y="90"/>
                </a:cxn>
                <a:cxn ang="0">
                  <a:pos x="34" y="81"/>
                </a:cxn>
                <a:cxn ang="0">
                  <a:pos x="79" y="63"/>
                </a:cxn>
                <a:cxn ang="0">
                  <a:pos x="124" y="44"/>
                </a:cxn>
                <a:cxn ang="0">
                  <a:pos x="160" y="30"/>
                </a:cxn>
                <a:cxn ang="0">
                  <a:pos x="148" y="0"/>
                </a:cxn>
              </a:cxnLst>
              <a:rect l="0" t="0" r="r" b="b"/>
              <a:pathLst>
                <a:path w="160" h="90">
                  <a:moveTo>
                    <a:pt x="148" y="0"/>
                  </a:moveTo>
                  <a:lnTo>
                    <a:pt x="113" y="14"/>
                  </a:lnTo>
                  <a:lnTo>
                    <a:pt x="68" y="32"/>
                  </a:lnTo>
                  <a:lnTo>
                    <a:pt x="21" y="52"/>
                  </a:lnTo>
                  <a:lnTo>
                    <a:pt x="0" y="61"/>
                  </a:lnTo>
                  <a:lnTo>
                    <a:pt x="12" y="90"/>
                  </a:lnTo>
                  <a:lnTo>
                    <a:pt x="34" y="81"/>
                  </a:lnTo>
                  <a:lnTo>
                    <a:pt x="79" y="63"/>
                  </a:lnTo>
                  <a:lnTo>
                    <a:pt x="124" y="44"/>
                  </a:lnTo>
                  <a:lnTo>
                    <a:pt x="160" y="30"/>
                  </a:lnTo>
                  <a:lnTo>
                    <a:pt x="148" y="0"/>
                  </a:lnTo>
                  <a:close/>
                </a:path>
              </a:pathLst>
            </a:custGeom>
            <a:solidFill>
              <a:srgbClr val="28166F"/>
            </a:solidFill>
            <a:ln w="9525">
              <a:noFill/>
              <a:round/>
              <a:headEnd/>
              <a:tailEnd/>
            </a:ln>
          </p:spPr>
          <p:txBody>
            <a:bodyPr/>
            <a:lstStyle/>
            <a:p>
              <a:endParaRPr lang="fr-FR"/>
            </a:p>
          </p:txBody>
        </p:sp>
        <p:sp>
          <p:nvSpPr>
            <p:cNvPr id="575682" name="Freeform 194"/>
            <p:cNvSpPr>
              <a:spLocks/>
            </p:cNvSpPr>
            <p:nvPr/>
          </p:nvSpPr>
          <p:spPr bwMode="auto">
            <a:xfrm>
              <a:off x="2157" y="254"/>
              <a:ext cx="40" cy="21"/>
            </a:xfrm>
            <a:custGeom>
              <a:avLst/>
              <a:gdLst/>
              <a:ahLst/>
              <a:cxnLst>
                <a:cxn ang="0">
                  <a:pos x="149" y="0"/>
                </a:cxn>
                <a:cxn ang="0">
                  <a:pos x="106" y="16"/>
                </a:cxn>
                <a:cxn ang="0">
                  <a:pos x="59" y="33"/>
                </a:cxn>
                <a:cxn ang="0">
                  <a:pos x="13" y="51"/>
                </a:cxn>
                <a:cxn ang="0">
                  <a:pos x="0" y="56"/>
                </a:cxn>
                <a:cxn ang="0">
                  <a:pos x="11" y="85"/>
                </a:cxn>
                <a:cxn ang="0">
                  <a:pos x="24" y="80"/>
                </a:cxn>
                <a:cxn ang="0">
                  <a:pos x="71" y="63"/>
                </a:cxn>
                <a:cxn ang="0">
                  <a:pos x="117" y="45"/>
                </a:cxn>
                <a:cxn ang="0">
                  <a:pos x="161" y="29"/>
                </a:cxn>
                <a:cxn ang="0">
                  <a:pos x="149" y="0"/>
                </a:cxn>
              </a:cxnLst>
              <a:rect l="0" t="0" r="r" b="b"/>
              <a:pathLst>
                <a:path w="161" h="85">
                  <a:moveTo>
                    <a:pt x="149" y="0"/>
                  </a:moveTo>
                  <a:lnTo>
                    <a:pt x="106" y="16"/>
                  </a:lnTo>
                  <a:lnTo>
                    <a:pt x="59" y="33"/>
                  </a:lnTo>
                  <a:lnTo>
                    <a:pt x="13" y="51"/>
                  </a:lnTo>
                  <a:lnTo>
                    <a:pt x="0" y="56"/>
                  </a:lnTo>
                  <a:lnTo>
                    <a:pt x="11" y="85"/>
                  </a:lnTo>
                  <a:lnTo>
                    <a:pt x="24" y="80"/>
                  </a:lnTo>
                  <a:lnTo>
                    <a:pt x="71" y="63"/>
                  </a:lnTo>
                  <a:lnTo>
                    <a:pt x="117" y="45"/>
                  </a:lnTo>
                  <a:lnTo>
                    <a:pt x="161" y="29"/>
                  </a:lnTo>
                  <a:lnTo>
                    <a:pt x="149" y="0"/>
                  </a:lnTo>
                  <a:close/>
                </a:path>
              </a:pathLst>
            </a:custGeom>
            <a:solidFill>
              <a:srgbClr val="28166F"/>
            </a:solidFill>
            <a:ln w="9525">
              <a:noFill/>
              <a:round/>
              <a:headEnd/>
              <a:tailEnd/>
            </a:ln>
          </p:spPr>
          <p:txBody>
            <a:bodyPr/>
            <a:lstStyle/>
            <a:p>
              <a:endParaRPr lang="fr-FR"/>
            </a:p>
          </p:txBody>
        </p:sp>
        <p:sp>
          <p:nvSpPr>
            <p:cNvPr id="575683" name="Freeform 195"/>
            <p:cNvSpPr>
              <a:spLocks/>
            </p:cNvSpPr>
            <p:nvPr/>
          </p:nvSpPr>
          <p:spPr bwMode="auto">
            <a:xfrm>
              <a:off x="2217" y="233"/>
              <a:ext cx="41" cy="20"/>
            </a:xfrm>
            <a:custGeom>
              <a:avLst/>
              <a:gdLst/>
              <a:ahLst/>
              <a:cxnLst>
                <a:cxn ang="0">
                  <a:pos x="152" y="0"/>
                </a:cxn>
                <a:cxn ang="0">
                  <a:pos x="146" y="2"/>
                </a:cxn>
                <a:cxn ang="0">
                  <a:pos x="99" y="17"/>
                </a:cxn>
                <a:cxn ang="0">
                  <a:pos x="52" y="32"/>
                </a:cxn>
                <a:cxn ang="0">
                  <a:pos x="5" y="48"/>
                </a:cxn>
                <a:cxn ang="0">
                  <a:pos x="0" y="50"/>
                </a:cxn>
                <a:cxn ang="0">
                  <a:pos x="10" y="81"/>
                </a:cxn>
                <a:cxn ang="0">
                  <a:pos x="15" y="79"/>
                </a:cxn>
                <a:cxn ang="0">
                  <a:pos x="62" y="63"/>
                </a:cxn>
                <a:cxn ang="0">
                  <a:pos x="109" y="47"/>
                </a:cxn>
                <a:cxn ang="0">
                  <a:pos x="157" y="32"/>
                </a:cxn>
                <a:cxn ang="0">
                  <a:pos x="162" y="30"/>
                </a:cxn>
                <a:cxn ang="0">
                  <a:pos x="152" y="0"/>
                </a:cxn>
              </a:cxnLst>
              <a:rect l="0" t="0" r="r" b="b"/>
              <a:pathLst>
                <a:path w="162" h="81">
                  <a:moveTo>
                    <a:pt x="152" y="0"/>
                  </a:moveTo>
                  <a:lnTo>
                    <a:pt x="146" y="2"/>
                  </a:lnTo>
                  <a:lnTo>
                    <a:pt x="99" y="17"/>
                  </a:lnTo>
                  <a:lnTo>
                    <a:pt x="52" y="32"/>
                  </a:lnTo>
                  <a:lnTo>
                    <a:pt x="5" y="48"/>
                  </a:lnTo>
                  <a:lnTo>
                    <a:pt x="0" y="50"/>
                  </a:lnTo>
                  <a:lnTo>
                    <a:pt x="10" y="81"/>
                  </a:lnTo>
                  <a:lnTo>
                    <a:pt x="15" y="79"/>
                  </a:lnTo>
                  <a:lnTo>
                    <a:pt x="62" y="63"/>
                  </a:lnTo>
                  <a:lnTo>
                    <a:pt x="109" y="47"/>
                  </a:lnTo>
                  <a:lnTo>
                    <a:pt x="157" y="32"/>
                  </a:lnTo>
                  <a:lnTo>
                    <a:pt x="162" y="30"/>
                  </a:lnTo>
                  <a:lnTo>
                    <a:pt x="152" y="0"/>
                  </a:lnTo>
                  <a:close/>
                </a:path>
              </a:pathLst>
            </a:custGeom>
            <a:solidFill>
              <a:srgbClr val="28166F"/>
            </a:solidFill>
            <a:ln w="9525">
              <a:noFill/>
              <a:round/>
              <a:headEnd/>
              <a:tailEnd/>
            </a:ln>
          </p:spPr>
          <p:txBody>
            <a:bodyPr/>
            <a:lstStyle/>
            <a:p>
              <a:endParaRPr lang="fr-FR"/>
            </a:p>
          </p:txBody>
        </p:sp>
        <p:sp>
          <p:nvSpPr>
            <p:cNvPr id="575684" name="Freeform 196"/>
            <p:cNvSpPr>
              <a:spLocks/>
            </p:cNvSpPr>
            <p:nvPr/>
          </p:nvSpPr>
          <p:spPr bwMode="auto">
            <a:xfrm>
              <a:off x="2278" y="214"/>
              <a:ext cx="41" cy="19"/>
            </a:xfrm>
            <a:custGeom>
              <a:avLst/>
              <a:gdLst/>
              <a:ahLst/>
              <a:cxnLst>
                <a:cxn ang="0">
                  <a:pos x="154" y="0"/>
                </a:cxn>
                <a:cxn ang="0">
                  <a:pos x="141" y="3"/>
                </a:cxn>
                <a:cxn ang="0">
                  <a:pos x="94" y="17"/>
                </a:cxn>
                <a:cxn ang="0">
                  <a:pos x="46" y="31"/>
                </a:cxn>
                <a:cxn ang="0">
                  <a:pos x="0" y="45"/>
                </a:cxn>
                <a:cxn ang="0">
                  <a:pos x="10" y="76"/>
                </a:cxn>
                <a:cxn ang="0">
                  <a:pos x="55" y="62"/>
                </a:cxn>
                <a:cxn ang="0">
                  <a:pos x="103" y="48"/>
                </a:cxn>
                <a:cxn ang="0">
                  <a:pos x="151" y="33"/>
                </a:cxn>
                <a:cxn ang="0">
                  <a:pos x="163" y="30"/>
                </a:cxn>
                <a:cxn ang="0">
                  <a:pos x="154" y="0"/>
                </a:cxn>
              </a:cxnLst>
              <a:rect l="0" t="0" r="r" b="b"/>
              <a:pathLst>
                <a:path w="163" h="76">
                  <a:moveTo>
                    <a:pt x="154" y="0"/>
                  </a:moveTo>
                  <a:lnTo>
                    <a:pt x="141" y="3"/>
                  </a:lnTo>
                  <a:lnTo>
                    <a:pt x="94" y="17"/>
                  </a:lnTo>
                  <a:lnTo>
                    <a:pt x="46" y="31"/>
                  </a:lnTo>
                  <a:lnTo>
                    <a:pt x="0" y="45"/>
                  </a:lnTo>
                  <a:lnTo>
                    <a:pt x="10" y="76"/>
                  </a:lnTo>
                  <a:lnTo>
                    <a:pt x="55" y="62"/>
                  </a:lnTo>
                  <a:lnTo>
                    <a:pt x="103" y="48"/>
                  </a:lnTo>
                  <a:lnTo>
                    <a:pt x="151" y="33"/>
                  </a:lnTo>
                  <a:lnTo>
                    <a:pt x="163" y="30"/>
                  </a:lnTo>
                  <a:lnTo>
                    <a:pt x="154" y="0"/>
                  </a:lnTo>
                  <a:close/>
                </a:path>
              </a:pathLst>
            </a:custGeom>
            <a:solidFill>
              <a:srgbClr val="28166F"/>
            </a:solidFill>
            <a:ln w="9525">
              <a:noFill/>
              <a:round/>
              <a:headEnd/>
              <a:tailEnd/>
            </a:ln>
          </p:spPr>
          <p:txBody>
            <a:bodyPr/>
            <a:lstStyle/>
            <a:p>
              <a:endParaRPr lang="fr-FR"/>
            </a:p>
          </p:txBody>
        </p:sp>
        <p:sp>
          <p:nvSpPr>
            <p:cNvPr id="575685" name="Freeform 197"/>
            <p:cNvSpPr>
              <a:spLocks/>
            </p:cNvSpPr>
            <p:nvPr/>
          </p:nvSpPr>
          <p:spPr bwMode="auto">
            <a:xfrm>
              <a:off x="2340" y="198"/>
              <a:ext cx="40" cy="17"/>
            </a:xfrm>
            <a:custGeom>
              <a:avLst/>
              <a:gdLst/>
              <a:ahLst/>
              <a:cxnLst>
                <a:cxn ang="0">
                  <a:pos x="155" y="0"/>
                </a:cxn>
                <a:cxn ang="0">
                  <a:pos x="136" y="5"/>
                </a:cxn>
                <a:cxn ang="0">
                  <a:pos x="88" y="17"/>
                </a:cxn>
                <a:cxn ang="0">
                  <a:pos x="40" y="30"/>
                </a:cxn>
                <a:cxn ang="0">
                  <a:pos x="0" y="42"/>
                </a:cxn>
                <a:cxn ang="0">
                  <a:pos x="9" y="72"/>
                </a:cxn>
                <a:cxn ang="0">
                  <a:pos x="48" y="62"/>
                </a:cxn>
                <a:cxn ang="0">
                  <a:pos x="96" y="49"/>
                </a:cxn>
                <a:cxn ang="0">
                  <a:pos x="144" y="36"/>
                </a:cxn>
                <a:cxn ang="0">
                  <a:pos x="163" y="31"/>
                </a:cxn>
                <a:cxn ang="0">
                  <a:pos x="155" y="0"/>
                </a:cxn>
              </a:cxnLst>
              <a:rect l="0" t="0" r="r" b="b"/>
              <a:pathLst>
                <a:path w="163" h="72">
                  <a:moveTo>
                    <a:pt x="155" y="0"/>
                  </a:moveTo>
                  <a:lnTo>
                    <a:pt x="136" y="5"/>
                  </a:lnTo>
                  <a:lnTo>
                    <a:pt x="88" y="17"/>
                  </a:lnTo>
                  <a:lnTo>
                    <a:pt x="40" y="30"/>
                  </a:lnTo>
                  <a:lnTo>
                    <a:pt x="0" y="42"/>
                  </a:lnTo>
                  <a:lnTo>
                    <a:pt x="9" y="72"/>
                  </a:lnTo>
                  <a:lnTo>
                    <a:pt x="48" y="62"/>
                  </a:lnTo>
                  <a:lnTo>
                    <a:pt x="96" y="49"/>
                  </a:lnTo>
                  <a:lnTo>
                    <a:pt x="144" y="36"/>
                  </a:lnTo>
                  <a:lnTo>
                    <a:pt x="163" y="31"/>
                  </a:lnTo>
                  <a:lnTo>
                    <a:pt x="155" y="0"/>
                  </a:lnTo>
                  <a:close/>
                </a:path>
              </a:pathLst>
            </a:custGeom>
            <a:solidFill>
              <a:srgbClr val="28166F"/>
            </a:solidFill>
            <a:ln w="9525">
              <a:noFill/>
              <a:round/>
              <a:headEnd/>
              <a:tailEnd/>
            </a:ln>
          </p:spPr>
          <p:txBody>
            <a:bodyPr/>
            <a:lstStyle/>
            <a:p>
              <a:endParaRPr lang="fr-FR"/>
            </a:p>
          </p:txBody>
        </p:sp>
        <p:sp>
          <p:nvSpPr>
            <p:cNvPr id="575686" name="Freeform 198"/>
            <p:cNvSpPr>
              <a:spLocks/>
            </p:cNvSpPr>
            <p:nvPr/>
          </p:nvSpPr>
          <p:spPr bwMode="auto">
            <a:xfrm>
              <a:off x="2402" y="183"/>
              <a:ext cx="41" cy="17"/>
            </a:xfrm>
            <a:custGeom>
              <a:avLst/>
              <a:gdLst/>
              <a:ahLst/>
              <a:cxnLst>
                <a:cxn ang="0">
                  <a:pos x="156" y="0"/>
                </a:cxn>
                <a:cxn ang="0">
                  <a:pos x="131" y="5"/>
                </a:cxn>
                <a:cxn ang="0">
                  <a:pos x="83" y="17"/>
                </a:cxn>
                <a:cxn ang="0">
                  <a:pos x="33" y="28"/>
                </a:cxn>
                <a:cxn ang="0">
                  <a:pos x="0" y="36"/>
                </a:cxn>
                <a:cxn ang="0">
                  <a:pos x="7" y="67"/>
                </a:cxn>
                <a:cxn ang="0">
                  <a:pos x="41" y="59"/>
                </a:cxn>
                <a:cxn ang="0">
                  <a:pos x="90" y="48"/>
                </a:cxn>
                <a:cxn ang="0">
                  <a:pos x="138" y="37"/>
                </a:cxn>
                <a:cxn ang="0">
                  <a:pos x="163" y="31"/>
                </a:cxn>
                <a:cxn ang="0">
                  <a:pos x="156" y="0"/>
                </a:cxn>
              </a:cxnLst>
              <a:rect l="0" t="0" r="r" b="b"/>
              <a:pathLst>
                <a:path w="163" h="67">
                  <a:moveTo>
                    <a:pt x="156" y="0"/>
                  </a:moveTo>
                  <a:lnTo>
                    <a:pt x="131" y="5"/>
                  </a:lnTo>
                  <a:lnTo>
                    <a:pt x="83" y="17"/>
                  </a:lnTo>
                  <a:lnTo>
                    <a:pt x="33" y="28"/>
                  </a:lnTo>
                  <a:lnTo>
                    <a:pt x="0" y="36"/>
                  </a:lnTo>
                  <a:lnTo>
                    <a:pt x="7" y="67"/>
                  </a:lnTo>
                  <a:lnTo>
                    <a:pt x="41" y="59"/>
                  </a:lnTo>
                  <a:lnTo>
                    <a:pt x="90" y="48"/>
                  </a:lnTo>
                  <a:lnTo>
                    <a:pt x="138" y="37"/>
                  </a:lnTo>
                  <a:lnTo>
                    <a:pt x="163" y="31"/>
                  </a:lnTo>
                  <a:lnTo>
                    <a:pt x="156" y="0"/>
                  </a:lnTo>
                  <a:close/>
                </a:path>
              </a:pathLst>
            </a:custGeom>
            <a:solidFill>
              <a:srgbClr val="28166F"/>
            </a:solidFill>
            <a:ln w="9525">
              <a:noFill/>
              <a:round/>
              <a:headEnd/>
              <a:tailEnd/>
            </a:ln>
          </p:spPr>
          <p:txBody>
            <a:bodyPr/>
            <a:lstStyle/>
            <a:p>
              <a:endParaRPr lang="fr-FR"/>
            </a:p>
          </p:txBody>
        </p:sp>
        <p:sp>
          <p:nvSpPr>
            <p:cNvPr id="575687" name="Freeform 199"/>
            <p:cNvSpPr>
              <a:spLocks/>
            </p:cNvSpPr>
            <p:nvPr/>
          </p:nvSpPr>
          <p:spPr bwMode="auto">
            <a:xfrm>
              <a:off x="2464" y="170"/>
              <a:ext cx="41" cy="16"/>
            </a:xfrm>
            <a:custGeom>
              <a:avLst/>
              <a:gdLst/>
              <a:ahLst/>
              <a:cxnLst>
                <a:cxn ang="0">
                  <a:pos x="157" y="0"/>
                </a:cxn>
                <a:cxn ang="0">
                  <a:pos x="128" y="5"/>
                </a:cxn>
                <a:cxn ang="0">
                  <a:pos x="79" y="15"/>
                </a:cxn>
                <a:cxn ang="0">
                  <a:pos x="29" y="25"/>
                </a:cxn>
                <a:cxn ang="0">
                  <a:pos x="0" y="31"/>
                </a:cxn>
                <a:cxn ang="0">
                  <a:pos x="6" y="63"/>
                </a:cxn>
                <a:cxn ang="0">
                  <a:pos x="35" y="55"/>
                </a:cxn>
                <a:cxn ang="0">
                  <a:pos x="85" y="46"/>
                </a:cxn>
                <a:cxn ang="0">
                  <a:pos x="135" y="36"/>
                </a:cxn>
                <a:cxn ang="0">
                  <a:pos x="163" y="31"/>
                </a:cxn>
                <a:cxn ang="0">
                  <a:pos x="157" y="0"/>
                </a:cxn>
              </a:cxnLst>
              <a:rect l="0" t="0" r="r" b="b"/>
              <a:pathLst>
                <a:path w="163" h="63">
                  <a:moveTo>
                    <a:pt x="157" y="0"/>
                  </a:moveTo>
                  <a:lnTo>
                    <a:pt x="128" y="5"/>
                  </a:lnTo>
                  <a:lnTo>
                    <a:pt x="79" y="15"/>
                  </a:lnTo>
                  <a:lnTo>
                    <a:pt x="29" y="25"/>
                  </a:lnTo>
                  <a:lnTo>
                    <a:pt x="0" y="31"/>
                  </a:lnTo>
                  <a:lnTo>
                    <a:pt x="6" y="63"/>
                  </a:lnTo>
                  <a:lnTo>
                    <a:pt x="35" y="55"/>
                  </a:lnTo>
                  <a:lnTo>
                    <a:pt x="85" y="46"/>
                  </a:lnTo>
                  <a:lnTo>
                    <a:pt x="135" y="36"/>
                  </a:lnTo>
                  <a:lnTo>
                    <a:pt x="163" y="31"/>
                  </a:lnTo>
                  <a:lnTo>
                    <a:pt x="157" y="0"/>
                  </a:lnTo>
                  <a:close/>
                </a:path>
              </a:pathLst>
            </a:custGeom>
            <a:solidFill>
              <a:srgbClr val="28166F"/>
            </a:solidFill>
            <a:ln w="9525">
              <a:noFill/>
              <a:round/>
              <a:headEnd/>
              <a:tailEnd/>
            </a:ln>
          </p:spPr>
          <p:txBody>
            <a:bodyPr/>
            <a:lstStyle/>
            <a:p>
              <a:endParaRPr lang="fr-FR"/>
            </a:p>
          </p:txBody>
        </p:sp>
        <p:sp>
          <p:nvSpPr>
            <p:cNvPr id="575688" name="Freeform 200"/>
            <p:cNvSpPr>
              <a:spLocks/>
            </p:cNvSpPr>
            <p:nvPr/>
          </p:nvSpPr>
          <p:spPr bwMode="auto">
            <a:xfrm>
              <a:off x="2527" y="159"/>
              <a:ext cx="41" cy="14"/>
            </a:xfrm>
            <a:custGeom>
              <a:avLst/>
              <a:gdLst/>
              <a:ahLst/>
              <a:cxnLst>
                <a:cxn ang="0">
                  <a:pos x="158" y="0"/>
                </a:cxn>
                <a:cxn ang="0">
                  <a:pos x="127" y="5"/>
                </a:cxn>
                <a:cxn ang="0">
                  <a:pos x="77" y="13"/>
                </a:cxn>
                <a:cxn ang="0">
                  <a:pos x="27" y="21"/>
                </a:cxn>
                <a:cxn ang="0">
                  <a:pos x="0" y="27"/>
                </a:cxn>
                <a:cxn ang="0">
                  <a:pos x="6" y="58"/>
                </a:cxn>
                <a:cxn ang="0">
                  <a:pos x="32" y="53"/>
                </a:cxn>
                <a:cxn ang="0">
                  <a:pos x="82" y="45"/>
                </a:cxn>
                <a:cxn ang="0">
                  <a:pos x="132" y="37"/>
                </a:cxn>
                <a:cxn ang="0">
                  <a:pos x="163" y="32"/>
                </a:cxn>
                <a:cxn ang="0">
                  <a:pos x="158" y="0"/>
                </a:cxn>
              </a:cxnLst>
              <a:rect l="0" t="0" r="r" b="b"/>
              <a:pathLst>
                <a:path w="163" h="58">
                  <a:moveTo>
                    <a:pt x="158" y="0"/>
                  </a:moveTo>
                  <a:lnTo>
                    <a:pt x="127" y="5"/>
                  </a:lnTo>
                  <a:lnTo>
                    <a:pt x="77" y="13"/>
                  </a:lnTo>
                  <a:lnTo>
                    <a:pt x="27" y="21"/>
                  </a:lnTo>
                  <a:lnTo>
                    <a:pt x="0" y="27"/>
                  </a:lnTo>
                  <a:lnTo>
                    <a:pt x="6" y="58"/>
                  </a:lnTo>
                  <a:lnTo>
                    <a:pt x="32" y="53"/>
                  </a:lnTo>
                  <a:lnTo>
                    <a:pt x="82" y="45"/>
                  </a:lnTo>
                  <a:lnTo>
                    <a:pt x="132" y="37"/>
                  </a:lnTo>
                  <a:lnTo>
                    <a:pt x="163" y="32"/>
                  </a:lnTo>
                  <a:lnTo>
                    <a:pt x="158" y="0"/>
                  </a:lnTo>
                  <a:close/>
                </a:path>
              </a:pathLst>
            </a:custGeom>
            <a:solidFill>
              <a:srgbClr val="28166F"/>
            </a:solidFill>
            <a:ln w="9525">
              <a:noFill/>
              <a:round/>
              <a:headEnd/>
              <a:tailEnd/>
            </a:ln>
          </p:spPr>
          <p:txBody>
            <a:bodyPr/>
            <a:lstStyle/>
            <a:p>
              <a:endParaRPr lang="fr-FR"/>
            </a:p>
          </p:txBody>
        </p:sp>
        <p:sp>
          <p:nvSpPr>
            <p:cNvPr id="575689" name="Freeform 201"/>
            <p:cNvSpPr>
              <a:spLocks/>
            </p:cNvSpPr>
            <p:nvPr/>
          </p:nvSpPr>
          <p:spPr bwMode="auto">
            <a:xfrm>
              <a:off x="2591" y="150"/>
              <a:ext cx="40" cy="13"/>
            </a:xfrm>
            <a:custGeom>
              <a:avLst/>
              <a:gdLst/>
              <a:ahLst/>
              <a:cxnLst>
                <a:cxn ang="0">
                  <a:pos x="159" y="0"/>
                </a:cxn>
                <a:cxn ang="0">
                  <a:pos x="126" y="4"/>
                </a:cxn>
                <a:cxn ang="0">
                  <a:pos x="75" y="11"/>
                </a:cxn>
                <a:cxn ang="0">
                  <a:pos x="25" y="18"/>
                </a:cxn>
                <a:cxn ang="0">
                  <a:pos x="0" y="21"/>
                </a:cxn>
                <a:cxn ang="0">
                  <a:pos x="5" y="52"/>
                </a:cxn>
                <a:cxn ang="0">
                  <a:pos x="29" y="49"/>
                </a:cxn>
                <a:cxn ang="0">
                  <a:pos x="80" y="42"/>
                </a:cxn>
                <a:cxn ang="0">
                  <a:pos x="130" y="36"/>
                </a:cxn>
                <a:cxn ang="0">
                  <a:pos x="163" y="32"/>
                </a:cxn>
                <a:cxn ang="0">
                  <a:pos x="159" y="0"/>
                </a:cxn>
              </a:cxnLst>
              <a:rect l="0" t="0" r="r" b="b"/>
              <a:pathLst>
                <a:path w="163" h="52">
                  <a:moveTo>
                    <a:pt x="159" y="0"/>
                  </a:moveTo>
                  <a:lnTo>
                    <a:pt x="126" y="4"/>
                  </a:lnTo>
                  <a:lnTo>
                    <a:pt x="75" y="11"/>
                  </a:lnTo>
                  <a:lnTo>
                    <a:pt x="25" y="18"/>
                  </a:lnTo>
                  <a:lnTo>
                    <a:pt x="0" y="21"/>
                  </a:lnTo>
                  <a:lnTo>
                    <a:pt x="5" y="52"/>
                  </a:lnTo>
                  <a:lnTo>
                    <a:pt x="29" y="49"/>
                  </a:lnTo>
                  <a:lnTo>
                    <a:pt x="80" y="42"/>
                  </a:lnTo>
                  <a:lnTo>
                    <a:pt x="130" y="36"/>
                  </a:lnTo>
                  <a:lnTo>
                    <a:pt x="163" y="32"/>
                  </a:lnTo>
                  <a:lnTo>
                    <a:pt x="159" y="0"/>
                  </a:lnTo>
                  <a:close/>
                </a:path>
              </a:pathLst>
            </a:custGeom>
            <a:solidFill>
              <a:srgbClr val="28166F"/>
            </a:solidFill>
            <a:ln w="9525">
              <a:noFill/>
              <a:round/>
              <a:headEnd/>
              <a:tailEnd/>
            </a:ln>
          </p:spPr>
          <p:txBody>
            <a:bodyPr/>
            <a:lstStyle/>
            <a:p>
              <a:endParaRPr lang="fr-FR"/>
            </a:p>
          </p:txBody>
        </p:sp>
        <p:sp>
          <p:nvSpPr>
            <p:cNvPr id="575690" name="Freeform 202"/>
            <p:cNvSpPr>
              <a:spLocks/>
            </p:cNvSpPr>
            <p:nvPr/>
          </p:nvSpPr>
          <p:spPr bwMode="auto">
            <a:xfrm>
              <a:off x="2654" y="143"/>
              <a:ext cx="41" cy="13"/>
            </a:xfrm>
            <a:custGeom>
              <a:avLst/>
              <a:gdLst/>
              <a:ahLst/>
              <a:cxnLst>
                <a:cxn ang="0">
                  <a:pos x="160" y="0"/>
                </a:cxn>
                <a:cxn ang="0">
                  <a:pos x="127" y="3"/>
                </a:cxn>
                <a:cxn ang="0">
                  <a:pos x="75" y="9"/>
                </a:cxn>
                <a:cxn ang="0">
                  <a:pos x="25" y="15"/>
                </a:cxn>
                <a:cxn ang="0">
                  <a:pos x="0" y="17"/>
                </a:cxn>
                <a:cxn ang="0">
                  <a:pos x="4" y="49"/>
                </a:cxn>
                <a:cxn ang="0">
                  <a:pos x="28" y="46"/>
                </a:cxn>
                <a:cxn ang="0">
                  <a:pos x="78" y="41"/>
                </a:cxn>
                <a:cxn ang="0">
                  <a:pos x="130" y="36"/>
                </a:cxn>
                <a:cxn ang="0">
                  <a:pos x="163" y="33"/>
                </a:cxn>
                <a:cxn ang="0">
                  <a:pos x="160" y="0"/>
                </a:cxn>
              </a:cxnLst>
              <a:rect l="0" t="0" r="r" b="b"/>
              <a:pathLst>
                <a:path w="163" h="49">
                  <a:moveTo>
                    <a:pt x="160" y="0"/>
                  </a:moveTo>
                  <a:lnTo>
                    <a:pt x="127" y="3"/>
                  </a:lnTo>
                  <a:lnTo>
                    <a:pt x="75" y="9"/>
                  </a:lnTo>
                  <a:lnTo>
                    <a:pt x="25" y="15"/>
                  </a:lnTo>
                  <a:lnTo>
                    <a:pt x="0" y="17"/>
                  </a:lnTo>
                  <a:lnTo>
                    <a:pt x="4" y="49"/>
                  </a:lnTo>
                  <a:lnTo>
                    <a:pt x="28" y="46"/>
                  </a:lnTo>
                  <a:lnTo>
                    <a:pt x="78" y="41"/>
                  </a:lnTo>
                  <a:lnTo>
                    <a:pt x="130" y="36"/>
                  </a:lnTo>
                  <a:lnTo>
                    <a:pt x="163" y="33"/>
                  </a:lnTo>
                  <a:lnTo>
                    <a:pt x="160" y="0"/>
                  </a:lnTo>
                  <a:close/>
                </a:path>
              </a:pathLst>
            </a:custGeom>
            <a:solidFill>
              <a:srgbClr val="28166F"/>
            </a:solidFill>
            <a:ln w="9525">
              <a:noFill/>
              <a:round/>
              <a:headEnd/>
              <a:tailEnd/>
            </a:ln>
          </p:spPr>
          <p:txBody>
            <a:bodyPr/>
            <a:lstStyle/>
            <a:p>
              <a:endParaRPr lang="fr-FR"/>
            </a:p>
          </p:txBody>
        </p:sp>
        <p:sp>
          <p:nvSpPr>
            <p:cNvPr id="575691" name="Freeform 203"/>
            <p:cNvSpPr>
              <a:spLocks/>
            </p:cNvSpPr>
            <p:nvPr/>
          </p:nvSpPr>
          <p:spPr bwMode="auto">
            <a:xfrm>
              <a:off x="2718" y="139"/>
              <a:ext cx="40" cy="10"/>
            </a:xfrm>
            <a:custGeom>
              <a:avLst/>
              <a:gdLst/>
              <a:ahLst/>
              <a:cxnLst>
                <a:cxn ang="0">
                  <a:pos x="160" y="0"/>
                </a:cxn>
                <a:cxn ang="0">
                  <a:pos x="128" y="2"/>
                </a:cxn>
                <a:cxn ang="0">
                  <a:pos x="77" y="6"/>
                </a:cxn>
                <a:cxn ang="0">
                  <a:pos x="26" y="9"/>
                </a:cxn>
                <a:cxn ang="0">
                  <a:pos x="0" y="11"/>
                </a:cxn>
                <a:cxn ang="0">
                  <a:pos x="3" y="44"/>
                </a:cxn>
                <a:cxn ang="0">
                  <a:pos x="28" y="42"/>
                </a:cxn>
                <a:cxn ang="0">
                  <a:pos x="79" y="38"/>
                </a:cxn>
                <a:cxn ang="0">
                  <a:pos x="130" y="35"/>
                </a:cxn>
                <a:cxn ang="0">
                  <a:pos x="162" y="33"/>
                </a:cxn>
                <a:cxn ang="0">
                  <a:pos x="160" y="0"/>
                </a:cxn>
              </a:cxnLst>
              <a:rect l="0" t="0" r="r" b="b"/>
              <a:pathLst>
                <a:path w="162" h="44">
                  <a:moveTo>
                    <a:pt x="160" y="0"/>
                  </a:moveTo>
                  <a:lnTo>
                    <a:pt x="128" y="2"/>
                  </a:lnTo>
                  <a:lnTo>
                    <a:pt x="77" y="6"/>
                  </a:lnTo>
                  <a:lnTo>
                    <a:pt x="26" y="9"/>
                  </a:lnTo>
                  <a:lnTo>
                    <a:pt x="0" y="11"/>
                  </a:lnTo>
                  <a:lnTo>
                    <a:pt x="3" y="44"/>
                  </a:lnTo>
                  <a:lnTo>
                    <a:pt x="28" y="42"/>
                  </a:lnTo>
                  <a:lnTo>
                    <a:pt x="79" y="38"/>
                  </a:lnTo>
                  <a:lnTo>
                    <a:pt x="130" y="35"/>
                  </a:lnTo>
                  <a:lnTo>
                    <a:pt x="162" y="33"/>
                  </a:lnTo>
                  <a:lnTo>
                    <a:pt x="160" y="0"/>
                  </a:lnTo>
                  <a:close/>
                </a:path>
              </a:pathLst>
            </a:custGeom>
            <a:solidFill>
              <a:srgbClr val="28166F"/>
            </a:solidFill>
            <a:ln w="9525">
              <a:noFill/>
              <a:round/>
              <a:headEnd/>
              <a:tailEnd/>
            </a:ln>
          </p:spPr>
          <p:txBody>
            <a:bodyPr/>
            <a:lstStyle/>
            <a:p>
              <a:endParaRPr lang="fr-FR"/>
            </a:p>
          </p:txBody>
        </p:sp>
      </p:grpSp>
      <p:sp>
        <p:nvSpPr>
          <p:cNvPr id="575692" name="Freeform 204"/>
          <p:cNvSpPr>
            <a:spLocks/>
          </p:cNvSpPr>
          <p:nvPr/>
        </p:nvSpPr>
        <p:spPr bwMode="auto">
          <a:xfrm>
            <a:off x="4491038" y="4478338"/>
            <a:ext cx="1755775" cy="1695450"/>
          </a:xfrm>
          <a:custGeom>
            <a:avLst/>
            <a:gdLst/>
            <a:ahLst/>
            <a:cxnLst>
              <a:cxn ang="0">
                <a:pos x="2707" y="13"/>
              </a:cxn>
              <a:cxn ang="0">
                <a:pos x="3070" y="77"/>
              </a:cxn>
              <a:cxn ang="0">
                <a:pos x="3412" y="194"/>
              </a:cxn>
              <a:cxn ang="0">
                <a:pos x="3730" y="356"/>
              </a:cxn>
              <a:cxn ang="0">
                <a:pos x="4019" y="561"/>
              </a:cxn>
              <a:cxn ang="0">
                <a:pos x="4274" y="805"/>
              </a:cxn>
              <a:cxn ang="0">
                <a:pos x="4493" y="1083"/>
              </a:cxn>
              <a:cxn ang="0">
                <a:pos x="4670" y="1392"/>
              </a:cxn>
              <a:cxn ang="0">
                <a:pos x="4801" y="1726"/>
              </a:cxn>
              <a:cxn ang="0">
                <a:pos x="4883" y="2082"/>
              </a:cxn>
              <a:cxn ang="0">
                <a:pos x="4912" y="2456"/>
              </a:cxn>
              <a:cxn ang="0">
                <a:pos x="4883" y="2830"/>
              </a:cxn>
              <a:cxn ang="0">
                <a:pos x="4801" y="3187"/>
              </a:cxn>
              <a:cxn ang="0">
                <a:pos x="4670" y="3521"/>
              </a:cxn>
              <a:cxn ang="0">
                <a:pos x="4493" y="3829"/>
              </a:cxn>
              <a:cxn ang="0">
                <a:pos x="4274" y="4107"/>
              </a:cxn>
              <a:cxn ang="0">
                <a:pos x="4019" y="4351"/>
              </a:cxn>
              <a:cxn ang="0">
                <a:pos x="3730" y="4557"/>
              </a:cxn>
              <a:cxn ang="0">
                <a:pos x="3412" y="4719"/>
              </a:cxn>
              <a:cxn ang="0">
                <a:pos x="3070" y="4835"/>
              </a:cxn>
              <a:cxn ang="0">
                <a:pos x="2707" y="4899"/>
              </a:cxn>
              <a:cxn ang="0">
                <a:pos x="2330" y="4909"/>
              </a:cxn>
              <a:cxn ang="0">
                <a:pos x="1961" y="4863"/>
              </a:cxn>
              <a:cxn ang="0">
                <a:pos x="1612" y="4763"/>
              </a:cxn>
              <a:cxn ang="0">
                <a:pos x="1286" y="4615"/>
              </a:cxn>
              <a:cxn ang="0">
                <a:pos x="987" y="4424"/>
              </a:cxn>
              <a:cxn ang="0">
                <a:pos x="720" y="4192"/>
              </a:cxn>
              <a:cxn ang="0">
                <a:pos x="488" y="3926"/>
              </a:cxn>
              <a:cxn ang="0">
                <a:pos x="297" y="3626"/>
              </a:cxn>
              <a:cxn ang="0">
                <a:pos x="150" y="3300"/>
              </a:cxn>
              <a:cxn ang="0">
                <a:pos x="50" y="2951"/>
              </a:cxn>
              <a:cxn ang="0">
                <a:pos x="4" y="2582"/>
              </a:cxn>
              <a:cxn ang="0">
                <a:pos x="13" y="2205"/>
              </a:cxn>
              <a:cxn ang="0">
                <a:pos x="78" y="1842"/>
              </a:cxn>
              <a:cxn ang="0">
                <a:pos x="193" y="1500"/>
              </a:cxn>
              <a:cxn ang="0">
                <a:pos x="356" y="1183"/>
              </a:cxn>
              <a:cxn ang="0">
                <a:pos x="561" y="895"/>
              </a:cxn>
              <a:cxn ang="0">
                <a:pos x="805" y="638"/>
              </a:cxn>
              <a:cxn ang="0">
                <a:pos x="1083" y="420"/>
              </a:cxn>
              <a:cxn ang="0">
                <a:pos x="1392" y="242"/>
              </a:cxn>
              <a:cxn ang="0">
                <a:pos x="1726" y="111"/>
              </a:cxn>
              <a:cxn ang="0">
                <a:pos x="2083" y="29"/>
              </a:cxn>
              <a:cxn ang="0">
                <a:pos x="2456" y="0"/>
              </a:cxn>
            </a:cxnLst>
            <a:rect l="0" t="0" r="r" b="b"/>
            <a:pathLst>
              <a:path w="4912" h="4912">
                <a:moveTo>
                  <a:pt x="2456" y="0"/>
                </a:moveTo>
                <a:lnTo>
                  <a:pt x="2583" y="4"/>
                </a:lnTo>
                <a:lnTo>
                  <a:pt x="2707" y="13"/>
                </a:lnTo>
                <a:lnTo>
                  <a:pt x="2830" y="29"/>
                </a:lnTo>
                <a:lnTo>
                  <a:pt x="2951" y="50"/>
                </a:lnTo>
                <a:lnTo>
                  <a:pt x="3070" y="77"/>
                </a:lnTo>
                <a:lnTo>
                  <a:pt x="3186" y="111"/>
                </a:lnTo>
                <a:lnTo>
                  <a:pt x="3301" y="149"/>
                </a:lnTo>
                <a:lnTo>
                  <a:pt x="3412" y="194"/>
                </a:lnTo>
                <a:lnTo>
                  <a:pt x="3521" y="242"/>
                </a:lnTo>
                <a:lnTo>
                  <a:pt x="3627" y="297"/>
                </a:lnTo>
                <a:lnTo>
                  <a:pt x="3730" y="356"/>
                </a:lnTo>
                <a:lnTo>
                  <a:pt x="3829" y="420"/>
                </a:lnTo>
                <a:lnTo>
                  <a:pt x="3926" y="489"/>
                </a:lnTo>
                <a:lnTo>
                  <a:pt x="4019" y="561"/>
                </a:lnTo>
                <a:lnTo>
                  <a:pt x="4108" y="638"/>
                </a:lnTo>
                <a:lnTo>
                  <a:pt x="4193" y="719"/>
                </a:lnTo>
                <a:lnTo>
                  <a:pt x="4274" y="805"/>
                </a:lnTo>
                <a:lnTo>
                  <a:pt x="4352" y="895"/>
                </a:lnTo>
                <a:lnTo>
                  <a:pt x="4425" y="987"/>
                </a:lnTo>
                <a:lnTo>
                  <a:pt x="4493" y="1083"/>
                </a:lnTo>
                <a:lnTo>
                  <a:pt x="4556" y="1183"/>
                </a:lnTo>
                <a:lnTo>
                  <a:pt x="4616" y="1285"/>
                </a:lnTo>
                <a:lnTo>
                  <a:pt x="4670" y="1392"/>
                </a:lnTo>
                <a:lnTo>
                  <a:pt x="4719" y="1500"/>
                </a:lnTo>
                <a:lnTo>
                  <a:pt x="4763" y="1612"/>
                </a:lnTo>
                <a:lnTo>
                  <a:pt x="4801" y="1726"/>
                </a:lnTo>
                <a:lnTo>
                  <a:pt x="4835" y="1842"/>
                </a:lnTo>
                <a:lnTo>
                  <a:pt x="4862" y="1962"/>
                </a:lnTo>
                <a:lnTo>
                  <a:pt x="4883" y="2082"/>
                </a:lnTo>
                <a:lnTo>
                  <a:pt x="4900" y="2205"/>
                </a:lnTo>
                <a:lnTo>
                  <a:pt x="4909" y="2330"/>
                </a:lnTo>
                <a:lnTo>
                  <a:pt x="4912" y="2456"/>
                </a:lnTo>
                <a:lnTo>
                  <a:pt x="4909" y="2582"/>
                </a:lnTo>
                <a:lnTo>
                  <a:pt x="4900" y="2707"/>
                </a:lnTo>
                <a:lnTo>
                  <a:pt x="4883" y="2830"/>
                </a:lnTo>
                <a:lnTo>
                  <a:pt x="4862" y="2951"/>
                </a:lnTo>
                <a:lnTo>
                  <a:pt x="4835" y="3070"/>
                </a:lnTo>
                <a:lnTo>
                  <a:pt x="4801" y="3187"/>
                </a:lnTo>
                <a:lnTo>
                  <a:pt x="4763" y="3300"/>
                </a:lnTo>
                <a:lnTo>
                  <a:pt x="4719" y="3412"/>
                </a:lnTo>
                <a:lnTo>
                  <a:pt x="4670" y="3521"/>
                </a:lnTo>
                <a:lnTo>
                  <a:pt x="4616" y="3626"/>
                </a:lnTo>
                <a:lnTo>
                  <a:pt x="4556" y="3730"/>
                </a:lnTo>
                <a:lnTo>
                  <a:pt x="4493" y="3829"/>
                </a:lnTo>
                <a:lnTo>
                  <a:pt x="4425" y="3926"/>
                </a:lnTo>
                <a:lnTo>
                  <a:pt x="4352" y="4018"/>
                </a:lnTo>
                <a:lnTo>
                  <a:pt x="4274" y="4107"/>
                </a:lnTo>
                <a:lnTo>
                  <a:pt x="4193" y="4192"/>
                </a:lnTo>
                <a:lnTo>
                  <a:pt x="4108" y="4274"/>
                </a:lnTo>
                <a:lnTo>
                  <a:pt x="4019" y="4351"/>
                </a:lnTo>
                <a:lnTo>
                  <a:pt x="3926" y="4424"/>
                </a:lnTo>
                <a:lnTo>
                  <a:pt x="3829" y="4493"/>
                </a:lnTo>
                <a:lnTo>
                  <a:pt x="3730" y="4557"/>
                </a:lnTo>
                <a:lnTo>
                  <a:pt x="3627" y="4615"/>
                </a:lnTo>
                <a:lnTo>
                  <a:pt x="3521" y="4670"/>
                </a:lnTo>
                <a:lnTo>
                  <a:pt x="3412" y="4719"/>
                </a:lnTo>
                <a:lnTo>
                  <a:pt x="3301" y="4763"/>
                </a:lnTo>
                <a:lnTo>
                  <a:pt x="3186" y="4802"/>
                </a:lnTo>
                <a:lnTo>
                  <a:pt x="3070" y="4835"/>
                </a:lnTo>
                <a:lnTo>
                  <a:pt x="2951" y="4863"/>
                </a:lnTo>
                <a:lnTo>
                  <a:pt x="2830" y="4884"/>
                </a:lnTo>
                <a:lnTo>
                  <a:pt x="2707" y="4899"/>
                </a:lnTo>
                <a:lnTo>
                  <a:pt x="2583" y="4909"/>
                </a:lnTo>
                <a:lnTo>
                  <a:pt x="2456" y="4912"/>
                </a:lnTo>
                <a:lnTo>
                  <a:pt x="2330" y="4909"/>
                </a:lnTo>
                <a:lnTo>
                  <a:pt x="2205" y="4899"/>
                </a:lnTo>
                <a:lnTo>
                  <a:pt x="2083" y="4884"/>
                </a:lnTo>
                <a:lnTo>
                  <a:pt x="1961" y="4863"/>
                </a:lnTo>
                <a:lnTo>
                  <a:pt x="1843" y="4835"/>
                </a:lnTo>
                <a:lnTo>
                  <a:pt x="1726" y="4802"/>
                </a:lnTo>
                <a:lnTo>
                  <a:pt x="1612" y="4763"/>
                </a:lnTo>
                <a:lnTo>
                  <a:pt x="1500" y="4719"/>
                </a:lnTo>
                <a:lnTo>
                  <a:pt x="1392" y="4670"/>
                </a:lnTo>
                <a:lnTo>
                  <a:pt x="1286" y="4615"/>
                </a:lnTo>
                <a:lnTo>
                  <a:pt x="1182" y="4557"/>
                </a:lnTo>
                <a:lnTo>
                  <a:pt x="1083" y="4493"/>
                </a:lnTo>
                <a:lnTo>
                  <a:pt x="987" y="4424"/>
                </a:lnTo>
                <a:lnTo>
                  <a:pt x="894" y="4351"/>
                </a:lnTo>
                <a:lnTo>
                  <a:pt x="805" y="4274"/>
                </a:lnTo>
                <a:lnTo>
                  <a:pt x="720" y="4192"/>
                </a:lnTo>
                <a:lnTo>
                  <a:pt x="639" y="4107"/>
                </a:lnTo>
                <a:lnTo>
                  <a:pt x="561" y="4018"/>
                </a:lnTo>
                <a:lnTo>
                  <a:pt x="488" y="3926"/>
                </a:lnTo>
                <a:lnTo>
                  <a:pt x="420" y="3829"/>
                </a:lnTo>
                <a:lnTo>
                  <a:pt x="356" y="3730"/>
                </a:lnTo>
                <a:lnTo>
                  <a:pt x="297" y="3626"/>
                </a:lnTo>
                <a:lnTo>
                  <a:pt x="243" y="3521"/>
                </a:lnTo>
                <a:lnTo>
                  <a:pt x="193" y="3412"/>
                </a:lnTo>
                <a:lnTo>
                  <a:pt x="150" y="3300"/>
                </a:lnTo>
                <a:lnTo>
                  <a:pt x="111" y="3187"/>
                </a:lnTo>
                <a:lnTo>
                  <a:pt x="78" y="3070"/>
                </a:lnTo>
                <a:lnTo>
                  <a:pt x="50" y="2951"/>
                </a:lnTo>
                <a:lnTo>
                  <a:pt x="28" y="2830"/>
                </a:lnTo>
                <a:lnTo>
                  <a:pt x="13" y="2707"/>
                </a:lnTo>
                <a:lnTo>
                  <a:pt x="4" y="2582"/>
                </a:lnTo>
                <a:lnTo>
                  <a:pt x="0" y="2456"/>
                </a:lnTo>
                <a:lnTo>
                  <a:pt x="4" y="2330"/>
                </a:lnTo>
                <a:lnTo>
                  <a:pt x="13" y="2205"/>
                </a:lnTo>
                <a:lnTo>
                  <a:pt x="28" y="2082"/>
                </a:lnTo>
                <a:lnTo>
                  <a:pt x="50" y="1962"/>
                </a:lnTo>
                <a:lnTo>
                  <a:pt x="78" y="1842"/>
                </a:lnTo>
                <a:lnTo>
                  <a:pt x="111" y="1726"/>
                </a:lnTo>
                <a:lnTo>
                  <a:pt x="150" y="1612"/>
                </a:lnTo>
                <a:lnTo>
                  <a:pt x="193" y="1500"/>
                </a:lnTo>
                <a:lnTo>
                  <a:pt x="243" y="1392"/>
                </a:lnTo>
                <a:lnTo>
                  <a:pt x="297" y="1285"/>
                </a:lnTo>
                <a:lnTo>
                  <a:pt x="356" y="1183"/>
                </a:lnTo>
                <a:lnTo>
                  <a:pt x="420" y="1083"/>
                </a:lnTo>
                <a:lnTo>
                  <a:pt x="488" y="987"/>
                </a:lnTo>
                <a:lnTo>
                  <a:pt x="561" y="895"/>
                </a:lnTo>
                <a:lnTo>
                  <a:pt x="639" y="805"/>
                </a:lnTo>
                <a:lnTo>
                  <a:pt x="720" y="719"/>
                </a:lnTo>
                <a:lnTo>
                  <a:pt x="805" y="638"/>
                </a:lnTo>
                <a:lnTo>
                  <a:pt x="894" y="561"/>
                </a:lnTo>
                <a:lnTo>
                  <a:pt x="987" y="489"/>
                </a:lnTo>
                <a:lnTo>
                  <a:pt x="1083" y="420"/>
                </a:lnTo>
                <a:lnTo>
                  <a:pt x="1182" y="356"/>
                </a:lnTo>
                <a:lnTo>
                  <a:pt x="1286" y="297"/>
                </a:lnTo>
                <a:lnTo>
                  <a:pt x="1392" y="242"/>
                </a:lnTo>
                <a:lnTo>
                  <a:pt x="1500" y="194"/>
                </a:lnTo>
                <a:lnTo>
                  <a:pt x="1612" y="149"/>
                </a:lnTo>
                <a:lnTo>
                  <a:pt x="1726" y="111"/>
                </a:lnTo>
                <a:lnTo>
                  <a:pt x="1843" y="77"/>
                </a:lnTo>
                <a:lnTo>
                  <a:pt x="1961" y="50"/>
                </a:lnTo>
                <a:lnTo>
                  <a:pt x="2083" y="29"/>
                </a:lnTo>
                <a:lnTo>
                  <a:pt x="2205" y="13"/>
                </a:lnTo>
                <a:lnTo>
                  <a:pt x="2330" y="4"/>
                </a:lnTo>
                <a:lnTo>
                  <a:pt x="2456" y="0"/>
                </a:lnTo>
                <a:close/>
              </a:path>
            </a:pathLst>
          </a:custGeom>
          <a:solidFill>
            <a:srgbClr val="C0C0C0"/>
          </a:solidFill>
          <a:ln w="9525">
            <a:noFill/>
            <a:round/>
            <a:headEnd/>
            <a:tailEnd/>
          </a:ln>
        </p:spPr>
        <p:txBody>
          <a:bodyPr/>
          <a:lstStyle/>
          <a:p>
            <a:endParaRPr lang="fr-FR"/>
          </a:p>
        </p:txBody>
      </p:sp>
      <p:sp>
        <p:nvSpPr>
          <p:cNvPr id="575693" name="Freeform 205"/>
          <p:cNvSpPr>
            <a:spLocks/>
          </p:cNvSpPr>
          <p:nvPr/>
        </p:nvSpPr>
        <p:spPr bwMode="auto">
          <a:xfrm>
            <a:off x="5373688" y="3009900"/>
            <a:ext cx="1749425" cy="1687513"/>
          </a:xfrm>
          <a:custGeom>
            <a:avLst/>
            <a:gdLst/>
            <a:ahLst/>
            <a:cxnLst>
              <a:cxn ang="0">
                <a:pos x="2696" y="12"/>
              </a:cxn>
              <a:cxn ang="0">
                <a:pos x="3056" y="77"/>
              </a:cxn>
              <a:cxn ang="0">
                <a:pos x="3398" y="191"/>
              </a:cxn>
              <a:cxn ang="0">
                <a:pos x="3713" y="353"/>
              </a:cxn>
              <a:cxn ang="0">
                <a:pos x="4001" y="558"/>
              </a:cxn>
              <a:cxn ang="0">
                <a:pos x="4255" y="801"/>
              </a:cxn>
              <a:cxn ang="0">
                <a:pos x="4473" y="1077"/>
              </a:cxn>
              <a:cxn ang="0">
                <a:pos x="4649" y="1385"/>
              </a:cxn>
              <a:cxn ang="0">
                <a:pos x="4781" y="1717"/>
              </a:cxn>
              <a:cxn ang="0">
                <a:pos x="4863" y="2073"/>
              </a:cxn>
              <a:cxn ang="0">
                <a:pos x="4891" y="2444"/>
              </a:cxn>
              <a:cxn ang="0">
                <a:pos x="4863" y="2817"/>
              </a:cxn>
              <a:cxn ang="0">
                <a:pos x="4781" y="3171"/>
              </a:cxn>
              <a:cxn ang="0">
                <a:pos x="4649" y="3504"/>
              </a:cxn>
              <a:cxn ang="0">
                <a:pos x="4473" y="3812"/>
              </a:cxn>
              <a:cxn ang="0">
                <a:pos x="4255" y="4088"/>
              </a:cxn>
              <a:cxn ang="0">
                <a:pos x="4001" y="4331"/>
              </a:cxn>
              <a:cxn ang="0">
                <a:pos x="3713" y="4536"/>
              </a:cxn>
              <a:cxn ang="0">
                <a:pos x="3398" y="4697"/>
              </a:cxn>
              <a:cxn ang="0">
                <a:pos x="3056" y="4812"/>
              </a:cxn>
              <a:cxn ang="0">
                <a:pos x="2696" y="4877"/>
              </a:cxn>
              <a:cxn ang="0">
                <a:pos x="2320" y="4886"/>
              </a:cxn>
              <a:cxn ang="0">
                <a:pos x="1953" y="4840"/>
              </a:cxn>
              <a:cxn ang="0">
                <a:pos x="1605" y="4742"/>
              </a:cxn>
              <a:cxn ang="0">
                <a:pos x="1280" y="4595"/>
              </a:cxn>
              <a:cxn ang="0">
                <a:pos x="983" y="4403"/>
              </a:cxn>
              <a:cxn ang="0">
                <a:pos x="716" y="4173"/>
              </a:cxn>
              <a:cxn ang="0">
                <a:pos x="486" y="3907"/>
              </a:cxn>
              <a:cxn ang="0">
                <a:pos x="295" y="3610"/>
              </a:cxn>
              <a:cxn ang="0">
                <a:pos x="149" y="3286"/>
              </a:cxn>
              <a:cxn ang="0">
                <a:pos x="50" y="2937"/>
              </a:cxn>
              <a:cxn ang="0">
                <a:pos x="3" y="2571"/>
              </a:cxn>
              <a:cxn ang="0">
                <a:pos x="13" y="2195"/>
              </a:cxn>
              <a:cxn ang="0">
                <a:pos x="77" y="1834"/>
              </a:cxn>
              <a:cxn ang="0">
                <a:pos x="193" y="1493"/>
              </a:cxn>
              <a:cxn ang="0">
                <a:pos x="355" y="1176"/>
              </a:cxn>
              <a:cxn ang="0">
                <a:pos x="558" y="890"/>
              </a:cxn>
              <a:cxn ang="0">
                <a:pos x="801" y="635"/>
              </a:cxn>
              <a:cxn ang="0">
                <a:pos x="1079" y="417"/>
              </a:cxn>
              <a:cxn ang="0">
                <a:pos x="1386" y="241"/>
              </a:cxn>
              <a:cxn ang="0">
                <a:pos x="1719" y="109"/>
              </a:cxn>
              <a:cxn ang="0">
                <a:pos x="2073" y="27"/>
              </a:cxn>
              <a:cxn ang="0">
                <a:pos x="2446" y="0"/>
              </a:cxn>
            </a:cxnLst>
            <a:rect l="0" t="0" r="r" b="b"/>
            <a:pathLst>
              <a:path w="4891" h="4889">
                <a:moveTo>
                  <a:pt x="2446" y="0"/>
                </a:moveTo>
                <a:lnTo>
                  <a:pt x="2571" y="3"/>
                </a:lnTo>
                <a:lnTo>
                  <a:pt x="2696" y="12"/>
                </a:lnTo>
                <a:lnTo>
                  <a:pt x="2817" y="27"/>
                </a:lnTo>
                <a:lnTo>
                  <a:pt x="2938" y="50"/>
                </a:lnTo>
                <a:lnTo>
                  <a:pt x="3056" y="77"/>
                </a:lnTo>
                <a:lnTo>
                  <a:pt x="3173" y="109"/>
                </a:lnTo>
                <a:lnTo>
                  <a:pt x="3286" y="148"/>
                </a:lnTo>
                <a:lnTo>
                  <a:pt x="3398" y="191"/>
                </a:lnTo>
                <a:lnTo>
                  <a:pt x="3506" y="241"/>
                </a:lnTo>
                <a:lnTo>
                  <a:pt x="3611" y="295"/>
                </a:lnTo>
                <a:lnTo>
                  <a:pt x="3713" y="353"/>
                </a:lnTo>
                <a:lnTo>
                  <a:pt x="3813" y="417"/>
                </a:lnTo>
                <a:lnTo>
                  <a:pt x="3908" y="485"/>
                </a:lnTo>
                <a:lnTo>
                  <a:pt x="4001" y="558"/>
                </a:lnTo>
                <a:lnTo>
                  <a:pt x="4089" y="635"/>
                </a:lnTo>
                <a:lnTo>
                  <a:pt x="4174" y="716"/>
                </a:lnTo>
                <a:lnTo>
                  <a:pt x="4255" y="801"/>
                </a:lnTo>
                <a:lnTo>
                  <a:pt x="4332" y="890"/>
                </a:lnTo>
                <a:lnTo>
                  <a:pt x="4405" y="982"/>
                </a:lnTo>
                <a:lnTo>
                  <a:pt x="4473" y="1077"/>
                </a:lnTo>
                <a:lnTo>
                  <a:pt x="4537" y="1176"/>
                </a:lnTo>
                <a:lnTo>
                  <a:pt x="4595" y="1280"/>
                </a:lnTo>
                <a:lnTo>
                  <a:pt x="4649" y="1385"/>
                </a:lnTo>
                <a:lnTo>
                  <a:pt x="4699" y="1493"/>
                </a:lnTo>
                <a:lnTo>
                  <a:pt x="4742" y="1604"/>
                </a:lnTo>
                <a:lnTo>
                  <a:pt x="4781" y="1717"/>
                </a:lnTo>
                <a:lnTo>
                  <a:pt x="4814" y="1834"/>
                </a:lnTo>
                <a:lnTo>
                  <a:pt x="4841" y="1952"/>
                </a:lnTo>
                <a:lnTo>
                  <a:pt x="4863" y="2073"/>
                </a:lnTo>
                <a:lnTo>
                  <a:pt x="4878" y="2195"/>
                </a:lnTo>
                <a:lnTo>
                  <a:pt x="4887" y="2319"/>
                </a:lnTo>
                <a:lnTo>
                  <a:pt x="4891" y="2444"/>
                </a:lnTo>
                <a:lnTo>
                  <a:pt x="4887" y="2571"/>
                </a:lnTo>
                <a:lnTo>
                  <a:pt x="4878" y="2694"/>
                </a:lnTo>
                <a:lnTo>
                  <a:pt x="4863" y="2817"/>
                </a:lnTo>
                <a:lnTo>
                  <a:pt x="4841" y="2937"/>
                </a:lnTo>
                <a:lnTo>
                  <a:pt x="4814" y="3056"/>
                </a:lnTo>
                <a:lnTo>
                  <a:pt x="4781" y="3171"/>
                </a:lnTo>
                <a:lnTo>
                  <a:pt x="4742" y="3286"/>
                </a:lnTo>
                <a:lnTo>
                  <a:pt x="4699" y="3396"/>
                </a:lnTo>
                <a:lnTo>
                  <a:pt x="4649" y="3504"/>
                </a:lnTo>
                <a:lnTo>
                  <a:pt x="4595" y="3610"/>
                </a:lnTo>
                <a:lnTo>
                  <a:pt x="4537" y="3713"/>
                </a:lnTo>
                <a:lnTo>
                  <a:pt x="4473" y="3812"/>
                </a:lnTo>
                <a:lnTo>
                  <a:pt x="4405" y="3907"/>
                </a:lnTo>
                <a:lnTo>
                  <a:pt x="4332" y="3999"/>
                </a:lnTo>
                <a:lnTo>
                  <a:pt x="4255" y="4088"/>
                </a:lnTo>
                <a:lnTo>
                  <a:pt x="4174" y="4173"/>
                </a:lnTo>
                <a:lnTo>
                  <a:pt x="4089" y="4254"/>
                </a:lnTo>
                <a:lnTo>
                  <a:pt x="4001" y="4331"/>
                </a:lnTo>
                <a:lnTo>
                  <a:pt x="3908" y="4403"/>
                </a:lnTo>
                <a:lnTo>
                  <a:pt x="3813" y="4472"/>
                </a:lnTo>
                <a:lnTo>
                  <a:pt x="3713" y="4536"/>
                </a:lnTo>
                <a:lnTo>
                  <a:pt x="3611" y="4595"/>
                </a:lnTo>
                <a:lnTo>
                  <a:pt x="3506" y="4648"/>
                </a:lnTo>
                <a:lnTo>
                  <a:pt x="3398" y="4697"/>
                </a:lnTo>
                <a:lnTo>
                  <a:pt x="3286" y="4742"/>
                </a:lnTo>
                <a:lnTo>
                  <a:pt x="3173" y="4780"/>
                </a:lnTo>
                <a:lnTo>
                  <a:pt x="3056" y="4812"/>
                </a:lnTo>
                <a:lnTo>
                  <a:pt x="2938" y="4840"/>
                </a:lnTo>
                <a:lnTo>
                  <a:pt x="2817" y="4861"/>
                </a:lnTo>
                <a:lnTo>
                  <a:pt x="2696" y="4877"/>
                </a:lnTo>
                <a:lnTo>
                  <a:pt x="2571" y="4886"/>
                </a:lnTo>
                <a:lnTo>
                  <a:pt x="2446" y="4889"/>
                </a:lnTo>
                <a:lnTo>
                  <a:pt x="2320" y="4886"/>
                </a:lnTo>
                <a:lnTo>
                  <a:pt x="2196" y="4877"/>
                </a:lnTo>
                <a:lnTo>
                  <a:pt x="2073" y="4861"/>
                </a:lnTo>
                <a:lnTo>
                  <a:pt x="1953" y="4840"/>
                </a:lnTo>
                <a:lnTo>
                  <a:pt x="1834" y="4812"/>
                </a:lnTo>
                <a:lnTo>
                  <a:pt x="1719" y="4780"/>
                </a:lnTo>
                <a:lnTo>
                  <a:pt x="1605" y="4742"/>
                </a:lnTo>
                <a:lnTo>
                  <a:pt x="1494" y="4697"/>
                </a:lnTo>
                <a:lnTo>
                  <a:pt x="1386" y="4648"/>
                </a:lnTo>
                <a:lnTo>
                  <a:pt x="1280" y="4595"/>
                </a:lnTo>
                <a:lnTo>
                  <a:pt x="1178" y="4536"/>
                </a:lnTo>
                <a:lnTo>
                  <a:pt x="1079" y="4472"/>
                </a:lnTo>
                <a:lnTo>
                  <a:pt x="983" y="4403"/>
                </a:lnTo>
                <a:lnTo>
                  <a:pt x="890" y="4331"/>
                </a:lnTo>
                <a:lnTo>
                  <a:pt x="801" y="4254"/>
                </a:lnTo>
                <a:lnTo>
                  <a:pt x="716" y="4173"/>
                </a:lnTo>
                <a:lnTo>
                  <a:pt x="635" y="4088"/>
                </a:lnTo>
                <a:lnTo>
                  <a:pt x="558" y="3999"/>
                </a:lnTo>
                <a:lnTo>
                  <a:pt x="486" y="3907"/>
                </a:lnTo>
                <a:lnTo>
                  <a:pt x="418" y="3812"/>
                </a:lnTo>
                <a:lnTo>
                  <a:pt x="355" y="3713"/>
                </a:lnTo>
                <a:lnTo>
                  <a:pt x="295" y="3610"/>
                </a:lnTo>
                <a:lnTo>
                  <a:pt x="241" y="3504"/>
                </a:lnTo>
                <a:lnTo>
                  <a:pt x="193" y="3396"/>
                </a:lnTo>
                <a:lnTo>
                  <a:pt x="149" y="3286"/>
                </a:lnTo>
                <a:lnTo>
                  <a:pt x="111" y="3171"/>
                </a:lnTo>
                <a:lnTo>
                  <a:pt x="77" y="3056"/>
                </a:lnTo>
                <a:lnTo>
                  <a:pt x="50" y="2937"/>
                </a:lnTo>
                <a:lnTo>
                  <a:pt x="29" y="2817"/>
                </a:lnTo>
                <a:lnTo>
                  <a:pt x="13" y="2694"/>
                </a:lnTo>
                <a:lnTo>
                  <a:pt x="3" y="2571"/>
                </a:lnTo>
                <a:lnTo>
                  <a:pt x="0" y="2444"/>
                </a:lnTo>
                <a:lnTo>
                  <a:pt x="3" y="2319"/>
                </a:lnTo>
                <a:lnTo>
                  <a:pt x="13" y="2195"/>
                </a:lnTo>
                <a:lnTo>
                  <a:pt x="29" y="2073"/>
                </a:lnTo>
                <a:lnTo>
                  <a:pt x="50" y="1952"/>
                </a:lnTo>
                <a:lnTo>
                  <a:pt x="77" y="1834"/>
                </a:lnTo>
                <a:lnTo>
                  <a:pt x="111" y="1717"/>
                </a:lnTo>
                <a:lnTo>
                  <a:pt x="149" y="1604"/>
                </a:lnTo>
                <a:lnTo>
                  <a:pt x="193" y="1493"/>
                </a:lnTo>
                <a:lnTo>
                  <a:pt x="241" y="1385"/>
                </a:lnTo>
                <a:lnTo>
                  <a:pt x="295" y="1280"/>
                </a:lnTo>
                <a:lnTo>
                  <a:pt x="355" y="1176"/>
                </a:lnTo>
                <a:lnTo>
                  <a:pt x="418" y="1077"/>
                </a:lnTo>
                <a:lnTo>
                  <a:pt x="486" y="982"/>
                </a:lnTo>
                <a:lnTo>
                  <a:pt x="558" y="890"/>
                </a:lnTo>
                <a:lnTo>
                  <a:pt x="635" y="801"/>
                </a:lnTo>
                <a:lnTo>
                  <a:pt x="716" y="716"/>
                </a:lnTo>
                <a:lnTo>
                  <a:pt x="801" y="635"/>
                </a:lnTo>
                <a:lnTo>
                  <a:pt x="890" y="558"/>
                </a:lnTo>
                <a:lnTo>
                  <a:pt x="983" y="485"/>
                </a:lnTo>
                <a:lnTo>
                  <a:pt x="1079" y="417"/>
                </a:lnTo>
                <a:lnTo>
                  <a:pt x="1178" y="353"/>
                </a:lnTo>
                <a:lnTo>
                  <a:pt x="1280" y="295"/>
                </a:lnTo>
                <a:lnTo>
                  <a:pt x="1386" y="241"/>
                </a:lnTo>
                <a:lnTo>
                  <a:pt x="1494" y="191"/>
                </a:lnTo>
                <a:lnTo>
                  <a:pt x="1605" y="148"/>
                </a:lnTo>
                <a:lnTo>
                  <a:pt x="1719" y="109"/>
                </a:lnTo>
                <a:lnTo>
                  <a:pt x="1834" y="77"/>
                </a:lnTo>
                <a:lnTo>
                  <a:pt x="1953" y="50"/>
                </a:lnTo>
                <a:lnTo>
                  <a:pt x="2073" y="27"/>
                </a:lnTo>
                <a:lnTo>
                  <a:pt x="2196" y="12"/>
                </a:lnTo>
                <a:lnTo>
                  <a:pt x="2320" y="3"/>
                </a:lnTo>
                <a:lnTo>
                  <a:pt x="2446" y="0"/>
                </a:lnTo>
                <a:close/>
              </a:path>
            </a:pathLst>
          </a:custGeom>
          <a:solidFill>
            <a:srgbClr val="969696"/>
          </a:solidFill>
          <a:ln w="9525">
            <a:noFill/>
            <a:round/>
            <a:headEnd/>
            <a:tailEnd/>
          </a:ln>
        </p:spPr>
        <p:txBody>
          <a:bodyPr/>
          <a:lstStyle/>
          <a:p>
            <a:endParaRPr lang="fr-FR"/>
          </a:p>
        </p:txBody>
      </p:sp>
      <p:sp>
        <p:nvSpPr>
          <p:cNvPr id="575694" name="Freeform 206"/>
          <p:cNvSpPr>
            <a:spLocks/>
          </p:cNvSpPr>
          <p:nvPr/>
        </p:nvSpPr>
        <p:spPr bwMode="auto">
          <a:xfrm>
            <a:off x="4483100" y="1530350"/>
            <a:ext cx="1763713" cy="1701800"/>
          </a:xfrm>
          <a:custGeom>
            <a:avLst/>
            <a:gdLst/>
            <a:ahLst/>
            <a:cxnLst>
              <a:cxn ang="0">
                <a:pos x="2718" y="12"/>
              </a:cxn>
              <a:cxn ang="0">
                <a:pos x="3081" y="77"/>
              </a:cxn>
              <a:cxn ang="0">
                <a:pos x="3424" y="193"/>
              </a:cxn>
              <a:cxn ang="0">
                <a:pos x="3743" y="356"/>
              </a:cxn>
              <a:cxn ang="0">
                <a:pos x="4033" y="563"/>
              </a:cxn>
              <a:cxn ang="0">
                <a:pos x="4289" y="807"/>
              </a:cxn>
              <a:cxn ang="0">
                <a:pos x="4509" y="1086"/>
              </a:cxn>
              <a:cxn ang="0">
                <a:pos x="4687" y="1396"/>
              </a:cxn>
              <a:cxn ang="0">
                <a:pos x="4819" y="1731"/>
              </a:cxn>
              <a:cxn ang="0">
                <a:pos x="4902" y="2089"/>
              </a:cxn>
              <a:cxn ang="0">
                <a:pos x="4930" y="2464"/>
              </a:cxn>
              <a:cxn ang="0">
                <a:pos x="4902" y="2839"/>
              </a:cxn>
              <a:cxn ang="0">
                <a:pos x="4819" y="3197"/>
              </a:cxn>
              <a:cxn ang="0">
                <a:pos x="4687" y="3532"/>
              </a:cxn>
              <a:cxn ang="0">
                <a:pos x="4509" y="3842"/>
              </a:cxn>
              <a:cxn ang="0">
                <a:pos x="4289" y="4121"/>
              </a:cxn>
              <a:cxn ang="0">
                <a:pos x="4033" y="4366"/>
              </a:cxn>
              <a:cxn ang="0">
                <a:pos x="3743" y="4572"/>
              </a:cxn>
              <a:cxn ang="0">
                <a:pos x="3424" y="4735"/>
              </a:cxn>
              <a:cxn ang="0">
                <a:pos x="3081" y="4851"/>
              </a:cxn>
              <a:cxn ang="0">
                <a:pos x="2718" y="4916"/>
              </a:cxn>
              <a:cxn ang="0">
                <a:pos x="2338" y="4926"/>
              </a:cxn>
              <a:cxn ang="0">
                <a:pos x="1968" y="4879"/>
              </a:cxn>
              <a:cxn ang="0">
                <a:pos x="1618" y="4779"/>
              </a:cxn>
              <a:cxn ang="0">
                <a:pos x="1291" y="4631"/>
              </a:cxn>
              <a:cxn ang="0">
                <a:pos x="990" y="4439"/>
              </a:cxn>
              <a:cxn ang="0">
                <a:pos x="723" y="4207"/>
              </a:cxn>
              <a:cxn ang="0">
                <a:pos x="490" y="3938"/>
              </a:cxn>
              <a:cxn ang="0">
                <a:pos x="298" y="3639"/>
              </a:cxn>
              <a:cxn ang="0">
                <a:pos x="150" y="3312"/>
              </a:cxn>
              <a:cxn ang="0">
                <a:pos x="50" y="2960"/>
              </a:cxn>
              <a:cxn ang="0">
                <a:pos x="4" y="2591"/>
              </a:cxn>
              <a:cxn ang="0">
                <a:pos x="13" y="2212"/>
              </a:cxn>
              <a:cxn ang="0">
                <a:pos x="78" y="1849"/>
              </a:cxn>
              <a:cxn ang="0">
                <a:pos x="194" y="1504"/>
              </a:cxn>
              <a:cxn ang="0">
                <a:pos x="357" y="1186"/>
              </a:cxn>
              <a:cxn ang="0">
                <a:pos x="563" y="897"/>
              </a:cxn>
              <a:cxn ang="0">
                <a:pos x="808" y="640"/>
              </a:cxn>
              <a:cxn ang="0">
                <a:pos x="1087" y="420"/>
              </a:cxn>
              <a:cxn ang="0">
                <a:pos x="1396" y="243"/>
              </a:cxn>
              <a:cxn ang="0">
                <a:pos x="1732" y="110"/>
              </a:cxn>
              <a:cxn ang="0">
                <a:pos x="2090" y="28"/>
              </a:cxn>
              <a:cxn ang="0">
                <a:pos x="2465" y="0"/>
              </a:cxn>
            </a:cxnLst>
            <a:rect l="0" t="0" r="r" b="b"/>
            <a:pathLst>
              <a:path w="4930" h="4929">
                <a:moveTo>
                  <a:pt x="2465" y="0"/>
                </a:moveTo>
                <a:lnTo>
                  <a:pt x="2592" y="3"/>
                </a:lnTo>
                <a:lnTo>
                  <a:pt x="2718" y="12"/>
                </a:lnTo>
                <a:lnTo>
                  <a:pt x="2840" y="28"/>
                </a:lnTo>
                <a:lnTo>
                  <a:pt x="2962" y="49"/>
                </a:lnTo>
                <a:lnTo>
                  <a:pt x="3081" y="77"/>
                </a:lnTo>
                <a:lnTo>
                  <a:pt x="3197" y="110"/>
                </a:lnTo>
                <a:lnTo>
                  <a:pt x="3313" y="149"/>
                </a:lnTo>
                <a:lnTo>
                  <a:pt x="3424" y="193"/>
                </a:lnTo>
                <a:lnTo>
                  <a:pt x="3534" y="243"/>
                </a:lnTo>
                <a:lnTo>
                  <a:pt x="3640" y="296"/>
                </a:lnTo>
                <a:lnTo>
                  <a:pt x="3743" y="356"/>
                </a:lnTo>
                <a:lnTo>
                  <a:pt x="3844" y="420"/>
                </a:lnTo>
                <a:lnTo>
                  <a:pt x="3940" y="489"/>
                </a:lnTo>
                <a:lnTo>
                  <a:pt x="4033" y="563"/>
                </a:lnTo>
                <a:lnTo>
                  <a:pt x="4122" y="640"/>
                </a:lnTo>
                <a:lnTo>
                  <a:pt x="4208" y="722"/>
                </a:lnTo>
                <a:lnTo>
                  <a:pt x="4289" y="807"/>
                </a:lnTo>
                <a:lnTo>
                  <a:pt x="4367" y="897"/>
                </a:lnTo>
                <a:lnTo>
                  <a:pt x="4440" y="989"/>
                </a:lnTo>
                <a:lnTo>
                  <a:pt x="4509" y="1086"/>
                </a:lnTo>
                <a:lnTo>
                  <a:pt x="4573" y="1186"/>
                </a:lnTo>
                <a:lnTo>
                  <a:pt x="4632" y="1290"/>
                </a:lnTo>
                <a:lnTo>
                  <a:pt x="4687" y="1396"/>
                </a:lnTo>
                <a:lnTo>
                  <a:pt x="4737" y="1504"/>
                </a:lnTo>
                <a:lnTo>
                  <a:pt x="4780" y="1617"/>
                </a:lnTo>
                <a:lnTo>
                  <a:pt x="4819" y="1731"/>
                </a:lnTo>
                <a:lnTo>
                  <a:pt x="4852" y="1849"/>
                </a:lnTo>
                <a:lnTo>
                  <a:pt x="4879" y="1967"/>
                </a:lnTo>
                <a:lnTo>
                  <a:pt x="4902" y="2089"/>
                </a:lnTo>
                <a:lnTo>
                  <a:pt x="4917" y="2212"/>
                </a:lnTo>
                <a:lnTo>
                  <a:pt x="4927" y="2338"/>
                </a:lnTo>
                <a:lnTo>
                  <a:pt x="4930" y="2464"/>
                </a:lnTo>
                <a:lnTo>
                  <a:pt x="4927" y="2591"/>
                </a:lnTo>
                <a:lnTo>
                  <a:pt x="4917" y="2716"/>
                </a:lnTo>
                <a:lnTo>
                  <a:pt x="4902" y="2839"/>
                </a:lnTo>
                <a:lnTo>
                  <a:pt x="4879" y="2960"/>
                </a:lnTo>
                <a:lnTo>
                  <a:pt x="4852" y="3080"/>
                </a:lnTo>
                <a:lnTo>
                  <a:pt x="4819" y="3197"/>
                </a:lnTo>
                <a:lnTo>
                  <a:pt x="4780" y="3312"/>
                </a:lnTo>
                <a:lnTo>
                  <a:pt x="4737" y="3423"/>
                </a:lnTo>
                <a:lnTo>
                  <a:pt x="4687" y="3532"/>
                </a:lnTo>
                <a:lnTo>
                  <a:pt x="4632" y="3639"/>
                </a:lnTo>
                <a:lnTo>
                  <a:pt x="4573" y="3742"/>
                </a:lnTo>
                <a:lnTo>
                  <a:pt x="4509" y="3842"/>
                </a:lnTo>
                <a:lnTo>
                  <a:pt x="4440" y="3938"/>
                </a:lnTo>
                <a:lnTo>
                  <a:pt x="4367" y="4032"/>
                </a:lnTo>
                <a:lnTo>
                  <a:pt x="4289" y="4121"/>
                </a:lnTo>
                <a:lnTo>
                  <a:pt x="4208" y="4207"/>
                </a:lnTo>
                <a:lnTo>
                  <a:pt x="4122" y="4289"/>
                </a:lnTo>
                <a:lnTo>
                  <a:pt x="4033" y="4366"/>
                </a:lnTo>
                <a:lnTo>
                  <a:pt x="3940" y="4439"/>
                </a:lnTo>
                <a:lnTo>
                  <a:pt x="3844" y="4507"/>
                </a:lnTo>
                <a:lnTo>
                  <a:pt x="3743" y="4572"/>
                </a:lnTo>
                <a:lnTo>
                  <a:pt x="3640" y="4631"/>
                </a:lnTo>
                <a:lnTo>
                  <a:pt x="3534" y="4686"/>
                </a:lnTo>
                <a:lnTo>
                  <a:pt x="3424" y="4735"/>
                </a:lnTo>
                <a:lnTo>
                  <a:pt x="3313" y="4779"/>
                </a:lnTo>
                <a:lnTo>
                  <a:pt x="3197" y="4818"/>
                </a:lnTo>
                <a:lnTo>
                  <a:pt x="3081" y="4851"/>
                </a:lnTo>
                <a:lnTo>
                  <a:pt x="2962" y="4879"/>
                </a:lnTo>
                <a:lnTo>
                  <a:pt x="2840" y="4900"/>
                </a:lnTo>
                <a:lnTo>
                  <a:pt x="2718" y="4916"/>
                </a:lnTo>
                <a:lnTo>
                  <a:pt x="2592" y="4926"/>
                </a:lnTo>
                <a:lnTo>
                  <a:pt x="2465" y="4929"/>
                </a:lnTo>
                <a:lnTo>
                  <a:pt x="2338" y="4926"/>
                </a:lnTo>
                <a:lnTo>
                  <a:pt x="2213" y="4916"/>
                </a:lnTo>
                <a:lnTo>
                  <a:pt x="2090" y="4900"/>
                </a:lnTo>
                <a:lnTo>
                  <a:pt x="1968" y="4879"/>
                </a:lnTo>
                <a:lnTo>
                  <a:pt x="1849" y="4851"/>
                </a:lnTo>
                <a:lnTo>
                  <a:pt x="1732" y="4818"/>
                </a:lnTo>
                <a:lnTo>
                  <a:pt x="1618" y="4779"/>
                </a:lnTo>
                <a:lnTo>
                  <a:pt x="1506" y="4735"/>
                </a:lnTo>
                <a:lnTo>
                  <a:pt x="1396" y="4686"/>
                </a:lnTo>
                <a:lnTo>
                  <a:pt x="1291" y="4631"/>
                </a:lnTo>
                <a:lnTo>
                  <a:pt x="1188" y="4572"/>
                </a:lnTo>
                <a:lnTo>
                  <a:pt x="1087" y="4507"/>
                </a:lnTo>
                <a:lnTo>
                  <a:pt x="990" y="4439"/>
                </a:lnTo>
                <a:lnTo>
                  <a:pt x="897" y="4366"/>
                </a:lnTo>
                <a:lnTo>
                  <a:pt x="808" y="4289"/>
                </a:lnTo>
                <a:lnTo>
                  <a:pt x="723" y="4207"/>
                </a:lnTo>
                <a:lnTo>
                  <a:pt x="641" y="4121"/>
                </a:lnTo>
                <a:lnTo>
                  <a:pt x="563" y="4032"/>
                </a:lnTo>
                <a:lnTo>
                  <a:pt x="490" y="3938"/>
                </a:lnTo>
                <a:lnTo>
                  <a:pt x="421" y="3842"/>
                </a:lnTo>
                <a:lnTo>
                  <a:pt x="357" y="3742"/>
                </a:lnTo>
                <a:lnTo>
                  <a:pt x="298" y="3639"/>
                </a:lnTo>
                <a:lnTo>
                  <a:pt x="244" y="3532"/>
                </a:lnTo>
                <a:lnTo>
                  <a:pt x="194" y="3423"/>
                </a:lnTo>
                <a:lnTo>
                  <a:pt x="150" y="3312"/>
                </a:lnTo>
                <a:lnTo>
                  <a:pt x="111" y="3197"/>
                </a:lnTo>
                <a:lnTo>
                  <a:pt x="78" y="3080"/>
                </a:lnTo>
                <a:lnTo>
                  <a:pt x="50" y="2960"/>
                </a:lnTo>
                <a:lnTo>
                  <a:pt x="29" y="2839"/>
                </a:lnTo>
                <a:lnTo>
                  <a:pt x="13" y="2716"/>
                </a:lnTo>
                <a:lnTo>
                  <a:pt x="4" y="2591"/>
                </a:lnTo>
                <a:lnTo>
                  <a:pt x="0" y="2464"/>
                </a:lnTo>
                <a:lnTo>
                  <a:pt x="4" y="2338"/>
                </a:lnTo>
                <a:lnTo>
                  <a:pt x="13" y="2212"/>
                </a:lnTo>
                <a:lnTo>
                  <a:pt x="29" y="2089"/>
                </a:lnTo>
                <a:lnTo>
                  <a:pt x="50" y="1967"/>
                </a:lnTo>
                <a:lnTo>
                  <a:pt x="78" y="1849"/>
                </a:lnTo>
                <a:lnTo>
                  <a:pt x="111" y="1731"/>
                </a:lnTo>
                <a:lnTo>
                  <a:pt x="150" y="1617"/>
                </a:lnTo>
                <a:lnTo>
                  <a:pt x="194" y="1504"/>
                </a:lnTo>
                <a:lnTo>
                  <a:pt x="244" y="1396"/>
                </a:lnTo>
                <a:lnTo>
                  <a:pt x="298" y="1290"/>
                </a:lnTo>
                <a:lnTo>
                  <a:pt x="357" y="1186"/>
                </a:lnTo>
                <a:lnTo>
                  <a:pt x="421" y="1086"/>
                </a:lnTo>
                <a:lnTo>
                  <a:pt x="490" y="989"/>
                </a:lnTo>
                <a:lnTo>
                  <a:pt x="563" y="897"/>
                </a:lnTo>
                <a:lnTo>
                  <a:pt x="641" y="807"/>
                </a:lnTo>
                <a:lnTo>
                  <a:pt x="723" y="722"/>
                </a:lnTo>
                <a:lnTo>
                  <a:pt x="808" y="640"/>
                </a:lnTo>
                <a:lnTo>
                  <a:pt x="897" y="563"/>
                </a:lnTo>
                <a:lnTo>
                  <a:pt x="990" y="489"/>
                </a:lnTo>
                <a:lnTo>
                  <a:pt x="1087" y="420"/>
                </a:lnTo>
                <a:lnTo>
                  <a:pt x="1188" y="356"/>
                </a:lnTo>
                <a:lnTo>
                  <a:pt x="1291" y="296"/>
                </a:lnTo>
                <a:lnTo>
                  <a:pt x="1396" y="243"/>
                </a:lnTo>
                <a:lnTo>
                  <a:pt x="1506" y="193"/>
                </a:lnTo>
                <a:lnTo>
                  <a:pt x="1618" y="149"/>
                </a:lnTo>
                <a:lnTo>
                  <a:pt x="1732" y="110"/>
                </a:lnTo>
                <a:lnTo>
                  <a:pt x="1849" y="77"/>
                </a:lnTo>
                <a:lnTo>
                  <a:pt x="1968" y="49"/>
                </a:lnTo>
                <a:lnTo>
                  <a:pt x="2090" y="28"/>
                </a:lnTo>
                <a:lnTo>
                  <a:pt x="2213" y="12"/>
                </a:lnTo>
                <a:lnTo>
                  <a:pt x="2338" y="3"/>
                </a:lnTo>
                <a:lnTo>
                  <a:pt x="2465" y="0"/>
                </a:lnTo>
                <a:close/>
              </a:path>
            </a:pathLst>
          </a:custGeom>
          <a:solidFill>
            <a:srgbClr val="EAEAEA"/>
          </a:solidFill>
          <a:ln w="9525">
            <a:noFill/>
            <a:round/>
            <a:headEnd/>
            <a:tailEnd/>
          </a:ln>
        </p:spPr>
        <p:txBody>
          <a:bodyPr/>
          <a:lstStyle/>
          <a:p>
            <a:endParaRPr lang="fr-FR"/>
          </a:p>
        </p:txBody>
      </p:sp>
      <p:sp>
        <p:nvSpPr>
          <p:cNvPr id="575695" name="Freeform 207"/>
          <p:cNvSpPr>
            <a:spLocks/>
          </p:cNvSpPr>
          <p:nvPr/>
        </p:nvSpPr>
        <p:spPr bwMode="auto">
          <a:xfrm>
            <a:off x="2698750" y="1463675"/>
            <a:ext cx="1797050" cy="1736725"/>
          </a:xfrm>
          <a:custGeom>
            <a:avLst/>
            <a:gdLst/>
            <a:ahLst/>
            <a:cxnLst>
              <a:cxn ang="0">
                <a:pos x="2773" y="12"/>
              </a:cxn>
              <a:cxn ang="0">
                <a:pos x="3144" y="79"/>
              </a:cxn>
              <a:cxn ang="0">
                <a:pos x="3495" y="197"/>
              </a:cxn>
              <a:cxn ang="0">
                <a:pos x="3820" y="363"/>
              </a:cxn>
              <a:cxn ang="0">
                <a:pos x="4115" y="574"/>
              </a:cxn>
              <a:cxn ang="0">
                <a:pos x="4378" y="823"/>
              </a:cxn>
              <a:cxn ang="0">
                <a:pos x="4601" y="1109"/>
              </a:cxn>
              <a:cxn ang="0">
                <a:pos x="4783" y="1425"/>
              </a:cxn>
              <a:cxn ang="0">
                <a:pos x="4918" y="1767"/>
              </a:cxn>
              <a:cxn ang="0">
                <a:pos x="5002" y="2131"/>
              </a:cxn>
              <a:cxn ang="0">
                <a:pos x="5031" y="2515"/>
              </a:cxn>
              <a:cxn ang="0">
                <a:pos x="5002" y="2898"/>
              </a:cxn>
              <a:cxn ang="0">
                <a:pos x="4918" y="3262"/>
              </a:cxn>
              <a:cxn ang="0">
                <a:pos x="4783" y="3606"/>
              </a:cxn>
              <a:cxn ang="0">
                <a:pos x="4601" y="3920"/>
              </a:cxn>
              <a:cxn ang="0">
                <a:pos x="4378" y="4206"/>
              </a:cxn>
              <a:cxn ang="0">
                <a:pos x="4115" y="4455"/>
              </a:cxn>
              <a:cxn ang="0">
                <a:pos x="3820" y="4666"/>
              </a:cxn>
              <a:cxn ang="0">
                <a:pos x="3495" y="4833"/>
              </a:cxn>
              <a:cxn ang="0">
                <a:pos x="3144" y="4951"/>
              </a:cxn>
              <a:cxn ang="0">
                <a:pos x="2773" y="5017"/>
              </a:cxn>
              <a:cxn ang="0">
                <a:pos x="2387" y="5027"/>
              </a:cxn>
              <a:cxn ang="0">
                <a:pos x="2009" y="4978"/>
              </a:cxn>
              <a:cxn ang="0">
                <a:pos x="1651" y="4877"/>
              </a:cxn>
              <a:cxn ang="0">
                <a:pos x="1317" y="4726"/>
              </a:cxn>
              <a:cxn ang="0">
                <a:pos x="1011" y="4530"/>
              </a:cxn>
              <a:cxn ang="0">
                <a:pos x="738" y="4293"/>
              </a:cxn>
              <a:cxn ang="0">
                <a:pos x="501" y="4020"/>
              </a:cxn>
              <a:cxn ang="0">
                <a:pos x="304" y="3714"/>
              </a:cxn>
              <a:cxn ang="0">
                <a:pos x="153" y="3380"/>
              </a:cxn>
              <a:cxn ang="0">
                <a:pos x="52" y="3021"/>
              </a:cxn>
              <a:cxn ang="0">
                <a:pos x="4" y="2644"/>
              </a:cxn>
              <a:cxn ang="0">
                <a:pos x="14" y="2258"/>
              </a:cxn>
              <a:cxn ang="0">
                <a:pos x="80" y="1886"/>
              </a:cxn>
              <a:cxn ang="0">
                <a:pos x="199" y="1536"/>
              </a:cxn>
              <a:cxn ang="0">
                <a:pos x="365" y="1211"/>
              </a:cxn>
              <a:cxn ang="0">
                <a:pos x="576" y="915"/>
              </a:cxn>
              <a:cxn ang="0">
                <a:pos x="825" y="653"/>
              </a:cxn>
              <a:cxn ang="0">
                <a:pos x="1110" y="429"/>
              </a:cxn>
              <a:cxn ang="0">
                <a:pos x="1426" y="248"/>
              </a:cxn>
              <a:cxn ang="0">
                <a:pos x="1768" y="112"/>
              </a:cxn>
              <a:cxn ang="0">
                <a:pos x="2133" y="28"/>
              </a:cxn>
              <a:cxn ang="0">
                <a:pos x="2516" y="0"/>
              </a:cxn>
            </a:cxnLst>
            <a:rect l="0" t="0" r="r" b="b"/>
            <a:pathLst>
              <a:path w="5031" h="5030">
                <a:moveTo>
                  <a:pt x="2516" y="0"/>
                </a:moveTo>
                <a:lnTo>
                  <a:pt x="2645" y="3"/>
                </a:lnTo>
                <a:lnTo>
                  <a:pt x="2773" y="12"/>
                </a:lnTo>
                <a:lnTo>
                  <a:pt x="2899" y="28"/>
                </a:lnTo>
                <a:lnTo>
                  <a:pt x="3023" y="51"/>
                </a:lnTo>
                <a:lnTo>
                  <a:pt x="3144" y="79"/>
                </a:lnTo>
                <a:lnTo>
                  <a:pt x="3264" y="112"/>
                </a:lnTo>
                <a:lnTo>
                  <a:pt x="3380" y="152"/>
                </a:lnTo>
                <a:lnTo>
                  <a:pt x="3495" y="197"/>
                </a:lnTo>
                <a:lnTo>
                  <a:pt x="3606" y="248"/>
                </a:lnTo>
                <a:lnTo>
                  <a:pt x="3714" y="303"/>
                </a:lnTo>
                <a:lnTo>
                  <a:pt x="3820" y="363"/>
                </a:lnTo>
                <a:lnTo>
                  <a:pt x="3922" y="429"/>
                </a:lnTo>
                <a:lnTo>
                  <a:pt x="4021" y="499"/>
                </a:lnTo>
                <a:lnTo>
                  <a:pt x="4115" y="574"/>
                </a:lnTo>
                <a:lnTo>
                  <a:pt x="4208" y="653"/>
                </a:lnTo>
                <a:lnTo>
                  <a:pt x="4295" y="736"/>
                </a:lnTo>
                <a:lnTo>
                  <a:pt x="4378" y="823"/>
                </a:lnTo>
                <a:lnTo>
                  <a:pt x="4457" y="915"/>
                </a:lnTo>
                <a:lnTo>
                  <a:pt x="4532" y="1009"/>
                </a:lnTo>
                <a:lnTo>
                  <a:pt x="4601" y="1109"/>
                </a:lnTo>
                <a:lnTo>
                  <a:pt x="4667" y="1211"/>
                </a:lnTo>
                <a:lnTo>
                  <a:pt x="4728" y="1316"/>
                </a:lnTo>
                <a:lnTo>
                  <a:pt x="4783" y="1425"/>
                </a:lnTo>
                <a:lnTo>
                  <a:pt x="4833" y="1536"/>
                </a:lnTo>
                <a:lnTo>
                  <a:pt x="4879" y="1650"/>
                </a:lnTo>
                <a:lnTo>
                  <a:pt x="4918" y="1767"/>
                </a:lnTo>
                <a:lnTo>
                  <a:pt x="4952" y="1886"/>
                </a:lnTo>
                <a:lnTo>
                  <a:pt x="4980" y="2008"/>
                </a:lnTo>
                <a:lnTo>
                  <a:pt x="5002" y="2131"/>
                </a:lnTo>
                <a:lnTo>
                  <a:pt x="5019" y="2258"/>
                </a:lnTo>
                <a:lnTo>
                  <a:pt x="5028" y="2385"/>
                </a:lnTo>
                <a:lnTo>
                  <a:pt x="5031" y="2515"/>
                </a:lnTo>
                <a:lnTo>
                  <a:pt x="5028" y="2644"/>
                </a:lnTo>
                <a:lnTo>
                  <a:pt x="5019" y="2772"/>
                </a:lnTo>
                <a:lnTo>
                  <a:pt x="5002" y="2898"/>
                </a:lnTo>
                <a:lnTo>
                  <a:pt x="4980" y="3021"/>
                </a:lnTo>
                <a:lnTo>
                  <a:pt x="4952" y="3143"/>
                </a:lnTo>
                <a:lnTo>
                  <a:pt x="4918" y="3262"/>
                </a:lnTo>
                <a:lnTo>
                  <a:pt x="4879" y="3380"/>
                </a:lnTo>
                <a:lnTo>
                  <a:pt x="4833" y="3493"/>
                </a:lnTo>
                <a:lnTo>
                  <a:pt x="4783" y="3606"/>
                </a:lnTo>
                <a:lnTo>
                  <a:pt x="4728" y="3714"/>
                </a:lnTo>
                <a:lnTo>
                  <a:pt x="4667" y="3819"/>
                </a:lnTo>
                <a:lnTo>
                  <a:pt x="4601" y="3920"/>
                </a:lnTo>
                <a:lnTo>
                  <a:pt x="4532" y="4020"/>
                </a:lnTo>
                <a:lnTo>
                  <a:pt x="4457" y="4115"/>
                </a:lnTo>
                <a:lnTo>
                  <a:pt x="4378" y="4206"/>
                </a:lnTo>
                <a:lnTo>
                  <a:pt x="4295" y="4293"/>
                </a:lnTo>
                <a:lnTo>
                  <a:pt x="4208" y="4376"/>
                </a:lnTo>
                <a:lnTo>
                  <a:pt x="4115" y="4455"/>
                </a:lnTo>
                <a:lnTo>
                  <a:pt x="4021" y="4530"/>
                </a:lnTo>
                <a:lnTo>
                  <a:pt x="3922" y="4600"/>
                </a:lnTo>
                <a:lnTo>
                  <a:pt x="3820" y="4666"/>
                </a:lnTo>
                <a:lnTo>
                  <a:pt x="3714" y="4726"/>
                </a:lnTo>
                <a:lnTo>
                  <a:pt x="3606" y="4782"/>
                </a:lnTo>
                <a:lnTo>
                  <a:pt x="3495" y="4833"/>
                </a:lnTo>
                <a:lnTo>
                  <a:pt x="3380" y="4877"/>
                </a:lnTo>
                <a:lnTo>
                  <a:pt x="3264" y="4917"/>
                </a:lnTo>
                <a:lnTo>
                  <a:pt x="3144" y="4951"/>
                </a:lnTo>
                <a:lnTo>
                  <a:pt x="3023" y="4978"/>
                </a:lnTo>
                <a:lnTo>
                  <a:pt x="2899" y="5001"/>
                </a:lnTo>
                <a:lnTo>
                  <a:pt x="2773" y="5017"/>
                </a:lnTo>
                <a:lnTo>
                  <a:pt x="2645" y="5027"/>
                </a:lnTo>
                <a:lnTo>
                  <a:pt x="2516" y="5030"/>
                </a:lnTo>
                <a:lnTo>
                  <a:pt x="2387" y="5027"/>
                </a:lnTo>
                <a:lnTo>
                  <a:pt x="2258" y="5017"/>
                </a:lnTo>
                <a:lnTo>
                  <a:pt x="2133" y="5001"/>
                </a:lnTo>
                <a:lnTo>
                  <a:pt x="2009" y="4978"/>
                </a:lnTo>
                <a:lnTo>
                  <a:pt x="1888" y="4951"/>
                </a:lnTo>
                <a:lnTo>
                  <a:pt x="1768" y="4917"/>
                </a:lnTo>
                <a:lnTo>
                  <a:pt x="1651" y="4877"/>
                </a:lnTo>
                <a:lnTo>
                  <a:pt x="1537" y="4833"/>
                </a:lnTo>
                <a:lnTo>
                  <a:pt x="1426" y="4782"/>
                </a:lnTo>
                <a:lnTo>
                  <a:pt x="1317" y="4726"/>
                </a:lnTo>
                <a:lnTo>
                  <a:pt x="1211" y="4666"/>
                </a:lnTo>
                <a:lnTo>
                  <a:pt x="1110" y="4600"/>
                </a:lnTo>
                <a:lnTo>
                  <a:pt x="1011" y="4530"/>
                </a:lnTo>
                <a:lnTo>
                  <a:pt x="916" y="4455"/>
                </a:lnTo>
                <a:lnTo>
                  <a:pt x="825" y="4376"/>
                </a:lnTo>
                <a:lnTo>
                  <a:pt x="738" y="4293"/>
                </a:lnTo>
                <a:lnTo>
                  <a:pt x="655" y="4206"/>
                </a:lnTo>
                <a:lnTo>
                  <a:pt x="576" y="4115"/>
                </a:lnTo>
                <a:lnTo>
                  <a:pt x="501" y="4020"/>
                </a:lnTo>
                <a:lnTo>
                  <a:pt x="431" y="3920"/>
                </a:lnTo>
                <a:lnTo>
                  <a:pt x="365" y="3819"/>
                </a:lnTo>
                <a:lnTo>
                  <a:pt x="304" y="3714"/>
                </a:lnTo>
                <a:lnTo>
                  <a:pt x="248" y="3606"/>
                </a:lnTo>
                <a:lnTo>
                  <a:pt x="199" y="3493"/>
                </a:lnTo>
                <a:lnTo>
                  <a:pt x="153" y="3380"/>
                </a:lnTo>
                <a:lnTo>
                  <a:pt x="114" y="3262"/>
                </a:lnTo>
                <a:lnTo>
                  <a:pt x="80" y="3143"/>
                </a:lnTo>
                <a:lnTo>
                  <a:pt x="52" y="3021"/>
                </a:lnTo>
                <a:lnTo>
                  <a:pt x="30" y="2898"/>
                </a:lnTo>
                <a:lnTo>
                  <a:pt x="14" y="2772"/>
                </a:lnTo>
                <a:lnTo>
                  <a:pt x="4" y="2644"/>
                </a:lnTo>
                <a:lnTo>
                  <a:pt x="0" y="2515"/>
                </a:lnTo>
                <a:lnTo>
                  <a:pt x="4" y="2385"/>
                </a:lnTo>
                <a:lnTo>
                  <a:pt x="14" y="2258"/>
                </a:lnTo>
                <a:lnTo>
                  <a:pt x="30" y="2131"/>
                </a:lnTo>
                <a:lnTo>
                  <a:pt x="52" y="2008"/>
                </a:lnTo>
                <a:lnTo>
                  <a:pt x="80" y="1886"/>
                </a:lnTo>
                <a:lnTo>
                  <a:pt x="114" y="1767"/>
                </a:lnTo>
                <a:lnTo>
                  <a:pt x="153" y="1650"/>
                </a:lnTo>
                <a:lnTo>
                  <a:pt x="199" y="1536"/>
                </a:lnTo>
                <a:lnTo>
                  <a:pt x="248" y="1425"/>
                </a:lnTo>
                <a:lnTo>
                  <a:pt x="304" y="1316"/>
                </a:lnTo>
                <a:lnTo>
                  <a:pt x="365" y="1211"/>
                </a:lnTo>
                <a:lnTo>
                  <a:pt x="431" y="1109"/>
                </a:lnTo>
                <a:lnTo>
                  <a:pt x="501" y="1009"/>
                </a:lnTo>
                <a:lnTo>
                  <a:pt x="576" y="915"/>
                </a:lnTo>
                <a:lnTo>
                  <a:pt x="655" y="823"/>
                </a:lnTo>
                <a:lnTo>
                  <a:pt x="738" y="736"/>
                </a:lnTo>
                <a:lnTo>
                  <a:pt x="825" y="653"/>
                </a:lnTo>
                <a:lnTo>
                  <a:pt x="916" y="574"/>
                </a:lnTo>
                <a:lnTo>
                  <a:pt x="1011" y="499"/>
                </a:lnTo>
                <a:lnTo>
                  <a:pt x="1110" y="429"/>
                </a:lnTo>
                <a:lnTo>
                  <a:pt x="1211" y="363"/>
                </a:lnTo>
                <a:lnTo>
                  <a:pt x="1317" y="303"/>
                </a:lnTo>
                <a:lnTo>
                  <a:pt x="1426" y="248"/>
                </a:lnTo>
                <a:lnTo>
                  <a:pt x="1537" y="197"/>
                </a:lnTo>
                <a:lnTo>
                  <a:pt x="1651" y="152"/>
                </a:lnTo>
                <a:lnTo>
                  <a:pt x="1768" y="112"/>
                </a:lnTo>
                <a:lnTo>
                  <a:pt x="1888" y="79"/>
                </a:lnTo>
                <a:lnTo>
                  <a:pt x="2009" y="51"/>
                </a:lnTo>
                <a:lnTo>
                  <a:pt x="2133" y="28"/>
                </a:lnTo>
                <a:lnTo>
                  <a:pt x="2258" y="12"/>
                </a:lnTo>
                <a:lnTo>
                  <a:pt x="2387" y="3"/>
                </a:lnTo>
                <a:lnTo>
                  <a:pt x="2516" y="0"/>
                </a:lnTo>
                <a:close/>
              </a:path>
            </a:pathLst>
          </a:custGeom>
          <a:solidFill>
            <a:srgbClr val="C0C0C0"/>
          </a:solidFill>
          <a:ln w="9525">
            <a:noFill/>
            <a:round/>
            <a:headEnd/>
            <a:tailEnd/>
          </a:ln>
        </p:spPr>
        <p:txBody>
          <a:bodyPr/>
          <a:lstStyle/>
          <a:p>
            <a:endParaRPr lang="fr-FR"/>
          </a:p>
        </p:txBody>
      </p:sp>
      <p:sp>
        <p:nvSpPr>
          <p:cNvPr id="575696" name="Freeform 208"/>
          <p:cNvSpPr>
            <a:spLocks/>
          </p:cNvSpPr>
          <p:nvPr/>
        </p:nvSpPr>
        <p:spPr bwMode="auto">
          <a:xfrm>
            <a:off x="3557588" y="2740025"/>
            <a:ext cx="833437" cy="469900"/>
          </a:xfrm>
          <a:custGeom>
            <a:avLst/>
            <a:gdLst/>
            <a:ahLst/>
            <a:cxnLst>
              <a:cxn ang="0">
                <a:pos x="50" y="1287"/>
              </a:cxn>
              <a:cxn ang="0">
                <a:pos x="155" y="1152"/>
              </a:cxn>
              <a:cxn ang="0">
                <a:pos x="268" y="1022"/>
              </a:cxn>
              <a:cxn ang="0">
                <a:pos x="387" y="898"/>
              </a:cxn>
              <a:cxn ang="0">
                <a:pos x="513" y="781"/>
              </a:cxn>
              <a:cxn ang="0">
                <a:pos x="645" y="671"/>
              </a:cxn>
              <a:cxn ang="0">
                <a:pos x="783" y="568"/>
              </a:cxn>
              <a:cxn ang="0">
                <a:pos x="926" y="472"/>
              </a:cxn>
              <a:cxn ang="0">
                <a:pos x="1075" y="384"/>
              </a:cxn>
              <a:cxn ang="0">
                <a:pos x="1229" y="305"/>
              </a:cxn>
              <a:cxn ang="0">
                <a:pos x="1388" y="233"/>
              </a:cxn>
              <a:cxn ang="0">
                <a:pos x="1551" y="170"/>
              </a:cxn>
              <a:cxn ang="0">
                <a:pos x="1718" y="116"/>
              </a:cxn>
              <a:cxn ang="0">
                <a:pos x="1889" y="71"/>
              </a:cxn>
              <a:cxn ang="0">
                <a:pos x="2064" y="35"/>
              </a:cxn>
              <a:cxn ang="0">
                <a:pos x="2242" y="9"/>
              </a:cxn>
              <a:cxn ang="0">
                <a:pos x="2292" y="75"/>
              </a:cxn>
              <a:cxn ang="0">
                <a:pos x="2204" y="220"/>
              </a:cxn>
              <a:cxn ang="0">
                <a:pos x="2107" y="359"/>
              </a:cxn>
              <a:cxn ang="0">
                <a:pos x="2000" y="490"/>
              </a:cxn>
              <a:cxn ang="0">
                <a:pos x="1885" y="614"/>
              </a:cxn>
              <a:cxn ang="0">
                <a:pos x="1762" y="730"/>
              </a:cxn>
              <a:cxn ang="0">
                <a:pos x="1632" y="838"/>
              </a:cxn>
              <a:cxn ang="0">
                <a:pos x="1494" y="937"/>
              </a:cxn>
              <a:cxn ang="0">
                <a:pos x="1350" y="1027"/>
              </a:cxn>
              <a:cxn ang="0">
                <a:pos x="1199" y="1106"/>
              </a:cxn>
              <a:cxn ang="0">
                <a:pos x="1043" y="1176"/>
              </a:cxn>
              <a:cxn ang="0">
                <a:pos x="881" y="1236"/>
              </a:cxn>
              <a:cxn ang="0">
                <a:pos x="714" y="1284"/>
              </a:cxn>
              <a:cxn ang="0">
                <a:pos x="543" y="1321"/>
              </a:cxn>
              <a:cxn ang="0">
                <a:pos x="368" y="1346"/>
              </a:cxn>
              <a:cxn ang="0">
                <a:pos x="189" y="1358"/>
              </a:cxn>
              <a:cxn ang="0">
                <a:pos x="73" y="1360"/>
              </a:cxn>
              <a:cxn ang="0">
                <a:pos x="25" y="1359"/>
              </a:cxn>
            </a:cxnLst>
            <a:rect l="0" t="0" r="r" b="b"/>
            <a:pathLst>
              <a:path w="2332" h="1360">
                <a:moveTo>
                  <a:pt x="0" y="1358"/>
                </a:moveTo>
                <a:lnTo>
                  <a:pt x="50" y="1287"/>
                </a:lnTo>
                <a:lnTo>
                  <a:pt x="102" y="1219"/>
                </a:lnTo>
                <a:lnTo>
                  <a:pt x="155" y="1152"/>
                </a:lnTo>
                <a:lnTo>
                  <a:pt x="211" y="1086"/>
                </a:lnTo>
                <a:lnTo>
                  <a:pt x="268" y="1022"/>
                </a:lnTo>
                <a:lnTo>
                  <a:pt x="326" y="959"/>
                </a:lnTo>
                <a:lnTo>
                  <a:pt x="387" y="898"/>
                </a:lnTo>
                <a:lnTo>
                  <a:pt x="449" y="839"/>
                </a:lnTo>
                <a:lnTo>
                  <a:pt x="513" y="781"/>
                </a:lnTo>
                <a:lnTo>
                  <a:pt x="579" y="725"/>
                </a:lnTo>
                <a:lnTo>
                  <a:pt x="645" y="671"/>
                </a:lnTo>
                <a:lnTo>
                  <a:pt x="713" y="619"/>
                </a:lnTo>
                <a:lnTo>
                  <a:pt x="783" y="568"/>
                </a:lnTo>
                <a:lnTo>
                  <a:pt x="854" y="519"/>
                </a:lnTo>
                <a:lnTo>
                  <a:pt x="926" y="472"/>
                </a:lnTo>
                <a:lnTo>
                  <a:pt x="1000" y="428"/>
                </a:lnTo>
                <a:lnTo>
                  <a:pt x="1075" y="384"/>
                </a:lnTo>
                <a:lnTo>
                  <a:pt x="1152" y="344"/>
                </a:lnTo>
                <a:lnTo>
                  <a:pt x="1229" y="305"/>
                </a:lnTo>
                <a:lnTo>
                  <a:pt x="1308" y="268"/>
                </a:lnTo>
                <a:lnTo>
                  <a:pt x="1388" y="233"/>
                </a:lnTo>
                <a:lnTo>
                  <a:pt x="1469" y="201"/>
                </a:lnTo>
                <a:lnTo>
                  <a:pt x="1551" y="170"/>
                </a:lnTo>
                <a:lnTo>
                  <a:pt x="1634" y="142"/>
                </a:lnTo>
                <a:lnTo>
                  <a:pt x="1718" y="116"/>
                </a:lnTo>
                <a:lnTo>
                  <a:pt x="1803" y="92"/>
                </a:lnTo>
                <a:lnTo>
                  <a:pt x="1889" y="71"/>
                </a:lnTo>
                <a:lnTo>
                  <a:pt x="1976" y="52"/>
                </a:lnTo>
                <a:lnTo>
                  <a:pt x="2064" y="35"/>
                </a:lnTo>
                <a:lnTo>
                  <a:pt x="2153" y="21"/>
                </a:lnTo>
                <a:lnTo>
                  <a:pt x="2242" y="9"/>
                </a:lnTo>
                <a:lnTo>
                  <a:pt x="2332" y="0"/>
                </a:lnTo>
                <a:lnTo>
                  <a:pt x="2292" y="75"/>
                </a:lnTo>
                <a:lnTo>
                  <a:pt x="2249" y="148"/>
                </a:lnTo>
                <a:lnTo>
                  <a:pt x="2204" y="220"/>
                </a:lnTo>
                <a:lnTo>
                  <a:pt x="2156" y="291"/>
                </a:lnTo>
                <a:lnTo>
                  <a:pt x="2107" y="359"/>
                </a:lnTo>
                <a:lnTo>
                  <a:pt x="2054" y="426"/>
                </a:lnTo>
                <a:lnTo>
                  <a:pt x="2000" y="490"/>
                </a:lnTo>
                <a:lnTo>
                  <a:pt x="1944" y="553"/>
                </a:lnTo>
                <a:lnTo>
                  <a:pt x="1885" y="614"/>
                </a:lnTo>
                <a:lnTo>
                  <a:pt x="1825" y="674"/>
                </a:lnTo>
                <a:lnTo>
                  <a:pt x="1762" y="730"/>
                </a:lnTo>
                <a:lnTo>
                  <a:pt x="1698" y="785"/>
                </a:lnTo>
                <a:lnTo>
                  <a:pt x="1632" y="838"/>
                </a:lnTo>
                <a:lnTo>
                  <a:pt x="1564" y="888"/>
                </a:lnTo>
                <a:lnTo>
                  <a:pt x="1494" y="937"/>
                </a:lnTo>
                <a:lnTo>
                  <a:pt x="1423" y="982"/>
                </a:lnTo>
                <a:lnTo>
                  <a:pt x="1350" y="1027"/>
                </a:lnTo>
                <a:lnTo>
                  <a:pt x="1275" y="1067"/>
                </a:lnTo>
                <a:lnTo>
                  <a:pt x="1199" y="1106"/>
                </a:lnTo>
                <a:lnTo>
                  <a:pt x="1122" y="1142"/>
                </a:lnTo>
                <a:lnTo>
                  <a:pt x="1043" y="1176"/>
                </a:lnTo>
                <a:lnTo>
                  <a:pt x="962" y="1207"/>
                </a:lnTo>
                <a:lnTo>
                  <a:pt x="881" y="1236"/>
                </a:lnTo>
                <a:lnTo>
                  <a:pt x="798" y="1261"/>
                </a:lnTo>
                <a:lnTo>
                  <a:pt x="714" y="1284"/>
                </a:lnTo>
                <a:lnTo>
                  <a:pt x="629" y="1303"/>
                </a:lnTo>
                <a:lnTo>
                  <a:pt x="543" y="1321"/>
                </a:lnTo>
                <a:lnTo>
                  <a:pt x="456" y="1335"/>
                </a:lnTo>
                <a:lnTo>
                  <a:pt x="368" y="1346"/>
                </a:lnTo>
                <a:lnTo>
                  <a:pt x="279" y="1353"/>
                </a:lnTo>
                <a:lnTo>
                  <a:pt x="189" y="1358"/>
                </a:lnTo>
                <a:lnTo>
                  <a:pt x="98" y="1360"/>
                </a:lnTo>
                <a:lnTo>
                  <a:pt x="73" y="1360"/>
                </a:lnTo>
                <a:lnTo>
                  <a:pt x="49" y="1359"/>
                </a:lnTo>
                <a:lnTo>
                  <a:pt x="25" y="1359"/>
                </a:lnTo>
                <a:lnTo>
                  <a:pt x="0" y="1358"/>
                </a:lnTo>
                <a:close/>
              </a:path>
            </a:pathLst>
          </a:custGeom>
          <a:solidFill>
            <a:schemeClr val="accent1">
              <a:alpha val="50000"/>
            </a:schemeClr>
          </a:solidFill>
          <a:ln w="9525">
            <a:noFill/>
            <a:round/>
            <a:headEnd/>
            <a:tailEnd/>
          </a:ln>
        </p:spPr>
        <p:txBody>
          <a:bodyPr/>
          <a:lstStyle/>
          <a:p>
            <a:endParaRPr lang="fr-FR"/>
          </a:p>
        </p:txBody>
      </p:sp>
      <p:sp>
        <p:nvSpPr>
          <p:cNvPr id="575697" name="Freeform 209"/>
          <p:cNvSpPr>
            <a:spLocks/>
          </p:cNvSpPr>
          <p:nvPr/>
        </p:nvSpPr>
        <p:spPr bwMode="auto">
          <a:xfrm>
            <a:off x="1819275" y="3001963"/>
            <a:ext cx="1763713" cy="1703387"/>
          </a:xfrm>
          <a:custGeom>
            <a:avLst/>
            <a:gdLst/>
            <a:ahLst/>
            <a:cxnLst>
              <a:cxn ang="0">
                <a:pos x="2721" y="12"/>
              </a:cxn>
              <a:cxn ang="0">
                <a:pos x="3085" y="78"/>
              </a:cxn>
              <a:cxn ang="0">
                <a:pos x="3429" y="193"/>
              </a:cxn>
              <a:cxn ang="0">
                <a:pos x="3749" y="357"/>
              </a:cxn>
              <a:cxn ang="0">
                <a:pos x="4038" y="563"/>
              </a:cxn>
              <a:cxn ang="0">
                <a:pos x="4295" y="808"/>
              </a:cxn>
              <a:cxn ang="0">
                <a:pos x="4515" y="1088"/>
              </a:cxn>
              <a:cxn ang="0">
                <a:pos x="4693" y="1398"/>
              </a:cxn>
              <a:cxn ang="0">
                <a:pos x="4826" y="1734"/>
              </a:cxn>
              <a:cxn ang="0">
                <a:pos x="4908" y="2092"/>
              </a:cxn>
              <a:cxn ang="0">
                <a:pos x="4936" y="2467"/>
              </a:cxn>
              <a:cxn ang="0">
                <a:pos x="4908" y="2844"/>
              </a:cxn>
              <a:cxn ang="0">
                <a:pos x="4826" y="3201"/>
              </a:cxn>
              <a:cxn ang="0">
                <a:pos x="4693" y="3537"/>
              </a:cxn>
              <a:cxn ang="0">
                <a:pos x="4515" y="3847"/>
              </a:cxn>
              <a:cxn ang="0">
                <a:pos x="4295" y="4127"/>
              </a:cxn>
              <a:cxn ang="0">
                <a:pos x="4038" y="4372"/>
              </a:cxn>
              <a:cxn ang="0">
                <a:pos x="3749" y="4578"/>
              </a:cxn>
              <a:cxn ang="0">
                <a:pos x="3429" y="4742"/>
              </a:cxn>
              <a:cxn ang="0">
                <a:pos x="3085" y="4858"/>
              </a:cxn>
              <a:cxn ang="0">
                <a:pos x="2721" y="4923"/>
              </a:cxn>
              <a:cxn ang="0">
                <a:pos x="2341" y="4933"/>
              </a:cxn>
              <a:cxn ang="0">
                <a:pos x="1971" y="4886"/>
              </a:cxn>
              <a:cxn ang="0">
                <a:pos x="1620" y="4786"/>
              </a:cxn>
              <a:cxn ang="0">
                <a:pos x="1292" y="4638"/>
              </a:cxn>
              <a:cxn ang="0">
                <a:pos x="991" y="4446"/>
              </a:cxn>
              <a:cxn ang="0">
                <a:pos x="723" y="4213"/>
              </a:cxn>
              <a:cxn ang="0">
                <a:pos x="490" y="3944"/>
              </a:cxn>
              <a:cxn ang="0">
                <a:pos x="298" y="3644"/>
              </a:cxn>
              <a:cxn ang="0">
                <a:pos x="150" y="3317"/>
              </a:cxn>
              <a:cxn ang="0">
                <a:pos x="50" y="2965"/>
              </a:cxn>
              <a:cxn ang="0">
                <a:pos x="3" y="2595"/>
              </a:cxn>
              <a:cxn ang="0">
                <a:pos x="13" y="2215"/>
              </a:cxn>
              <a:cxn ang="0">
                <a:pos x="78" y="1851"/>
              </a:cxn>
              <a:cxn ang="0">
                <a:pos x="194" y="1507"/>
              </a:cxn>
              <a:cxn ang="0">
                <a:pos x="357" y="1188"/>
              </a:cxn>
              <a:cxn ang="0">
                <a:pos x="564" y="898"/>
              </a:cxn>
              <a:cxn ang="0">
                <a:pos x="809" y="641"/>
              </a:cxn>
              <a:cxn ang="0">
                <a:pos x="1089" y="421"/>
              </a:cxn>
              <a:cxn ang="0">
                <a:pos x="1398" y="243"/>
              </a:cxn>
              <a:cxn ang="0">
                <a:pos x="1735" y="110"/>
              </a:cxn>
              <a:cxn ang="0">
                <a:pos x="2092" y="28"/>
              </a:cxn>
              <a:cxn ang="0">
                <a:pos x="2469" y="0"/>
              </a:cxn>
            </a:cxnLst>
            <a:rect l="0" t="0" r="r" b="b"/>
            <a:pathLst>
              <a:path w="4936" h="4936">
                <a:moveTo>
                  <a:pt x="2469" y="0"/>
                </a:moveTo>
                <a:lnTo>
                  <a:pt x="2595" y="3"/>
                </a:lnTo>
                <a:lnTo>
                  <a:pt x="2721" y="12"/>
                </a:lnTo>
                <a:lnTo>
                  <a:pt x="2844" y="28"/>
                </a:lnTo>
                <a:lnTo>
                  <a:pt x="2966" y="49"/>
                </a:lnTo>
                <a:lnTo>
                  <a:pt x="3085" y="78"/>
                </a:lnTo>
                <a:lnTo>
                  <a:pt x="3202" y="110"/>
                </a:lnTo>
                <a:lnTo>
                  <a:pt x="3317" y="150"/>
                </a:lnTo>
                <a:lnTo>
                  <a:pt x="3429" y="193"/>
                </a:lnTo>
                <a:lnTo>
                  <a:pt x="3538" y="243"/>
                </a:lnTo>
                <a:lnTo>
                  <a:pt x="3644" y="297"/>
                </a:lnTo>
                <a:lnTo>
                  <a:pt x="3749" y="357"/>
                </a:lnTo>
                <a:lnTo>
                  <a:pt x="3848" y="421"/>
                </a:lnTo>
                <a:lnTo>
                  <a:pt x="3945" y="490"/>
                </a:lnTo>
                <a:lnTo>
                  <a:pt x="4038" y="563"/>
                </a:lnTo>
                <a:lnTo>
                  <a:pt x="4128" y="641"/>
                </a:lnTo>
                <a:lnTo>
                  <a:pt x="4213" y="723"/>
                </a:lnTo>
                <a:lnTo>
                  <a:pt x="4295" y="808"/>
                </a:lnTo>
                <a:lnTo>
                  <a:pt x="4373" y="898"/>
                </a:lnTo>
                <a:lnTo>
                  <a:pt x="4446" y="991"/>
                </a:lnTo>
                <a:lnTo>
                  <a:pt x="4515" y="1088"/>
                </a:lnTo>
                <a:lnTo>
                  <a:pt x="4579" y="1188"/>
                </a:lnTo>
                <a:lnTo>
                  <a:pt x="4639" y="1292"/>
                </a:lnTo>
                <a:lnTo>
                  <a:pt x="4693" y="1398"/>
                </a:lnTo>
                <a:lnTo>
                  <a:pt x="4743" y="1507"/>
                </a:lnTo>
                <a:lnTo>
                  <a:pt x="4786" y="1619"/>
                </a:lnTo>
                <a:lnTo>
                  <a:pt x="4826" y="1734"/>
                </a:lnTo>
                <a:lnTo>
                  <a:pt x="4859" y="1851"/>
                </a:lnTo>
                <a:lnTo>
                  <a:pt x="4887" y="1970"/>
                </a:lnTo>
                <a:lnTo>
                  <a:pt x="4908" y="2092"/>
                </a:lnTo>
                <a:lnTo>
                  <a:pt x="4924" y="2215"/>
                </a:lnTo>
                <a:lnTo>
                  <a:pt x="4933" y="2341"/>
                </a:lnTo>
                <a:lnTo>
                  <a:pt x="4936" y="2467"/>
                </a:lnTo>
                <a:lnTo>
                  <a:pt x="4933" y="2595"/>
                </a:lnTo>
                <a:lnTo>
                  <a:pt x="4924" y="2720"/>
                </a:lnTo>
                <a:lnTo>
                  <a:pt x="4908" y="2844"/>
                </a:lnTo>
                <a:lnTo>
                  <a:pt x="4887" y="2965"/>
                </a:lnTo>
                <a:lnTo>
                  <a:pt x="4859" y="3085"/>
                </a:lnTo>
                <a:lnTo>
                  <a:pt x="4826" y="3201"/>
                </a:lnTo>
                <a:lnTo>
                  <a:pt x="4786" y="3317"/>
                </a:lnTo>
                <a:lnTo>
                  <a:pt x="4743" y="3428"/>
                </a:lnTo>
                <a:lnTo>
                  <a:pt x="4693" y="3537"/>
                </a:lnTo>
                <a:lnTo>
                  <a:pt x="4639" y="3644"/>
                </a:lnTo>
                <a:lnTo>
                  <a:pt x="4579" y="3747"/>
                </a:lnTo>
                <a:lnTo>
                  <a:pt x="4515" y="3847"/>
                </a:lnTo>
                <a:lnTo>
                  <a:pt x="4446" y="3944"/>
                </a:lnTo>
                <a:lnTo>
                  <a:pt x="4373" y="4038"/>
                </a:lnTo>
                <a:lnTo>
                  <a:pt x="4295" y="4127"/>
                </a:lnTo>
                <a:lnTo>
                  <a:pt x="4213" y="4213"/>
                </a:lnTo>
                <a:lnTo>
                  <a:pt x="4128" y="4295"/>
                </a:lnTo>
                <a:lnTo>
                  <a:pt x="4038" y="4372"/>
                </a:lnTo>
                <a:lnTo>
                  <a:pt x="3945" y="4446"/>
                </a:lnTo>
                <a:lnTo>
                  <a:pt x="3848" y="4514"/>
                </a:lnTo>
                <a:lnTo>
                  <a:pt x="3749" y="4578"/>
                </a:lnTo>
                <a:lnTo>
                  <a:pt x="3644" y="4638"/>
                </a:lnTo>
                <a:lnTo>
                  <a:pt x="3538" y="4693"/>
                </a:lnTo>
                <a:lnTo>
                  <a:pt x="3429" y="4742"/>
                </a:lnTo>
                <a:lnTo>
                  <a:pt x="3317" y="4786"/>
                </a:lnTo>
                <a:lnTo>
                  <a:pt x="3202" y="4825"/>
                </a:lnTo>
                <a:lnTo>
                  <a:pt x="3085" y="4858"/>
                </a:lnTo>
                <a:lnTo>
                  <a:pt x="2966" y="4886"/>
                </a:lnTo>
                <a:lnTo>
                  <a:pt x="2844" y="4907"/>
                </a:lnTo>
                <a:lnTo>
                  <a:pt x="2721" y="4923"/>
                </a:lnTo>
                <a:lnTo>
                  <a:pt x="2595" y="4933"/>
                </a:lnTo>
                <a:lnTo>
                  <a:pt x="2469" y="4936"/>
                </a:lnTo>
                <a:lnTo>
                  <a:pt x="2341" y="4933"/>
                </a:lnTo>
                <a:lnTo>
                  <a:pt x="2216" y="4923"/>
                </a:lnTo>
                <a:lnTo>
                  <a:pt x="2092" y="4907"/>
                </a:lnTo>
                <a:lnTo>
                  <a:pt x="1971" y="4886"/>
                </a:lnTo>
                <a:lnTo>
                  <a:pt x="1851" y="4858"/>
                </a:lnTo>
                <a:lnTo>
                  <a:pt x="1735" y="4825"/>
                </a:lnTo>
                <a:lnTo>
                  <a:pt x="1620" y="4786"/>
                </a:lnTo>
                <a:lnTo>
                  <a:pt x="1508" y="4742"/>
                </a:lnTo>
                <a:lnTo>
                  <a:pt x="1398" y="4693"/>
                </a:lnTo>
                <a:lnTo>
                  <a:pt x="1292" y="4638"/>
                </a:lnTo>
                <a:lnTo>
                  <a:pt x="1189" y="4578"/>
                </a:lnTo>
                <a:lnTo>
                  <a:pt x="1089" y="4514"/>
                </a:lnTo>
                <a:lnTo>
                  <a:pt x="991" y="4446"/>
                </a:lnTo>
                <a:lnTo>
                  <a:pt x="898" y="4372"/>
                </a:lnTo>
                <a:lnTo>
                  <a:pt x="809" y="4295"/>
                </a:lnTo>
                <a:lnTo>
                  <a:pt x="723" y="4213"/>
                </a:lnTo>
                <a:lnTo>
                  <a:pt x="641" y="4127"/>
                </a:lnTo>
                <a:lnTo>
                  <a:pt x="564" y="4038"/>
                </a:lnTo>
                <a:lnTo>
                  <a:pt x="490" y="3944"/>
                </a:lnTo>
                <a:lnTo>
                  <a:pt x="421" y="3847"/>
                </a:lnTo>
                <a:lnTo>
                  <a:pt x="357" y="3747"/>
                </a:lnTo>
                <a:lnTo>
                  <a:pt x="298" y="3644"/>
                </a:lnTo>
                <a:lnTo>
                  <a:pt x="243" y="3537"/>
                </a:lnTo>
                <a:lnTo>
                  <a:pt x="194" y="3428"/>
                </a:lnTo>
                <a:lnTo>
                  <a:pt x="150" y="3317"/>
                </a:lnTo>
                <a:lnTo>
                  <a:pt x="111" y="3201"/>
                </a:lnTo>
                <a:lnTo>
                  <a:pt x="78" y="3085"/>
                </a:lnTo>
                <a:lnTo>
                  <a:pt x="50" y="2965"/>
                </a:lnTo>
                <a:lnTo>
                  <a:pt x="28" y="2844"/>
                </a:lnTo>
                <a:lnTo>
                  <a:pt x="13" y="2720"/>
                </a:lnTo>
                <a:lnTo>
                  <a:pt x="3" y="2595"/>
                </a:lnTo>
                <a:lnTo>
                  <a:pt x="0" y="2467"/>
                </a:lnTo>
                <a:lnTo>
                  <a:pt x="3" y="2341"/>
                </a:lnTo>
                <a:lnTo>
                  <a:pt x="13" y="2215"/>
                </a:lnTo>
                <a:lnTo>
                  <a:pt x="28" y="2092"/>
                </a:lnTo>
                <a:lnTo>
                  <a:pt x="50" y="1970"/>
                </a:lnTo>
                <a:lnTo>
                  <a:pt x="78" y="1851"/>
                </a:lnTo>
                <a:lnTo>
                  <a:pt x="111" y="1734"/>
                </a:lnTo>
                <a:lnTo>
                  <a:pt x="150" y="1619"/>
                </a:lnTo>
                <a:lnTo>
                  <a:pt x="194" y="1507"/>
                </a:lnTo>
                <a:lnTo>
                  <a:pt x="243" y="1398"/>
                </a:lnTo>
                <a:lnTo>
                  <a:pt x="298" y="1292"/>
                </a:lnTo>
                <a:lnTo>
                  <a:pt x="357" y="1188"/>
                </a:lnTo>
                <a:lnTo>
                  <a:pt x="421" y="1088"/>
                </a:lnTo>
                <a:lnTo>
                  <a:pt x="490" y="991"/>
                </a:lnTo>
                <a:lnTo>
                  <a:pt x="564" y="898"/>
                </a:lnTo>
                <a:lnTo>
                  <a:pt x="641" y="808"/>
                </a:lnTo>
                <a:lnTo>
                  <a:pt x="723" y="723"/>
                </a:lnTo>
                <a:lnTo>
                  <a:pt x="809" y="641"/>
                </a:lnTo>
                <a:lnTo>
                  <a:pt x="898" y="563"/>
                </a:lnTo>
                <a:lnTo>
                  <a:pt x="991" y="490"/>
                </a:lnTo>
                <a:lnTo>
                  <a:pt x="1089" y="421"/>
                </a:lnTo>
                <a:lnTo>
                  <a:pt x="1189" y="357"/>
                </a:lnTo>
                <a:lnTo>
                  <a:pt x="1292" y="297"/>
                </a:lnTo>
                <a:lnTo>
                  <a:pt x="1398" y="243"/>
                </a:lnTo>
                <a:lnTo>
                  <a:pt x="1508" y="193"/>
                </a:lnTo>
                <a:lnTo>
                  <a:pt x="1620" y="150"/>
                </a:lnTo>
                <a:lnTo>
                  <a:pt x="1735" y="110"/>
                </a:lnTo>
                <a:lnTo>
                  <a:pt x="1851" y="78"/>
                </a:lnTo>
                <a:lnTo>
                  <a:pt x="1971" y="49"/>
                </a:lnTo>
                <a:lnTo>
                  <a:pt x="2092" y="28"/>
                </a:lnTo>
                <a:lnTo>
                  <a:pt x="2216" y="12"/>
                </a:lnTo>
                <a:lnTo>
                  <a:pt x="2341" y="3"/>
                </a:lnTo>
                <a:lnTo>
                  <a:pt x="2469" y="0"/>
                </a:lnTo>
                <a:close/>
              </a:path>
            </a:pathLst>
          </a:custGeom>
          <a:solidFill>
            <a:srgbClr val="969696"/>
          </a:solidFill>
          <a:ln w="9525">
            <a:noFill/>
            <a:round/>
            <a:headEnd/>
            <a:tailEnd/>
          </a:ln>
        </p:spPr>
        <p:txBody>
          <a:bodyPr/>
          <a:lstStyle/>
          <a:p>
            <a:endParaRPr lang="fr-FR"/>
          </a:p>
        </p:txBody>
      </p:sp>
      <p:sp>
        <p:nvSpPr>
          <p:cNvPr id="575698" name="Freeform 210"/>
          <p:cNvSpPr>
            <a:spLocks/>
          </p:cNvSpPr>
          <p:nvPr/>
        </p:nvSpPr>
        <p:spPr bwMode="auto">
          <a:xfrm>
            <a:off x="3355975" y="3400425"/>
            <a:ext cx="227013" cy="890588"/>
          </a:xfrm>
          <a:custGeom>
            <a:avLst/>
            <a:gdLst/>
            <a:ahLst/>
            <a:cxnLst>
              <a:cxn ang="0">
                <a:pos x="280" y="36"/>
              </a:cxn>
              <a:cxn ang="0">
                <a:pos x="322" y="109"/>
              </a:cxn>
              <a:cxn ang="0">
                <a:pos x="363" y="184"/>
              </a:cxn>
              <a:cxn ang="0">
                <a:pos x="400" y="260"/>
              </a:cxn>
              <a:cxn ang="0">
                <a:pos x="436" y="337"/>
              </a:cxn>
              <a:cxn ang="0">
                <a:pos x="468" y="416"/>
              </a:cxn>
              <a:cxn ang="0">
                <a:pos x="499" y="497"/>
              </a:cxn>
              <a:cxn ang="0">
                <a:pos x="526" y="578"/>
              </a:cxn>
              <a:cxn ang="0">
                <a:pos x="550" y="661"/>
              </a:cxn>
              <a:cxn ang="0">
                <a:pos x="571" y="745"/>
              </a:cxn>
              <a:cxn ang="0">
                <a:pos x="590" y="830"/>
              </a:cxn>
              <a:cxn ang="0">
                <a:pos x="606" y="916"/>
              </a:cxn>
              <a:cxn ang="0">
                <a:pos x="618" y="1003"/>
              </a:cxn>
              <a:cxn ang="0">
                <a:pos x="627" y="1091"/>
              </a:cxn>
              <a:cxn ang="0">
                <a:pos x="634" y="1180"/>
              </a:cxn>
              <a:cxn ang="0">
                <a:pos x="637" y="1271"/>
              </a:cxn>
              <a:cxn ang="0">
                <a:pos x="637" y="1359"/>
              </a:cxn>
              <a:cxn ang="0">
                <a:pos x="634" y="1445"/>
              </a:cxn>
              <a:cxn ang="0">
                <a:pos x="628" y="1530"/>
              </a:cxn>
              <a:cxn ang="0">
                <a:pos x="620" y="1614"/>
              </a:cxn>
              <a:cxn ang="0">
                <a:pos x="608" y="1698"/>
              </a:cxn>
              <a:cxn ang="0">
                <a:pos x="594" y="1780"/>
              </a:cxn>
              <a:cxn ang="0">
                <a:pos x="577" y="1862"/>
              </a:cxn>
              <a:cxn ang="0">
                <a:pos x="557" y="1942"/>
              </a:cxn>
              <a:cxn ang="0">
                <a:pos x="535" y="2022"/>
              </a:cxn>
              <a:cxn ang="0">
                <a:pos x="510" y="2100"/>
              </a:cxn>
              <a:cxn ang="0">
                <a:pos x="482" y="2177"/>
              </a:cxn>
              <a:cxn ang="0">
                <a:pos x="453" y="2254"/>
              </a:cxn>
              <a:cxn ang="0">
                <a:pos x="421" y="2328"/>
              </a:cxn>
              <a:cxn ang="0">
                <a:pos x="386" y="2402"/>
              </a:cxn>
              <a:cxn ang="0">
                <a:pos x="350" y="2473"/>
              </a:cxn>
              <a:cxn ang="0">
                <a:pos x="310" y="2544"/>
              </a:cxn>
              <a:cxn ang="0">
                <a:pos x="273" y="2541"/>
              </a:cxn>
              <a:cxn ang="0">
                <a:pos x="239" y="2464"/>
              </a:cxn>
              <a:cxn ang="0">
                <a:pos x="209" y="2387"/>
              </a:cxn>
              <a:cxn ang="0">
                <a:pos x="180" y="2308"/>
              </a:cxn>
              <a:cxn ang="0">
                <a:pos x="153" y="2228"/>
              </a:cxn>
              <a:cxn ang="0">
                <a:pos x="128" y="2148"/>
              </a:cxn>
              <a:cxn ang="0">
                <a:pos x="106" y="2066"/>
              </a:cxn>
              <a:cxn ang="0">
                <a:pos x="85" y="1984"/>
              </a:cxn>
              <a:cxn ang="0">
                <a:pos x="67" y="1901"/>
              </a:cxn>
              <a:cxn ang="0">
                <a:pos x="51" y="1817"/>
              </a:cxn>
              <a:cxn ang="0">
                <a:pos x="37" y="1732"/>
              </a:cxn>
              <a:cxn ang="0">
                <a:pos x="25" y="1647"/>
              </a:cxn>
              <a:cxn ang="0">
                <a:pos x="16" y="1561"/>
              </a:cxn>
              <a:cxn ang="0">
                <a:pos x="8" y="1474"/>
              </a:cxn>
              <a:cxn ang="0">
                <a:pos x="3" y="1386"/>
              </a:cxn>
              <a:cxn ang="0">
                <a:pos x="1" y="1298"/>
              </a:cxn>
              <a:cxn ang="0">
                <a:pos x="1" y="1213"/>
              </a:cxn>
              <a:cxn ang="0">
                <a:pos x="3" y="1130"/>
              </a:cxn>
              <a:cxn ang="0">
                <a:pos x="7" y="1047"/>
              </a:cxn>
              <a:cxn ang="0">
                <a:pos x="14" y="965"/>
              </a:cxn>
              <a:cxn ang="0">
                <a:pos x="22" y="884"/>
              </a:cxn>
              <a:cxn ang="0">
                <a:pos x="33" y="803"/>
              </a:cxn>
              <a:cxn ang="0">
                <a:pos x="45" y="723"/>
              </a:cxn>
              <a:cxn ang="0">
                <a:pos x="59" y="644"/>
              </a:cxn>
              <a:cxn ang="0">
                <a:pos x="75" y="565"/>
              </a:cxn>
              <a:cxn ang="0">
                <a:pos x="94" y="487"/>
              </a:cxn>
              <a:cxn ang="0">
                <a:pos x="125" y="371"/>
              </a:cxn>
              <a:cxn ang="0">
                <a:pos x="173" y="221"/>
              </a:cxn>
              <a:cxn ang="0">
                <a:pos x="228" y="73"/>
              </a:cxn>
            </a:cxnLst>
            <a:rect l="0" t="0" r="r" b="b"/>
            <a:pathLst>
              <a:path w="637" h="2580">
                <a:moveTo>
                  <a:pt x="258" y="0"/>
                </a:moveTo>
                <a:lnTo>
                  <a:pt x="280" y="36"/>
                </a:lnTo>
                <a:lnTo>
                  <a:pt x="302" y="73"/>
                </a:lnTo>
                <a:lnTo>
                  <a:pt x="322" y="109"/>
                </a:lnTo>
                <a:lnTo>
                  <a:pt x="344" y="147"/>
                </a:lnTo>
                <a:lnTo>
                  <a:pt x="363" y="184"/>
                </a:lnTo>
                <a:lnTo>
                  <a:pt x="382" y="222"/>
                </a:lnTo>
                <a:lnTo>
                  <a:pt x="400" y="260"/>
                </a:lnTo>
                <a:lnTo>
                  <a:pt x="419" y="299"/>
                </a:lnTo>
                <a:lnTo>
                  <a:pt x="436" y="337"/>
                </a:lnTo>
                <a:lnTo>
                  <a:pt x="453" y="377"/>
                </a:lnTo>
                <a:lnTo>
                  <a:pt x="468" y="416"/>
                </a:lnTo>
                <a:lnTo>
                  <a:pt x="483" y="457"/>
                </a:lnTo>
                <a:lnTo>
                  <a:pt x="499" y="497"/>
                </a:lnTo>
                <a:lnTo>
                  <a:pt x="512" y="538"/>
                </a:lnTo>
                <a:lnTo>
                  <a:pt x="526" y="578"/>
                </a:lnTo>
                <a:lnTo>
                  <a:pt x="538" y="620"/>
                </a:lnTo>
                <a:lnTo>
                  <a:pt x="550" y="661"/>
                </a:lnTo>
                <a:lnTo>
                  <a:pt x="561" y="703"/>
                </a:lnTo>
                <a:lnTo>
                  <a:pt x="571" y="745"/>
                </a:lnTo>
                <a:lnTo>
                  <a:pt x="581" y="788"/>
                </a:lnTo>
                <a:lnTo>
                  <a:pt x="590" y="830"/>
                </a:lnTo>
                <a:lnTo>
                  <a:pt x="598" y="873"/>
                </a:lnTo>
                <a:lnTo>
                  <a:pt x="606" y="916"/>
                </a:lnTo>
                <a:lnTo>
                  <a:pt x="612" y="960"/>
                </a:lnTo>
                <a:lnTo>
                  <a:pt x="618" y="1003"/>
                </a:lnTo>
                <a:lnTo>
                  <a:pt x="623" y="1047"/>
                </a:lnTo>
                <a:lnTo>
                  <a:pt x="627" y="1091"/>
                </a:lnTo>
                <a:lnTo>
                  <a:pt x="631" y="1136"/>
                </a:lnTo>
                <a:lnTo>
                  <a:pt x="634" y="1180"/>
                </a:lnTo>
                <a:lnTo>
                  <a:pt x="636" y="1225"/>
                </a:lnTo>
                <a:lnTo>
                  <a:pt x="637" y="1271"/>
                </a:lnTo>
                <a:lnTo>
                  <a:pt x="637" y="1315"/>
                </a:lnTo>
                <a:lnTo>
                  <a:pt x="637" y="1359"/>
                </a:lnTo>
                <a:lnTo>
                  <a:pt x="636" y="1402"/>
                </a:lnTo>
                <a:lnTo>
                  <a:pt x="634" y="1445"/>
                </a:lnTo>
                <a:lnTo>
                  <a:pt x="632" y="1487"/>
                </a:lnTo>
                <a:lnTo>
                  <a:pt x="628" y="1530"/>
                </a:lnTo>
                <a:lnTo>
                  <a:pt x="624" y="1572"/>
                </a:lnTo>
                <a:lnTo>
                  <a:pt x="620" y="1614"/>
                </a:lnTo>
                <a:lnTo>
                  <a:pt x="614" y="1656"/>
                </a:lnTo>
                <a:lnTo>
                  <a:pt x="608" y="1698"/>
                </a:lnTo>
                <a:lnTo>
                  <a:pt x="602" y="1739"/>
                </a:lnTo>
                <a:lnTo>
                  <a:pt x="594" y="1780"/>
                </a:lnTo>
                <a:lnTo>
                  <a:pt x="586" y="1821"/>
                </a:lnTo>
                <a:lnTo>
                  <a:pt x="577" y="1862"/>
                </a:lnTo>
                <a:lnTo>
                  <a:pt x="567" y="1902"/>
                </a:lnTo>
                <a:lnTo>
                  <a:pt x="557" y="1942"/>
                </a:lnTo>
                <a:lnTo>
                  <a:pt x="546" y="1982"/>
                </a:lnTo>
                <a:lnTo>
                  <a:pt x="535" y="2022"/>
                </a:lnTo>
                <a:lnTo>
                  <a:pt x="523" y="2061"/>
                </a:lnTo>
                <a:lnTo>
                  <a:pt x="510" y="2100"/>
                </a:lnTo>
                <a:lnTo>
                  <a:pt x="497" y="2138"/>
                </a:lnTo>
                <a:lnTo>
                  <a:pt x="482" y="2177"/>
                </a:lnTo>
                <a:lnTo>
                  <a:pt x="468" y="2215"/>
                </a:lnTo>
                <a:lnTo>
                  <a:pt x="453" y="2254"/>
                </a:lnTo>
                <a:lnTo>
                  <a:pt x="437" y="2291"/>
                </a:lnTo>
                <a:lnTo>
                  <a:pt x="421" y="2328"/>
                </a:lnTo>
                <a:lnTo>
                  <a:pt x="403" y="2365"/>
                </a:lnTo>
                <a:lnTo>
                  <a:pt x="386" y="2402"/>
                </a:lnTo>
                <a:lnTo>
                  <a:pt x="368" y="2438"/>
                </a:lnTo>
                <a:lnTo>
                  <a:pt x="350" y="2473"/>
                </a:lnTo>
                <a:lnTo>
                  <a:pt x="330" y="2509"/>
                </a:lnTo>
                <a:lnTo>
                  <a:pt x="310" y="2544"/>
                </a:lnTo>
                <a:lnTo>
                  <a:pt x="290" y="2580"/>
                </a:lnTo>
                <a:lnTo>
                  <a:pt x="273" y="2541"/>
                </a:lnTo>
                <a:lnTo>
                  <a:pt x="256" y="2503"/>
                </a:lnTo>
                <a:lnTo>
                  <a:pt x="239" y="2464"/>
                </a:lnTo>
                <a:lnTo>
                  <a:pt x="224" y="2426"/>
                </a:lnTo>
                <a:lnTo>
                  <a:pt x="209" y="2387"/>
                </a:lnTo>
                <a:lnTo>
                  <a:pt x="194" y="2348"/>
                </a:lnTo>
                <a:lnTo>
                  <a:pt x="180" y="2308"/>
                </a:lnTo>
                <a:lnTo>
                  <a:pt x="166" y="2269"/>
                </a:lnTo>
                <a:lnTo>
                  <a:pt x="153" y="2228"/>
                </a:lnTo>
                <a:lnTo>
                  <a:pt x="140" y="2189"/>
                </a:lnTo>
                <a:lnTo>
                  <a:pt x="128" y="2148"/>
                </a:lnTo>
                <a:lnTo>
                  <a:pt x="117" y="2108"/>
                </a:lnTo>
                <a:lnTo>
                  <a:pt x="106" y="2066"/>
                </a:lnTo>
                <a:lnTo>
                  <a:pt x="96" y="2026"/>
                </a:lnTo>
                <a:lnTo>
                  <a:pt x="85" y="1984"/>
                </a:lnTo>
                <a:lnTo>
                  <a:pt x="75" y="1943"/>
                </a:lnTo>
                <a:lnTo>
                  <a:pt x="67" y="1901"/>
                </a:lnTo>
                <a:lnTo>
                  <a:pt x="58" y="1859"/>
                </a:lnTo>
                <a:lnTo>
                  <a:pt x="51" y="1817"/>
                </a:lnTo>
                <a:lnTo>
                  <a:pt x="43" y="1775"/>
                </a:lnTo>
                <a:lnTo>
                  <a:pt x="37" y="1732"/>
                </a:lnTo>
                <a:lnTo>
                  <a:pt x="31" y="1690"/>
                </a:lnTo>
                <a:lnTo>
                  <a:pt x="25" y="1647"/>
                </a:lnTo>
                <a:lnTo>
                  <a:pt x="20" y="1604"/>
                </a:lnTo>
                <a:lnTo>
                  <a:pt x="16" y="1561"/>
                </a:lnTo>
                <a:lnTo>
                  <a:pt x="12" y="1518"/>
                </a:lnTo>
                <a:lnTo>
                  <a:pt x="8" y="1474"/>
                </a:lnTo>
                <a:lnTo>
                  <a:pt x="5" y="1431"/>
                </a:lnTo>
                <a:lnTo>
                  <a:pt x="3" y="1386"/>
                </a:lnTo>
                <a:lnTo>
                  <a:pt x="2" y="1342"/>
                </a:lnTo>
                <a:lnTo>
                  <a:pt x="1" y="1298"/>
                </a:lnTo>
                <a:lnTo>
                  <a:pt x="0" y="1254"/>
                </a:lnTo>
                <a:lnTo>
                  <a:pt x="1" y="1213"/>
                </a:lnTo>
                <a:lnTo>
                  <a:pt x="1" y="1170"/>
                </a:lnTo>
                <a:lnTo>
                  <a:pt x="3" y="1130"/>
                </a:lnTo>
                <a:lnTo>
                  <a:pt x="5" y="1088"/>
                </a:lnTo>
                <a:lnTo>
                  <a:pt x="7" y="1047"/>
                </a:lnTo>
                <a:lnTo>
                  <a:pt x="11" y="1006"/>
                </a:lnTo>
                <a:lnTo>
                  <a:pt x="14" y="965"/>
                </a:lnTo>
                <a:lnTo>
                  <a:pt x="18" y="924"/>
                </a:lnTo>
                <a:lnTo>
                  <a:pt x="22" y="884"/>
                </a:lnTo>
                <a:lnTo>
                  <a:pt x="27" y="843"/>
                </a:lnTo>
                <a:lnTo>
                  <a:pt x="33" y="803"/>
                </a:lnTo>
                <a:lnTo>
                  <a:pt x="39" y="763"/>
                </a:lnTo>
                <a:lnTo>
                  <a:pt x="45" y="723"/>
                </a:lnTo>
                <a:lnTo>
                  <a:pt x="52" y="683"/>
                </a:lnTo>
                <a:lnTo>
                  <a:pt x="59" y="644"/>
                </a:lnTo>
                <a:lnTo>
                  <a:pt x="67" y="604"/>
                </a:lnTo>
                <a:lnTo>
                  <a:pt x="75" y="565"/>
                </a:lnTo>
                <a:lnTo>
                  <a:pt x="84" y="526"/>
                </a:lnTo>
                <a:lnTo>
                  <a:pt x="94" y="487"/>
                </a:lnTo>
                <a:lnTo>
                  <a:pt x="104" y="448"/>
                </a:lnTo>
                <a:lnTo>
                  <a:pt x="125" y="371"/>
                </a:lnTo>
                <a:lnTo>
                  <a:pt x="148" y="296"/>
                </a:lnTo>
                <a:lnTo>
                  <a:pt x="173" y="221"/>
                </a:lnTo>
                <a:lnTo>
                  <a:pt x="200" y="147"/>
                </a:lnTo>
                <a:lnTo>
                  <a:pt x="228" y="73"/>
                </a:lnTo>
                <a:lnTo>
                  <a:pt x="258" y="0"/>
                </a:lnTo>
                <a:close/>
              </a:path>
            </a:pathLst>
          </a:custGeom>
          <a:solidFill>
            <a:schemeClr val="accent1">
              <a:alpha val="50000"/>
            </a:schemeClr>
          </a:solidFill>
          <a:ln w="9525">
            <a:noFill/>
            <a:round/>
            <a:headEnd/>
            <a:tailEnd/>
          </a:ln>
        </p:spPr>
        <p:txBody>
          <a:bodyPr/>
          <a:lstStyle/>
          <a:p>
            <a:endParaRPr lang="fr-FR"/>
          </a:p>
        </p:txBody>
      </p:sp>
      <p:sp>
        <p:nvSpPr>
          <p:cNvPr id="575699" name="Freeform 211"/>
          <p:cNvSpPr>
            <a:spLocks/>
          </p:cNvSpPr>
          <p:nvPr/>
        </p:nvSpPr>
        <p:spPr bwMode="auto">
          <a:xfrm>
            <a:off x="2698750" y="4513263"/>
            <a:ext cx="1765300" cy="1704975"/>
          </a:xfrm>
          <a:custGeom>
            <a:avLst/>
            <a:gdLst/>
            <a:ahLst/>
            <a:cxnLst>
              <a:cxn ang="0">
                <a:pos x="2722" y="12"/>
              </a:cxn>
              <a:cxn ang="0">
                <a:pos x="3087" y="78"/>
              </a:cxn>
              <a:cxn ang="0">
                <a:pos x="3431" y="194"/>
              </a:cxn>
              <a:cxn ang="0">
                <a:pos x="3751" y="357"/>
              </a:cxn>
              <a:cxn ang="0">
                <a:pos x="4042" y="564"/>
              </a:cxn>
              <a:cxn ang="0">
                <a:pos x="4299" y="809"/>
              </a:cxn>
              <a:cxn ang="0">
                <a:pos x="4519" y="1088"/>
              </a:cxn>
              <a:cxn ang="0">
                <a:pos x="4697" y="1399"/>
              </a:cxn>
              <a:cxn ang="0">
                <a:pos x="4829" y="1735"/>
              </a:cxn>
              <a:cxn ang="0">
                <a:pos x="4911" y="2093"/>
              </a:cxn>
              <a:cxn ang="0">
                <a:pos x="4940" y="2469"/>
              </a:cxn>
              <a:cxn ang="0">
                <a:pos x="4911" y="2846"/>
              </a:cxn>
              <a:cxn ang="0">
                <a:pos x="4829" y="3204"/>
              </a:cxn>
              <a:cxn ang="0">
                <a:pos x="4697" y="3540"/>
              </a:cxn>
              <a:cxn ang="0">
                <a:pos x="4519" y="3850"/>
              </a:cxn>
              <a:cxn ang="0">
                <a:pos x="4299" y="4131"/>
              </a:cxn>
              <a:cxn ang="0">
                <a:pos x="4042" y="4376"/>
              </a:cxn>
              <a:cxn ang="0">
                <a:pos x="3751" y="4582"/>
              </a:cxn>
              <a:cxn ang="0">
                <a:pos x="3431" y="4745"/>
              </a:cxn>
              <a:cxn ang="0">
                <a:pos x="3087" y="4862"/>
              </a:cxn>
              <a:cxn ang="0">
                <a:pos x="2722" y="4926"/>
              </a:cxn>
              <a:cxn ang="0">
                <a:pos x="2343" y="4937"/>
              </a:cxn>
              <a:cxn ang="0">
                <a:pos x="1972" y="4889"/>
              </a:cxn>
              <a:cxn ang="0">
                <a:pos x="1621" y="4790"/>
              </a:cxn>
              <a:cxn ang="0">
                <a:pos x="1293" y="4642"/>
              </a:cxn>
              <a:cxn ang="0">
                <a:pos x="992" y="4448"/>
              </a:cxn>
              <a:cxn ang="0">
                <a:pos x="724" y="4216"/>
              </a:cxn>
              <a:cxn ang="0">
                <a:pos x="491" y="3947"/>
              </a:cxn>
              <a:cxn ang="0">
                <a:pos x="298" y="3647"/>
              </a:cxn>
              <a:cxn ang="0">
                <a:pos x="149" y="3319"/>
              </a:cxn>
              <a:cxn ang="0">
                <a:pos x="50" y="2967"/>
              </a:cxn>
              <a:cxn ang="0">
                <a:pos x="3" y="2597"/>
              </a:cxn>
              <a:cxn ang="0">
                <a:pos x="13" y="2217"/>
              </a:cxn>
              <a:cxn ang="0">
                <a:pos x="77" y="1852"/>
              </a:cxn>
              <a:cxn ang="0">
                <a:pos x="194" y="1508"/>
              </a:cxn>
              <a:cxn ang="0">
                <a:pos x="358" y="1188"/>
              </a:cxn>
              <a:cxn ang="0">
                <a:pos x="564" y="899"/>
              </a:cxn>
              <a:cxn ang="0">
                <a:pos x="810" y="641"/>
              </a:cxn>
              <a:cxn ang="0">
                <a:pos x="1089" y="421"/>
              </a:cxn>
              <a:cxn ang="0">
                <a:pos x="1399" y="243"/>
              </a:cxn>
              <a:cxn ang="0">
                <a:pos x="1735" y="110"/>
              </a:cxn>
              <a:cxn ang="0">
                <a:pos x="2094" y="28"/>
              </a:cxn>
              <a:cxn ang="0">
                <a:pos x="2470" y="0"/>
              </a:cxn>
            </a:cxnLst>
            <a:rect l="0" t="0" r="r" b="b"/>
            <a:pathLst>
              <a:path w="4940" h="4940">
                <a:moveTo>
                  <a:pt x="2470" y="0"/>
                </a:moveTo>
                <a:lnTo>
                  <a:pt x="2597" y="3"/>
                </a:lnTo>
                <a:lnTo>
                  <a:pt x="2722" y="12"/>
                </a:lnTo>
                <a:lnTo>
                  <a:pt x="2846" y="28"/>
                </a:lnTo>
                <a:lnTo>
                  <a:pt x="2967" y="49"/>
                </a:lnTo>
                <a:lnTo>
                  <a:pt x="3087" y="78"/>
                </a:lnTo>
                <a:lnTo>
                  <a:pt x="3204" y="110"/>
                </a:lnTo>
                <a:lnTo>
                  <a:pt x="3320" y="149"/>
                </a:lnTo>
                <a:lnTo>
                  <a:pt x="3431" y="194"/>
                </a:lnTo>
                <a:lnTo>
                  <a:pt x="3540" y="243"/>
                </a:lnTo>
                <a:lnTo>
                  <a:pt x="3648" y="297"/>
                </a:lnTo>
                <a:lnTo>
                  <a:pt x="3751" y="357"/>
                </a:lnTo>
                <a:lnTo>
                  <a:pt x="3851" y="421"/>
                </a:lnTo>
                <a:lnTo>
                  <a:pt x="3948" y="491"/>
                </a:lnTo>
                <a:lnTo>
                  <a:pt x="4042" y="564"/>
                </a:lnTo>
                <a:lnTo>
                  <a:pt x="4131" y="641"/>
                </a:lnTo>
                <a:lnTo>
                  <a:pt x="4217" y="722"/>
                </a:lnTo>
                <a:lnTo>
                  <a:pt x="4299" y="809"/>
                </a:lnTo>
                <a:lnTo>
                  <a:pt x="4376" y="899"/>
                </a:lnTo>
                <a:lnTo>
                  <a:pt x="4450" y="992"/>
                </a:lnTo>
                <a:lnTo>
                  <a:pt x="4519" y="1088"/>
                </a:lnTo>
                <a:lnTo>
                  <a:pt x="4582" y="1188"/>
                </a:lnTo>
                <a:lnTo>
                  <a:pt x="4642" y="1293"/>
                </a:lnTo>
                <a:lnTo>
                  <a:pt x="4697" y="1399"/>
                </a:lnTo>
                <a:lnTo>
                  <a:pt x="4746" y="1508"/>
                </a:lnTo>
                <a:lnTo>
                  <a:pt x="4790" y="1621"/>
                </a:lnTo>
                <a:lnTo>
                  <a:pt x="4829" y="1735"/>
                </a:lnTo>
                <a:lnTo>
                  <a:pt x="4863" y="1852"/>
                </a:lnTo>
                <a:lnTo>
                  <a:pt x="4890" y="1972"/>
                </a:lnTo>
                <a:lnTo>
                  <a:pt x="4911" y="2093"/>
                </a:lnTo>
                <a:lnTo>
                  <a:pt x="4928" y="2217"/>
                </a:lnTo>
                <a:lnTo>
                  <a:pt x="4937" y="2342"/>
                </a:lnTo>
                <a:lnTo>
                  <a:pt x="4940" y="2469"/>
                </a:lnTo>
                <a:lnTo>
                  <a:pt x="4937" y="2597"/>
                </a:lnTo>
                <a:lnTo>
                  <a:pt x="4928" y="2722"/>
                </a:lnTo>
                <a:lnTo>
                  <a:pt x="4911" y="2846"/>
                </a:lnTo>
                <a:lnTo>
                  <a:pt x="4890" y="2967"/>
                </a:lnTo>
                <a:lnTo>
                  <a:pt x="4863" y="3087"/>
                </a:lnTo>
                <a:lnTo>
                  <a:pt x="4829" y="3204"/>
                </a:lnTo>
                <a:lnTo>
                  <a:pt x="4790" y="3319"/>
                </a:lnTo>
                <a:lnTo>
                  <a:pt x="4746" y="3431"/>
                </a:lnTo>
                <a:lnTo>
                  <a:pt x="4697" y="3540"/>
                </a:lnTo>
                <a:lnTo>
                  <a:pt x="4642" y="3647"/>
                </a:lnTo>
                <a:lnTo>
                  <a:pt x="4582" y="3750"/>
                </a:lnTo>
                <a:lnTo>
                  <a:pt x="4519" y="3850"/>
                </a:lnTo>
                <a:lnTo>
                  <a:pt x="4450" y="3947"/>
                </a:lnTo>
                <a:lnTo>
                  <a:pt x="4376" y="4040"/>
                </a:lnTo>
                <a:lnTo>
                  <a:pt x="4299" y="4131"/>
                </a:lnTo>
                <a:lnTo>
                  <a:pt x="4217" y="4216"/>
                </a:lnTo>
                <a:lnTo>
                  <a:pt x="4131" y="4298"/>
                </a:lnTo>
                <a:lnTo>
                  <a:pt x="4042" y="4376"/>
                </a:lnTo>
                <a:lnTo>
                  <a:pt x="3948" y="4448"/>
                </a:lnTo>
                <a:lnTo>
                  <a:pt x="3851" y="4517"/>
                </a:lnTo>
                <a:lnTo>
                  <a:pt x="3751" y="4582"/>
                </a:lnTo>
                <a:lnTo>
                  <a:pt x="3648" y="4642"/>
                </a:lnTo>
                <a:lnTo>
                  <a:pt x="3540" y="4696"/>
                </a:lnTo>
                <a:lnTo>
                  <a:pt x="3431" y="4745"/>
                </a:lnTo>
                <a:lnTo>
                  <a:pt x="3320" y="4790"/>
                </a:lnTo>
                <a:lnTo>
                  <a:pt x="3204" y="4828"/>
                </a:lnTo>
                <a:lnTo>
                  <a:pt x="3087" y="4862"/>
                </a:lnTo>
                <a:lnTo>
                  <a:pt x="2967" y="4889"/>
                </a:lnTo>
                <a:lnTo>
                  <a:pt x="2846" y="4911"/>
                </a:lnTo>
                <a:lnTo>
                  <a:pt x="2722" y="4926"/>
                </a:lnTo>
                <a:lnTo>
                  <a:pt x="2597" y="4937"/>
                </a:lnTo>
                <a:lnTo>
                  <a:pt x="2470" y="4940"/>
                </a:lnTo>
                <a:lnTo>
                  <a:pt x="2343" y="4937"/>
                </a:lnTo>
                <a:lnTo>
                  <a:pt x="2217" y="4926"/>
                </a:lnTo>
                <a:lnTo>
                  <a:pt x="2094" y="4911"/>
                </a:lnTo>
                <a:lnTo>
                  <a:pt x="1972" y="4889"/>
                </a:lnTo>
                <a:lnTo>
                  <a:pt x="1853" y="4862"/>
                </a:lnTo>
                <a:lnTo>
                  <a:pt x="1735" y="4828"/>
                </a:lnTo>
                <a:lnTo>
                  <a:pt x="1621" y="4790"/>
                </a:lnTo>
                <a:lnTo>
                  <a:pt x="1508" y="4745"/>
                </a:lnTo>
                <a:lnTo>
                  <a:pt x="1399" y="4696"/>
                </a:lnTo>
                <a:lnTo>
                  <a:pt x="1293" y="4642"/>
                </a:lnTo>
                <a:lnTo>
                  <a:pt x="1189" y="4582"/>
                </a:lnTo>
                <a:lnTo>
                  <a:pt x="1089" y="4517"/>
                </a:lnTo>
                <a:lnTo>
                  <a:pt x="992" y="4448"/>
                </a:lnTo>
                <a:lnTo>
                  <a:pt x="899" y="4376"/>
                </a:lnTo>
                <a:lnTo>
                  <a:pt x="810" y="4298"/>
                </a:lnTo>
                <a:lnTo>
                  <a:pt x="724" y="4216"/>
                </a:lnTo>
                <a:lnTo>
                  <a:pt x="641" y="4131"/>
                </a:lnTo>
                <a:lnTo>
                  <a:pt x="564" y="4040"/>
                </a:lnTo>
                <a:lnTo>
                  <a:pt x="491" y="3947"/>
                </a:lnTo>
                <a:lnTo>
                  <a:pt x="422" y="3850"/>
                </a:lnTo>
                <a:lnTo>
                  <a:pt x="358" y="3750"/>
                </a:lnTo>
                <a:lnTo>
                  <a:pt x="298" y="3647"/>
                </a:lnTo>
                <a:lnTo>
                  <a:pt x="244" y="3540"/>
                </a:lnTo>
                <a:lnTo>
                  <a:pt x="194" y="3431"/>
                </a:lnTo>
                <a:lnTo>
                  <a:pt x="149" y="3319"/>
                </a:lnTo>
                <a:lnTo>
                  <a:pt x="111" y="3204"/>
                </a:lnTo>
                <a:lnTo>
                  <a:pt x="77" y="3087"/>
                </a:lnTo>
                <a:lnTo>
                  <a:pt x="50" y="2967"/>
                </a:lnTo>
                <a:lnTo>
                  <a:pt x="28" y="2846"/>
                </a:lnTo>
                <a:lnTo>
                  <a:pt x="13" y="2722"/>
                </a:lnTo>
                <a:lnTo>
                  <a:pt x="3" y="2597"/>
                </a:lnTo>
                <a:lnTo>
                  <a:pt x="0" y="2469"/>
                </a:lnTo>
                <a:lnTo>
                  <a:pt x="3" y="2342"/>
                </a:lnTo>
                <a:lnTo>
                  <a:pt x="13" y="2217"/>
                </a:lnTo>
                <a:lnTo>
                  <a:pt x="28" y="2093"/>
                </a:lnTo>
                <a:lnTo>
                  <a:pt x="50" y="1972"/>
                </a:lnTo>
                <a:lnTo>
                  <a:pt x="77" y="1852"/>
                </a:lnTo>
                <a:lnTo>
                  <a:pt x="111" y="1735"/>
                </a:lnTo>
                <a:lnTo>
                  <a:pt x="149" y="1621"/>
                </a:lnTo>
                <a:lnTo>
                  <a:pt x="194" y="1508"/>
                </a:lnTo>
                <a:lnTo>
                  <a:pt x="244" y="1399"/>
                </a:lnTo>
                <a:lnTo>
                  <a:pt x="298" y="1293"/>
                </a:lnTo>
                <a:lnTo>
                  <a:pt x="358" y="1188"/>
                </a:lnTo>
                <a:lnTo>
                  <a:pt x="422" y="1088"/>
                </a:lnTo>
                <a:lnTo>
                  <a:pt x="491" y="992"/>
                </a:lnTo>
                <a:lnTo>
                  <a:pt x="564" y="899"/>
                </a:lnTo>
                <a:lnTo>
                  <a:pt x="641" y="809"/>
                </a:lnTo>
                <a:lnTo>
                  <a:pt x="724" y="722"/>
                </a:lnTo>
                <a:lnTo>
                  <a:pt x="810" y="641"/>
                </a:lnTo>
                <a:lnTo>
                  <a:pt x="899" y="564"/>
                </a:lnTo>
                <a:lnTo>
                  <a:pt x="992" y="491"/>
                </a:lnTo>
                <a:lnTo>
                  <a:pt x="1089" y="421"/>
                </a:lnTo>
                <a:lnTo>
                  <a:pt x="1189" y="357"/>
                </a:lnTo>
                <a:lnTo>
                  <a:pt x="1293" y="297"/>
                </a:lnTo>
                <a:lnTo>
                  <a:pt x="1399" y="243"/>
                </a:lnTo>
                <a:lnTo>
                  <a:pt x="1508" y="194"/>
                </a:lnTo>
                <a:lnTo>
                  <a:pt x="1621" y="149"/>
                </a:lnTo>
                <a:lnTo>
                  <a:pt x="1735" y="110"/>
                </a:lnTo>
                <a:lnTo>
                  <a:pt x="1853" y="78"/>
                </a:lnTo>
                <a:lnTo>
                  <a:pt x="1972" y="49"/>
                </a:lnTo>
                <a:lnTo>
                  <a:pt x="2094" y="28"/>
                </a:lnTo>
                <a:lnTo>
                  <a:pt x="2217" y="12"/>
                </a:lnTo>
                <a:lnTo>
                  <a:pt x="2343" y="3"/>
                </a:lnTo>
                <a:lnTo>
                  <a:pt x="2470" y="0"/>
                </a:lnTo>
                <a:close/>
              </a:path>
            </a:pathLst>
          </a:custGeom>
          <a:solidFill>
            <a:srgbClr val="EAEAEA"/>
          </a:solidFill>
          <a:ln w="9525">
            <a:noFill/>
            <a:round/>
            <a:headEnd/>
            <a:tailEnd/>
          </a:ln>
        </p:spPr>
        <p:txBody>
          <a:bodyPr/>
          <a:lstStyle/>
          <a:p>
            <a:endParaRPr lang="fr-FR"/>
          </a:p>
        </p:txBody>
      </p:sp>
      <p:sp>
        <p:nvSpPr>
          <p:cNvPr id="575700" name="Freeform 212"/>
          <p:cNvSpPr>
            <a:spLocks/>
          </p:cNvSpPr>
          <p:nvPr/>
        </p:nvSpPr>
        <p:spPr bwMode="auto">
          <a:xfrm>
            <a:off x="5373688" y="3378200"/>
            <a:ext cx="254000" cy="933450"/>
          </a:xfrm>
          <a:custGeom>
            <a:avLst/>
            <a:gdLst/>
            <a:ahLst/>
            <a:cxnLst>
              <a:cxn ang="0">
                <a:pos x="460" y="76"/>
              </a:cxn>
              <a:cxn ang="0">
                <a:pos x="507" y="191"/>
              </a:cxn>
              <a:cxn ang="0">
                <a:pos x="548" y="310"/>
              </a:cxn>
              <a:cxn ang="0">
                <a:pos x="586" y="429"/>
              </a:cxn>
              <a:cxn ang="0">
                <a:pos x="619" y="551"/>
              </a:cxn>
              <a:cxn ang="0">
                <a:pos x="646" y="675"/>
              </a:cxn>
              <a:cxn ang="0">
                <a:pos x="670" y="801"/>
              </a:cxn>
              <a:cxn ang="0">
                <a:pos x="688" y="928"/>
              </a:cxn>
              <a:cxn ang="0">
                <a:pos x="701" y="1056"/>
              </a:cxn>
              <a:cxn ang="0">
                <a:pos x="709" y="1187"/>
              </a:cxn>
              <a:cxn ang="0">
                <a:pos x="712" y="1318"/>
              </a:cxn>
              <a:cxn ang="0">
                <a:pos x="709" y="1457"/>
              </a:cxn>
              <a:cxn ang="0">
                <a:pos x="700" y="1596"/>
              </a:cxn>
              <a:cxn ang="0">
                <a:pos x="685" y="1731"/>
              </a:cxn>
              <a:cxn ang="0">
                <a:pos x="665" y="1866"/>
              </a:cxn>
              <a:cxn ang="0">
                <a:pos x="638" y="1999"/>
              </a:cxn>
              <a:cxn ang="0">
                <a:pos x="607" y="2129"/>
              </a:cxn>
              <a:cxn ang="0">
                <a:pos x="570" y="2257"/>
              </a:cxn>
              <a:cxn ang="0">
                <a:pos x="529" y="2384"/>
              </a:cxn>
              <a:cxn ang="0">
                <a:pos x="481" y="2507"/>
              </a:cxn>
              <a:cxn ang="0">
                <a:pos x="430" y="2629"/>
              </a:cxn>
              <a:cxn ang="0">
                <a:pos x="369" y="2671"/>
              </a:cxn>
              <a:cxn ang="0">
                <a:pos x="304" y="2561"/>
              </a:cxn>
              <a:cxn ang="0">
                <a:pos x="245" y="2446"/>
              </a:cxn>
              <a:cxn ang="0">
                <a:pos x="192" y="2329"/>
              </a:cxn>
              <a:cxn ang="0">
                <a:pos x="144" y="2207"/>
              </a:cxn>
              <a:cxn ang="0">
                <a:pos x="104" y="2084"/>
              </a:cxn>
              <a:cxn ang="0">
                <a:pos x="69" y="1957"/>
              </a:cxn>
              <a:cxn ang="0">
                <a:pos x="41" y="1828"/>
              </a:cxn>
              <a:cxn ang="0">
                <a:pos x="21" y="1696"/>
              </a:cxn>
              <a:cxn ang="0">
                <a:pos x="8" y="1561"/>
              </a:cxn>
              <a:cxn ang="0">
                <a:pos x="0" y="1426"/>
              </a:cxn>
              <a:cxn ang="0">
                <a:pos x="2" y="1284"/>
              </a:cxn>
              <a:cxn ang="0">
                <a:pos x="12" y="1142"/>
              </a:cxn>
              <a:cxn ang="0">
                <a:pos x="29" y="1004"/>
              </a:cxn>
              <a:cxn ang="0">
                <a:pos x="54" y="867"/>
              </a:cxn>
              <a:cxn ang="0">
                <a:pos x="86" y="733"/>
              </a:cxn>
              <a:cxn ang="0">
                <a:pos x="127" y="603"/>
              </a:cxn>
              <a:cxn ang="0">
                <a:pos x="174" y="475"/>
              </a:cxn>
              <a:cxn ang="0">
                <a:pos x="227" y="350"/>
              </a:cxn>
              <a:cxn ang="0">
                <a:pos x="287" y="230"/>
              </a:cxn>
              <a:cxn ang="0">
                <a:pos x="354" y="114"/>
              </a:cxn>
              <a:cxn ang="0">
                <a:pos x="427" y="0"/>
              </a:cxn>
            </a:cxnLst>
            <a:rect l="0" t="0" r="r" b="b"/>
            <a:pathLst>
              <a:path w="712" h="2708">
                <a:moveTo>
                  <a:pt x="427" y="0"/>
                </a:moveTo>
                <a:lnTo>
                  <a:pt x="443" y="39"/>
                </a:lnTo>
                <a:lnTo>
                  <a:pt x="460" y="76"/>
                </a:lnTo>
                <a:lnTo>
                  <a:pt x="476" y="115"/>
                </a:lnTo>
                <a:lnTo>
                  <a:pt x="492" y="153"/>
                </a:lnTo>
                <a:lnTo>
                  <a:pt x="507" y="191"/>
                </a:lnTo>
                <a:lnTo>
                  <a:pt x="521" y="231"/>
                </a:lnTo>
                <a:lnTo>
                  <a:pt x="535" y="270"/>
                </a:lnTo>
                <a:lnTo>
                  <a:pt x="548" y="310"/>
                </a:lnTo>
                <a:lnTo>
                  <a:pt x="561" y="349"/>
                </a:lnTo>
                <a:lnTo>
                  <a:pt x="574" y="389"/>
                </a:lnTo>
                <a:lnTo>
                  <a:pt x="586" y="429"/>
                </a:lnTo>
                <a:lnTo>
                  <a:pt x="597" y="470"/>
                </a:lnTo>
                <a:lnTo>
                  <a:pt x="608" y="510"/>
                </a:lnTo>
                <a:lnTo>
                  <a:pt x="619" y="551"/>
                </a:lnTo>
                <a:lnTo>
                  <a:pt x="628" y="592"/>
                </a:lnTo>
                <a:lnTo>
                  <a:pt x="638" y="634"/>
                </a:lnTo>
                <a:lnTo>
                  <a:pt x="646" y="675"/>
                </a:lnTo>
                <a:lnTo>
                  <a:pt x="655" y="717"/>
                </a:lnTo>
                <a:lnTo>
                  <a:pt x="663" y="758"/>
                </a:lnTo>
                <a:lnTo>
                  <a:pt x="670" y="801"/>
                </a:lnTo>
                <a:lnTo>
                  <a:pt x="677" y="843"/>
                </a:lnTo>
                <a:lnTo>
                  <a:pt x="683" y="885"/>
                </a:lnTo>
                <a:lnTo>
                  <a:pt x="688" y="928"/>
                </a:lnTo>
                <a:lnTo>
                  <a:pt x="693" y="970"/>
                </a:lnTo>
                <a:lnTo>
                  <a:pt x="697" y="1014"/>
                </a:lnTo>
                <a:lnTo>
                  <a:pt x="701" y="1056"/>
                </a:lnTo>
                <a:lnTo>
                  <a:pt x="704" y="1100"/>
                </a:lnTo>
                <a:lnTo>
                  <a:pt x="707" y="1143"/>
                </a:lnTo>
                <a:lnTo>
                  <a:pt x="709" y="1187"/>
                </a:lnTo>
                <a:lnTo>
                  <a:pt x="710" y="1230"/>
                </a:lnTo>
                <a:lnTo>
                  <a:pt x="711" y="1274"/>
                </a:lnTo>
                <a:lnTo>
                  <a:pt x="712" y="1318"/>
                </a:lnTo>
                <a:lnTo>
                  <a:pt x="711" y="1365"/>
                </a:lnTo>
                <a:lnTo>
                  <a:pt x="710" y="1412"/>
                </a:lnTo>
                <a:lnTo>
                  <a:pt x="709" y="1457"/>
                </a:lnTo>
                <a:lnTo>
                  <a:pt x="706" y="1504"/>
                </a:lnTo>
                <a:lnTo>
                  <a:pt x="703" y="1549"/>
                </a:lnTo>
                <a:lnTo>
                  <a:pt x="700" y="1596"/>
                </a:lnTo>
                <a:lnTo>
                  <a:pt x="696" y="1641"/>
                </a:lnTo>
                <a:lnTo>
                  <a:pt x="691" y="1686"/>
                </a:lnTo>
                <a:lnTo>
                  <a:pt x="685" y="1731"/>
                </a:lnTo>
                <a:lnTo>
                  <a:pt x="679" y="1777"/>
                </a:lnTo>
                <a:lnTo>
                  <a:pt x="672" y="1822"/>
                </a:lnTo>
                <a:lnTo>
                  <a:pt x="665" y="1866"/>
                </a:lnTo>
                <a:lnTo>
                  <a:pt x="657" y="1911"/>
                </a:lnTo>
                <a:lnTo>
                  <a:pt x="648" y="1954"/>
                </a:lnTo>
                <a:lnTo>
                  <a:pt x="638" y="1999"/>
                </a:lnTo>
                <a:lnTo>
                  <a:pt x="629" y="2042"/>
                </a:lnTo>
                <a:lnTo>
                  <a:pt x="618" y="2086"/>
                </a:lnTo>
                <a:lnTo>
                  <a:pt x="607" y="2129"/>
                </a:lnTo>
                <a:lnTo>
                  <a:pt x="596" y="2172"/>
                </a:lnTo>
                <a:lnTo>
                  <a:pt x="584" y="2214"/>
                </a:lnTo>
                <a:lnTo>
                  <a:pt x="570" y="2257"/>
                </a:lnTo>
                <a:lnTo>
                  <a:pt x="557" y="2300"/>
                </a:lnTo>
                <a:lnTo>
                  <a:pt x="543" y="2342"/>
                </a:lnTo>
                <a:lnTo>
                  <a:pt x="529" y="2384"/>
                </a:lnTo>
                <a:lnTo>
                  <a:pt x="514" y="2425"/>
                </a:lnTo>
                <a:lnTo>
                  <a:pt x="498" y="2467"/>
                </a:lnTo>
                <a:lnTo>
                  <a:pt x="481" y="2507"/>
                </a:lnTo>
                <a:lnTo>
                  <a:pt x="465" y="2548"/>
                </a:lnTo>
                <a:lnTo>
                  <a:pt x="448" y="2588"/>
                </a:lnTo>
                <a:lnTo>
                  <a:pt x="430" y="2629"/>
                </a:lnTo>
                <a:lnTo>
                  <a:pt x="412" y="2668"/>
                </a:lnTo>
                <a:lnTo>
                  <a:pt x="392" y="2708"/>
                </a:lnTo>
                <a:lnTo>
                  <a:pt x="369" y="2671"/>
                </a:lnTo>
                <a:lnTo>
                  <a:pt x="347" y="2635"/>
                </a:lnTo>
                <a:lnTo>
                  <a:pt x="325" y="2598"/>
                </a:lnTo>
                <a:lnTo>
                  <a:pt x="304" y="2561"/>
                </a:lnTo>
                <a:lnTo>
                  <a:pt x="284" y="2523"/>
                </a:lnTo>
                <a:lnTo>
                  <a:pt x="264" y="2485"/>
                </a:lnTo>
                <a:lnTo>
                  <a:pt x="245" y="2446"/>
                </a:lnTo>
                <a:lnTo>
                  <a:pt x="226" y="2408"/>
                </a:lnTo>
                <a:lnTo>
                  <a:pt x="209" y="2368"/>
                </a:lnTo>
                <a:lnTo>
                  <a:pt x="192" y="2329"/>
                </a:lnTo>
                <a:lnTo>
                  <a:pt x="176" y="2288"/>
                </a:lnTo>
                <a:lnTo>
                  <a:pt x="159" y="2249"/>
                </a:lnTo>
                <a:lnTo>
                  <a:pt x="144" y="2207"/>
                </a:lnTo>
                <a:lnTo>
                  <a:pt x="130" y="2167"/>
                </a:lnTo>
                <a:lnTo>
                  <a:pt x="117" y="2125"/>
                </a:lnTo>
                <a:lnTo>
                  <a:pt x="104" y="2084"/>
                </a:lnTo>
                <a:lnTo>
                  <a:pt x="92" y="2042"/>
                </a:lnTo>
                <a:lnTo>
                  <a:pt x="79" y="2000"/>
                </a:lnTo>
                <a:lnTo>
                  <a:pt x="69" y="1957"/>
                </a:lnTo>
                <a:lnTo>
                  <a:pt x="59" y="1914"/>
                </a:lnTo>
                <a:lnTo>
                  <a:pt x="50" y="1871"/>
                </a:lnTo>
                <a:lnTo>
                  <a:pt x="41" y="1828"/>
                </a:lnTo>
                <a:lnTo>
                  <a:pt x="34" y="1784"/>
                </a:lnTo>
                <a:lnTo>
                  <a:pt x="27" y="1740"/>
                </a:lnTo>
                <a:lnTo>
                  <a:pt x="21" y="1696"/>
                </a:lnTo>
                <a:lnTo>
                  <a:pt x="16" y="1652"/>
                </a:lnTo>
                <a:lnTo>
                  <a:pt x="11" y="1607"/>
                </a:lnTo>
                <a:lnTo>
                  <a:pt x="8" y="1561"/>
                </a:lnTo>
                <a:lnTo>
                  <a:pt x="4" y="1517"/>
                </a:lnTo>
                <a:lnTo>
                  <a:pt x="2" y="1471"/>
                </a:lnTo>
                <a:lnTo>
                  <a:pt x="0" y="1426"/>
                </a:lnTo>
                <a:lnTo>
                  <a:pt x="0" y="1379"/>
                </a:lnTo>
                <a:lnTo>
                  <a:pt x="0" y="1332"/>
                </a:lnTo>
                <a:lnTo>
                  <a:pt x="2" y="1284"/>
                </a:lnTo>
                <a:lnTo>
                  <a:pt x="4" y="1236"/>
                </a:lnTo>
                <a:lnTo>
                  <a:pt x="8" y="1190"/>
                </a:lnTo>
                <a:lnTo>
                  <a:pt x="12" y="1142"/>
                </a:lnTo>
                <a:lnTo>
                  <a:pt x="17" y="1096"/>
                </a:lnTo>
                <a:lnTo>
                  <a:pt x="23" y="1050"/>
                </a:lnTo>
                <a:lnTo>
                  <a:pt x="29" y="1004"/>
                </a:lnTo>
                <a:lnTo>
                  <a:pt x="37" y="958"/>
                </a:lnTo>
                <a:lnTo>
                  <a:pt x="45" y="912"/>
                </a:lnTo>
                <a:lnTo>
                  <a:pt x="54" y="867"/>
                </a:lnTo>
                <a:lnTo>
                  <a:pt x="64" y="822"/>
                </a:lnTo>
                <a:lnTo>
                  <a:pt x="75" y="778"/>
                </a:lnTo>
                <a:lnTo>
                  <a:pt x="86" y="733"/>
                </a:lnTo>
                <a:lnTo>
                  <a:pt x="100" y="689"/>
                </a:lnTo>
                <a:lnTo>
                  <a:pt x="113" y="645"/>
                </a:lnTo>
                <a:lnTo>
                  <a:pt x="127" y="603"/>
                </a:lnTo>
                <a:lnTo>
                  <a:pt x="141" y="559"/>
                </a:lnTo>
                <a:lnTo>
                  <a:pt x="157" y="516"/>
                </a:lnTo>
                <a:lnTo>
                  <a:pt x="174" y="475"/>
                </a:lnTo>
                <a:lnTo>
                  <a:pt x="191" y="432"/>
                </a:lnTo>
                <a:lnTo>
                  <a:pt x="209" y="391"/>
                </a:lnTo>
                <a:lnTo>
                  <a:pt x="227" y="350"/>
                </a:lnTo>
                <a:lnTo>
                  <a:pt x="246" y="310"/>
                </a:lnTo>
                <a:lnTo>
                  <a:pt x="267" y="269"/>
                </a:lnTo>
                <a:lnTo>
                  <a:pt x="287" y="230"/>
                </a:lnTo>
                <a:lnTo>
                  <a:pt x="309" y="190"/>
                </a:lnTo>
                <a:lnTo>
                  <a:pt x="331" y="152"/>
                </a:lnTo>
                <a:lnTo>
                  <a:pt x="354" y="114"/>
                </a:lnTo>
                <a:lnTo>
                  <a:pt x="377" y="75"/>
                </a:lnTo>
                <a:lnTo>
                  <a:pt x="401" y="38"/>
                </a:lnTo>
                <a:lnTo>
                  <a:pt x="427" y="0"/>
                </a:lnTo>
                <a:close/>
              </a:path>
            </a:pathLst>
          </a:custGeom>
          <a:solidFill>
            <a:schemeClr val="accent1">
              <a:alpha val="50000"/>
            </a:schemeClr>
          </a:solidFill>
          <a:ln w="9525">
            <a:noFill/>
            <a:round/>
            <a:headEnd/>
            <a:tailEnd/>
          </a:ln>
        </p:spPr>
        <p:txBody>
          <a:bodyPr/>
          <a:lstStyle/>
          <a:p>
            <a:endParaRPr lang="fr-FR"/>
          </a:p>
        </p:txBody>
      </p:sp>
      <p:sp>
        <p:nvSpPr>
          <p:cNvPr id="575701" name="Freeform 213"/>
          <p:cNvSpPr>
            <a:spLocks/>
          </p:cNvSpPr>
          <p:nvPr/>
        </p:nvSpPr>
        <p:spPr bwMode="auto">
          <a:xfrm>
            <a:off x="4576763" y="2738438"/>
            <a:ext cx="860425" cy="487362"/>
          </a:xfrm>
          <a:custGeom>
            <a:avLst/>
            <a:gdLst/>
            <a:ahLst/>
            <a:cxnLst>
              <a:cxn ang="0">
                <a:pos x="94" y="8"/>
              </a:cxn>
              <a:cxn ang="0">
                <a:pos x="278" y="34"/>
              </a:cxn>
              <a:cxn ang="0">
                <a:pos x="459" y="68"/>
              </a:cxn>
              <a:cxn ang="0">
                <a:pos x="638" y="114"/>
              </a:cxn>
              <a:cxn ang="0">
                <a:pos x="811" y="168"/>
              </a:cxn>
              <a:cxn ang="0">
                <a:pos x="980" y="233"/>
              </a:cxn>
              <a:cxn ang="0">
                <a:pos x="1144" y="307"/>
              </a:cxn>
              <a:cxn ang="0">
                <a:pos x="1303" y="389"/>
              </a:cxn>
              <a:cxn ang="0">
                <a:pos x="1457" y="480"/>
              </a:cxn>
              <a:cxn ang="0">
                <a:pos x="1605" y="579"/>
              </a:cxn>
              <a:cxn ang="0">
                <a:pos x="1746" y="687"/>
              </a:cxn>
              <a:cxn ang="0">
                <a:pos x="1882" y="802"/>
              </a:cxn>
              <a:cxn ang="0">
                <a:pos x="2012" y="924"/>
              </a:cxn>
              <a:cxn ang="0">
                <a:pos x="2133" y="1053"/>
              </a:cxn>
              <a:cxn ang="0">
                <a:pos x="2248" y="1189"/>
              </a:cxn>
              <a:cxn ang="0">
                <a:pos x="2355" y="1331"/>
              </a:cxn>
              <a:cxn ang="0">
                <a:pos x="2383" y="1406"/>
              </a:cxn>
              <a:cxn ang="0">
                <a:pos x="2340" y="1409"/>
              </a:cxn>
              <a:cxn ang="0">
                <a:pos x="2295" y="1410"/>
              </a:cxn>
              <a:cxn ang="0">
                <a:pos x="2251" y="1411"/>
              </a:cxn>
              <a:cxn ang="0">
                <a:pos x="2136" y="1409"/>
              </a:cxn>
              <a:cxn ang="0">
                <a:pos x="1955" y="1395"/>
              </a:cxn>
              <a:cxn ang="0">
                <a:pos x="1778" y="1370"/>
              </a:cxn>
              <a:cxn ang="0">
                <a:pos x="1605" y="1332"/>
              </a:cxn>
              <a:cxn ang="0">
                <a:pos x="1437" y="1281"/>
              </a:cxn>
              <a:cxn ang="0">
                <a:pos x="1275" y="1219"/>
              </a:cxn>
              <a:cxn ang="0">
                <a:pos x="1118" y="1146"/>
              </a:cxn>
              <a:cxn ang="0">
                <a:pos x="966" y="1063"/>
              </a:cxn>
              <a:cxn ang="0">
                <a:pos x="822" y="970"/>
              </a:cxn>
              <a:cxn ang="0">
                <a:pos x="685" y="868"/>
              </a:cxn>
              <a:cxn ang="0">
                <a:pos x="556" y="756"/>
              </a:cxn>
              <a:cxn ang="0">
                <a:pos x="434" y="636"/>
              </a:cxn>
              <a:cxn ang="0">
                <a:pos x="321" y="508"/>
              </a:cxn>
              <a:cxn ang="0">
                <a:pos x="217" y="371"/>
              </a:cxn>
              <a:cxn ang="0">
                <a:pos x="122" y="228"/>
              </a:cxn>
              <a:cxn ang="0">
                <a:pos x="38" y="78"/>
              </a:cxn>
            </a:cxnLst>
            <a:rect l="0" t="0" r="r" b="b"/>
            <a:pathLst>
              <a:path w="2406" h="1411">
                <a:moveTo>
                  <a:pt x="0" y="0"/>
                </a:moveTo>
                <a:lnTo>
                  <a:pt x="94" y="8"/>
                </a:lnTo>
                <a:lnTo>
                  <a:pt x="186" y="20"/>
                </a:lnTo>
                <a:lnTo>
                  <a:pt x="278" y="34"/>
                </a:lnTo>
                <a:lnTo>
                  <a:pt x="369" y="50"/>
                </a:lnTo>
                <a:lnTo>
                  <a:pt x="459" y="68"/>
                </a:lnTo>
                <a:lnTo>
                  <a:pt x="549" y="89"/>
                </a:lnTo>
                <a:lnTo>
                  <a:pt x="638" y="114"/>
                </a:lnTo>
                <a:lnTo>
                  <a:pt x="725" y="140"/>
                </a:lnTo>
                <a:lnTo>
                  <a:pt x="811" y="168"/>
                </a:lnTo>
                <a:lnTo>
                  <a:pt x="896" y="200"/>
                </a:lnTo>
                <a:lnTo>
                  <a:pt x="980" y="233"/>
                </a:lnTo>
                <a:lnTo>
                  <a:pt x="1063" y="269"/>
                </a:lnTo>
                <a:lnTo>
                  <a:pt x="1144" y="307"/>
                </a:lnTo>
                <a:lnTo>
                  <a:pt x="1224" y="347"/>
                </a:lnTo>
                <a:lnTo>
                  <a:pt x="1303" y="389"/>
                </a:lnTo>
                <a:lnTo>
                  <a:pt x="1381" y="434"/>
                </a:lnTo>
                <a:lnTo>
                  <a:pt x="1457" y="480"/>
                </a:lnTo>
                <a:lnTo>
                  <a:pt x="1532" y="529"/>
                </a:lnTo>
                <a:lnTo>
                  <a:pt x="1605" y="579"/>
                </a:lnTo>
                <a:lnTo>
                  <a:pt x="1677" y="632"/>
                </a:lnTo>
                <a:lnTo>
                  <a:pt x="1746" y="687"/>
                </a:lnTo>
                <a:lnTo>
                  <a:pt x="1815" y="743"/>
                </a:lnTo>
                <a:lnTo>
                  <a:pt x="1882" y="802"/>
                </a:lnTo>
                <a:lnTo>
                  <a:pt x="1948" y="862"/>
                </a:lnTo>
                <a:lnTo>
                  <a:pt x="2012" y="924"/>
                </a:lnTo>
                <a:lnTo>
                  <a:pt x="2073" y="987"/>
                </a:lnTo>
                <a:lnTo>
                  <a:pt x="2133" y="1053"/>
                </a:lnTo>
                <a:lnTo>
                  <a:pt x="2192" y="1120"/>
                </a:lnTo>
                <a:lnTo>
                  <a:pt x="2248" y="1189"/>
                </a:lnTo>
                <a:lnTo>
                  <a:pt x="2302" y="1259"/>
                </a:lnTo>
                <a:lnTo>
                  <a:pt x="2355" y="1331"/>
                </a:lnTo>
                <a:lnTo>
                  <a:pt x="2406" y="1405"/>
                </a:lnTo>
                <a:lnTo>
                  <a:pt x="2383" y="1406"/>
                </a:lnTo>
                <a:lnTo>
                  <a:pt x="2362" y="1407"/>
                </a:lnTo>
                <a:lnTo>
                  <a:pt x="2340" y="1409"/>
                </a:lnTo>
                <a:lnTo>
                  <a:pt x="2318" y="1409"/>
                </a:lnTo>
                <a:lnTo>
                  <a:pt x="2295" y="1410"/>
                </a:lnTo>
                <a:lnTo>
                  <a:pt x="2273" y="1411"/>
                </a:lnTo>
                <a:lnTo>
                  <a:pt x="2251" y="1411"/>
                </a:lnTo>
                <a:lnTo>
                  <a:pt x="2228" y="1411"/>
                </a:lnTo>
                <a:lnTo>
                  <a:pt x="2136" y="1409"/>
                </a:lnTo>
                <a:lnTo>
                  <a:pt x="2045" y="1404"/>
                </a:lnTo>
                <a:lnTo>
                  <a:pt x="1955" y="1395"/>
                </a:lnTo>
                <a:lnTo>
                  <a:pt x="1866" y="1384"/>
                </a:lnTo>
                <a:lnTo>
                  <a:pt x="1778" y="1370"/>
                </a:lnTo>
                <a:lnTo>
                  <a:pt x="1691" y="1352"/>
                </a:lnTo>
                <a:lnTo>
                  <a:pt x="1605" y="1332"/>
                </a:lnTo>
                <a:lnTo>
                  <a:pt x="1521" y="1307"/>
                </a:lnTo>
                <a:lnTo>
                  <a:pt x="1437" y="1281"/>
                </a:lnTo>
                <a:lnTo>
                  <a:pt x="1355" y="1252"/>
                </a:lnTo>
                <a:lnTo>
                  <a:pt x="1275" y="1219"/>
                </a:lnTo>
                <a:lnTo>
                  <a:pt x="1195" y="1184"/>
                </a:lnTo>
                <a:lnTo>
                  <a:pt x="1118" y="1146"/>
                </a:lnTo>
                <a:lnTo>
                  <a:pt x="1041" y="1106"/>
                </a:lnTo>
                <a:lnTo>
                  <a:pt x="966" y="1063"/>
                </a:lnTo>
                <a:lnTo>
                  <a:pt x="893" y="1018"/>
                </a:lnTo>
                <a:lnTo>
                  <a:pt x="822" y="970"/>
                </a:lnTo>
                <a:lnTo>
                  <a:pt x="752" y="921"/>
                </a:lnTo>
                <a:lnTo>
                  <a:pt x="685" y="868"/>
                </a:lnTo>
                <a:lnTo>
                  <a:pt x="619" y="813"/>
                </a:lnTo>
                <a:lnTo>
                  <a:pt x="556" y="756"/>
                </a:lnTo>
                <a:lnTo>
                  <a:pt x="494" y="697"/>
                </a:lnTo>
                <a:lnTo>
                  <a:pt x="434" y="636"/>
                </a:lnTo>
                <a:lnTo>
                  <a:pt x="376" y="572"/>
                </a:lnTo>
                <a:lnTo>
                  <a:pt x="321" y="508"/>
                </a:lnTo>
                <a:lnTo>
                  <a:pt x="268" y="440"/>
                </a:lnTo>
                <a:lnTo>
                  <a:pt x="217" y="371"/>
                </a:lnTo>
                <a:lnTo>
                  <a:pt x="169" y="300"/>
                </a:lnTo>
                <a:lnTo>
                  <a:pt x="122" y="228"/>
                </a:lnTo>
                <a:lnTo>
                  <a:pt x="79" y="153"/>
                </a:lnTo>
                <a:lnTo>
                  <a:pt x="38" y="78"/>
                </a:lnTo>
                <a:lnTo>
                  <a:pt x="0" y="0"/>
                </a:lnTo>
                <a:close/>
              </a:path>
            </a:pathLst>
          </a:custGeom>
          <a:solidFill>
            <a:schemeClr val="accent1">
              <a:alpha val="50000"/>
            </a:schemeClr>
          </a:solidFill>
          <a:ln w="9525">
            <a:noFill/>
            <a:round/>
            <a:headEnd/>
            <a:tailEnd/>
          </a:ln>
        </p:spPr>
        <p:txBody>
          <a:bodyPr/>
          <a:lstStyle/>
          <a:p>
            <a:endParaRPr lang="fr-FR"/>
          </a:p>
        </p:txBody>
      </p:sp>
      <p:sp>
        <p:nvSpPr>
          <p:cNvPr id="575702" name="Freeform 214"/>
          <p:cNvSpPr>
            <a:spLocks/>
          </p:cNvSpPr>
          <p:nvPr/>
        </p:nvSpPr>
        <p:spPr bwMode="auto">
          <a:xfrm>
            <a:off x="3576638" y="4481513"/>
            <a:ext cx="808037" cy="442912"/>
          </a:xfrm>
          <a:custGeom>
            <a:avLst/>
            <a:gdLst/>
            <a:ahLst/>
            <a:cxnLst>
              <a:cxn ang="0">
                <a:pos x="2174" y="1275"/>
              </a:cxn>
              <a:cxn ang="0">
                <a:pos x="2003" y="1250"/>
              </a:cxn>
              <a:cxn ang="0">
                <a:pos x="1835" y="1216"/>
              </a:cxn>
              <a:cxn ang="0">
                <a:pos x="1671" y="1172"/>
              </a:cxn>
              <a:cxn ang="0">
                <a:pos x="1510" y="1120"/>
              </a:cxn>
              <a:cxn ang="0">
                <a:pos x="1353" y="1061"/>
              </a:cxn>
              <a:cxn ang="0">
                <a:pos x="1200" y="993"/>
              </a:cxn>
              <a:cxn ang="0">
                <a:pos x="1051" y="918"/>
              </a:cxn>
              <a:cxn ang="0">
                <a:pos x="907" y="835"/>
              </a:cxn>
              <a:cxn ang="0">
                <a:pos x="769" y="745"/>
              </a:cxn>
              <a:cxn ang="0">
                <a:pos x="634" y="648"/>
              </a:cxn>
              <a:cxn ang="0">
                <a:pos x="505" y="543"/>
              </a:cxn>
              <a:cxn ang="0">
                <a:pos x="383" y="434"/>
              </a:cxn>
              <a:cxn ang="0">
                <a:pos x="265" y="317"/>
              </a:cxn>
              <a:cxn ang="0">
                <a:pos x="155" y="195"/>
              </a:cxn>
              <a:cxn ang="0">
                <a:pos x="50" y="67"/>
              </a:cxn>
              <a:cxn ang="0">
                <a:pos x="23" y="1"/>
              </a:cxn>
              <a:cxn ang="0">
                <a:pos x="69" y="0"/>
              </a:cxn>
              <a:cxn ang="0">
                <a:pos x="179" y="1"/>
              </a:cxn>
              <a:cxn ang="0">
                <a:pos x="351" y="13"/>
              </a:cxn>
              <a:cxn ang="0">
                <a:pos x="520" y="36"/>
              </a:cxn>
              <a:cxn ang="0">
                <a:pos x="686" y="71"/>
              </a:cxn>
              <a:cxn ang="0">
                <a:pos x="847" y="117"/>
              </a:cxn>
              <a:cxn ang="0">
                <a:pos x="1002" y="173"/>
              </a:cxn>
              <a:cxn ang="0">
                <a:pos x="1153" y="239"/>
              </a:cxn>
              <a:cxn ang="0">
                <a:pos x="1299" y="313"/>
              </a:cxn>
              <a:cxn ang="0">
                <a:pos x="1439" y="398"/>
              </a:cxn>
              <a:cxn ang="0">
                <a:pos x="1573" y="492"/>
              </a:cxn>
              <a:cxn ang="0">
                <a:pos x="1699" y="594"/>
              </a:cxn>
              <a:cxn ang="0">
                <a:pos x="1819" y="703"/>
              </a:cxn>
              <a:cxn ang="0">
                <a:pos x="1931" y="821"/>
              </a:cxn>
              <a:cxn ang="0">
                <a:pos x="2035" y="945"/>
              </a:cxn>
              <a:cxn ang="0">
                <a:pos x="2132" y="1077"/>
              </a:cxn>
              <a:cxn ang="0">
                <a:pos x="2220" y="1214"/>
              </a:cxn>
            </a:cxnLst>
            <a:rect l="0" t="0" r="r" b="b"/>
            <a:pathLst>
              <a:path w="2260" h="1285">
                <a:moveTo>
                  <a:pt x="2260" y="1285"/>
                </a:moveTo>
                <a:lnTo>
                  <a:pt x="2174" y="1275"/>
                </a:lnTo>
                <a:lnTo>
                  <a:pt x="2088" y="1264"/>
                </a:lnTo>
                <a:lnTo>
                  <a:pt x="2003" y="1250"/>
                </a:lnTo>
                <a:lnTo>
                  <a:pt x="1919" y="1234"/>
                </a:lnTo>
                <a:lnTo>
                  <a:pt x="1835" y="1216"/>
                </a:lnTo>
                <a:lnTo>
                  <a:pt x="1752" y="1195"/>
                </a:lnTo>
                <a:lnTo>
                  <a:pt x="1671" y="1172"/>
                </a:lnTo>
                <a:lnTo>
                  <a:pt x="1590" y="1148"/>
                </a:lnTo>
                <a:lnTo>
                  <a:pt x="1510" y="1120"/>
                </a:lnTo>
                <a:lnTo>
                  <a:pt x="1431" y="1092"/>
                </a:lnTo>
                <a:lnTo>
                  <a:pt x="1353" y="1061"/>
                </a:lnTo>
                <a:lnTo>
                  <a:pt x="1276" y="1028"/>
                </a:lnTo>
                <a:lnTo>
                  <a:pt x="1200" y="993"/>
                </a:lnTo>
                <a:lnTo>
                  <a:pt x="1125" y="956"/>
                </a:lnTo>
                <a:lnTo>
                  <a:pt x="1051" y="918"/>
                </a:lnTo>
                <a:lnTo>
                  <a:pt x="978" y="876"/>
                </a:lnTo>
                <a:lnTo>
                  <a:pt x="907" y="835"/>
                </a:lnTo>
                <a:lnTo>
                  <a:pt x="837" y="790"/>
                </a:lnTo>
                <a:lnTo>
                  <a:pt x="769" y="745"/>
                </a:lnTo>
                <a:lnTo>
                  <a:pt x="701" y="697"/>
                </a:lnTo>
                <a:lnTo>
                  <a:pt x="634" y="648"/>
                </a:lnTo>
                <a:lnTo>
                  <a:pt x="569" y="596"/>
                </a:lnTo>
                <a:lnTo>
                  <a:pt x="505" y="543"/>
                </a:lnTo>
                <a:lnTo>
                  <a:pt x="444" y="490"/>
                </a:lnTo>
                <a:lnTo>
                  <a:pt x="383" y="434"/>
                </a:lnTo>
                <a:lnTo>
                  <a:pt x="323" y="376"/>
                </a:lnTo>
                <a:lnTo>
                  <a:pt x="265" y="317"/>
                </a:lnTo>
                <a:lnTo>
                  <a:pt x="210" y="257"/>
                </a:lnTo>
                <a:lnTo>
                  <a:pt x="155" y="195"/>
                </a:lnTo>
                <a:lnTo>
                  <a:pt x="101" y="132"/>
                </a:lnTo>
                <a:lnTo>
                  <a:pt x="50" y="67"/>
                </a:lnTo>
                <a:lnTo>
                  <a:pt x="0" y="2"/>
                </a:lnTo>
                <a:lnTo>
                  <a:pt x="23" y="1"/>
                </a:lnTo>
                <a:lnTo>
                  <a:pt x="46" y="0"/>
                </a:lnTo>
                <a:lnTo>
                  <a:pt x="69" y="0"/>
                </a:lnTo>
                <a:lnTo>
                  <a:pt x="92" y="0"/>
                </a:lnTo>
                <a:lnTo>
                  <a:pt x="179" y="1"/>
                </a:lnTo>
                <a:lnTo>
                  <a:pt x="266" y="6"/>
                </a:lnTo>
                <a:lnTo>
                  <a:pt x="351" y="13"/>
                </a:lnTo>
                <a:lnTo>
                  <a:pt x="436" y="23"/>
                </a:lnTo>
                <a:lnTo>
                  <a:pt x="520" y="36"/>
                </a:lnTo>
                <a:lnTo>
                  <a:pt x="604" y="52"/>
                </a:lnTo>
                <a:lnTo>
                  <a:pt x="686" y="71"/>
                </a:lnTo>
                <a:lnTo>
                  <a:pt x="767" y="93"/>
                </a:lnTo>
                <a:lnTo>
                  <a:pt x="847" y="117"/>
                </a:lnTo>
                <a:lnTo>
                  <a:pt x="925" y="143"/>
                </a:lnTo>
                <a:lnTo>
                  <a:pt x="1002" y="173"/>
                </a:lnTo>
                <a:lnTo>
                  <a:pt x="1078" y="204"/>
                </a:lnTo>
                <a:lnTo>
                  <a:pt x="1153" y="239"/>
                </a:lnTo>
                <a:lnTo>
                  <a:pt x="1226" y="275"/>
                </a:lnTo>
                <a:lnTo>
                  <a:pt x="1299" y="313"/>
                </a:lnTo>
                <a:lnTo>
                  <a:pt x="1369" y="355"/>
                </a:lnTo>
                <a:lnTo>
                  <a:pt x="1439" y="398"/>
                </a:lnTo>
                <a:lnTo>
                  <a:pt x="1506" y="444"/>
                </a:lnTo>
                <a:lnTo>
                  <a:pt x="1573" y="492"/>
                </a:lnTo>
                <a:lnTo>
                  <a:pt x="1636" y="541"/>
                </a:lnTo>
                <a:lnTo>
                  <a:pt x="1699" y="594"/>
                </a:lnTo>
                <a:lnTo>
                  <a:pt x="1760" y="648"/>
                </a:lnTo>
                <a:lnTo>
                  <a:pt x="1819" y="703"/>
                </a:lnTo>
                <a:lnTo>
                  <a:pt x="1876" y="761"/>
                </a:lnTo>
                <a:lnTo>
                  <a:pt x="1931" y="821"/>
                </a:lnTo>
                <a:lnTo>
                  <a:pt x="1985" y="881"/>
                </a:lnTo>
                <a:lnTo>
                  <a:pt x="2035" y="945"/>
                </a:lnTo>
                <a:lnTo>
                  <a:pt x="2085" y="1010"/>
                </a:lnTo>
                <a:lnTo>
                  <a:pt x="2132" y="1077"/>
                </a:lnTo>
                <a:lnTo>
                  <a:pt x="2177" y="1145"/>
                </a:lnTo>
                <a:lnTo>
                  <a:pt x="2220" y="1214"/>
                </a:lnTo>
                <a:lnTo>
                  <a:pt x="2260" y="1285"/>
                </a:lnTo>
                <a:close/>
              </a:path>
            </a:pathLst>
          </a:custGeom>
          <a:solidFill>
            <a:schemeClr val="accent1">
              <a:alpha val="50000"/>
            </a:schemeClr>
          </a:solidFill>
          <a:ln w="9525">
            <a:noFill/>
            <a:round/>
            <a:headEnd/>
            <a:tailEnd/>
          </a:ln>
        </p:spPr>
        <p:txBody>
          <a:bodyPr/>
          <a:lstStyle/>
          <a:p>
            <a:endParaRPr lang="fr-FR"/>
          </a:p>
        </p:txBody>
      </p:sp>
      <p:sp>
        <p:nvSpPr>
          <p:cNvPr id="575703" name="Rectangle 215"/>
          <p:cNvSpPr>
            <a:spLocks noChangeArrowheads="1"/>
          </p:cNvSpPr>
          <p:nvPr/>
        </p:nvSpPr>
        <p:spPr bwMode="auto">
          <a:xfrm>
            <a:off x="5791200" y="3505200"/>
            <a:ext cx="1152525" cy="244475"/>
          </a:xfrm>
          <a:prstGeom prst="rect">
            <a:avLst/>
          </a:prstGeom>
          <a:noFill/>
          <a:ln w="9525">
            <a:noFill/>
            <a:miter lim="800000"/>
            <a:headEnd/>
            <a:tailEnd/>
          </a:ln>
        </p:spPr>
        <p:txBody>
          <a:bodyPr wrap="none" lIns="0" tIns="0" rIns="0" bIns="0">
            <a:spAutoFit/>
          </a:bodyPr>
          <a:lstStyle/>
          <a:p>
            <a:r>
              <a:rPr lang="fr-FR" sz="1600" b="1">
                <a:solidFill>
                  <a:srgbClr val="000000"/>
                </a:solidFill>
                <a:latin typeface="Arial" pitchFamily="34" charset="0"/>
              </a:rPr>
              <a:t>Relations et</a:t>
            </a:r>
            <a:endParaRPr lang="ru-RU" sz="1600" b="1">
              <a:solidFill>
                <a:srgbClr val="000000"/>
              </a:solidFill>
              <a:latin typeface="Arial" pitchFamily="34" charset="0"/>
            </a:endParaRPr>
          </a:p>
        </p:txBody>
      </p:sp>
      <p:sp>
        <p:nvSpPr>
          <p:cNvPr id="575704" name="Rectangle 216"/>
          <p:cNvSpPr>
            <a:spLocks noChangeArrowheads="1"/>
          </p:cNvSpPr>
          <p:nvPr/>
        </p:nvSpPr>
        <p:spPr bwMode="auto">
          <a:xfrm>
            <a:off x="5816600" y="3717925"/>
            <a:ext cx="1117600" cy="488950"/>
          </a:xfrm>
          <a:prstGeom prst="rect">
            <a:avLst/>
          </a:prstGeom>
          <a:noFill/>
          <a:ln w="9525">
            <a:noFill/>
            <a:miter lim="800000"/>
            <a:headEnd/>
            <a:tailEnd/>
          </a:ln>
        </p:spPr>
        <p:txBody>
          <a:bodyPr wrap="none" lIns="0" tIns="0" rIns="0" bIns="0">
            <a:spAutoFit/>
          </a:bodyPr>
          <a:lstStyle/>
          <a:p>
            <a:r>
              <a:rPr lang="fr-FR" sz="1600" b="1">
                <a:solidFill>
                  <a:srgbClr val="000000"/>
                </a:solidFill>
                <a:latin typeface="Arial" pitchFamily="34" charset="0"/>
              </a:rPr>
              <a:t>Conditions </a:t>
            </a:r>
          </a:p>
          <a:p>
            <a:r>
              <a:rPr lang="fr-FR" sz="1600" b="1">
                <a:solidFill>
                  <a:srgbClr val="000000"/>
                </a:solidFill>
                <a:latin typeface="Arial" pitchFamily="34" charset="0"/>
              </a:rPr>
              <a:t>de travail</a:t>
            </a:r>
            <a:endParaRPr lang="ru-RU" sz="1600" b="1">
              <a:solidFill>
                <a:srgbClr val="000000"/>
              </a:solidFill>
              <a:latin typeface="Arial" pitchFamily="34" charset="0"/>
            </a:endParaRPr>
          </a:p>
        </p:txBody>
      </p:sp>
      <p:sp>
        <p:nvSpPr>
          <p:cNvPr id="575705" name="Rectangle 217"/>
          <p:cNvSpPr>
            <a:spLocks noChangeArrowheads="1"/>
          </p:cNvSpPr>
          <p:nvPr/>
        </p:nvSpPr>
        <p:spPr bwMode="auto">
          <a:xfrm>
            <a:off x="4951413" y="2025650"/>
            <a:ext cx="915987" cy="488950"/>
          </a:xfrm>
          <a:prstGeom prst="rect">
            <a:avLst/>
          </a:prstGeom>
          <a:noFill/>
          <a:ln w="9525">
            <a:noFill/>
            <a:miter lim="800000"/>
            <a:headEnd/>
            <a:tailEnd/>
          </a:ln>
        </p:spPr>
        <p:txBody>
          <a:bodyPr wrap="none" lIns="0" tIns="0" rIns="0" bIns="0">
            <a:spAutoFit/>
          </a:bodyPr>
          <a:lstStyle/>
          <a:p>
            <a:r>
              <a:rPr lang="fr-FR" sz="1600" b="1">
                <a:solidFill>
                  <a:srgbClr val="000000"/>
                </a:solidFill>
                <a:latin typeface="Arial" pitchFamily="34" charset="0"/>
              </a:rPr>
              <a:t>Droits de</a:t>
            </a:r>
          </a:p>
          <a:p>
            <a:r>
              <a:rPr lang="fr-FR" sz="1600" b="1">
                <a:solidFill>
                  <a:srgbClr val="000000"/>
                </a:solidFill>
                <a:latin typeface="Arial" pitchFamily="34" charset="0"/>
              </a:rPr>
              <a:t> l’Homme</a:t>
            </a:r>
            <a:endParaRPr lang="ru-RU" sz="1600" b="1">
              <a:solidFill>
                <a:srgbClr val="000000"/>
              </a:solidFill>
              <a:latin typeface="Arial" pitchFamily="34" charset="0"/>
            </a:endParaRPr>
          </a:p>
        </p:txBody>
      </p:sp>
      <p:sp>
        <p:nvSpPr>
          <p:cNvPr id="575706" name="Rectangle 218"/>
          <p:cNvSpPr>
            <a:spLocks noChangeArrowheads="1"/>
          </p:cNvSpPr>
          <p:nvPr/>
        </p:nvSpPr>
        <p:spPr bwMode="auto">
          <a:xfrm>
            <a:off x="4495800" y="5089525"/>
            <a:ext cx="1714500" cy="244475"/>
          </a:xfrm>
          <a:prstGeom prst="rect">
            <a:avLst/>
          </a:prstGeom>
          <a:noFill/>
          <a:ln w="9525">
            <a:noFill/>
            <a:miter lim="800000"/>
            <a:headEnd/>
            <a:tailEnd/>
          </a:ln>
        </p:spPr>
        <p:txBody>
          <a:bodyPr wrap="none" lIns="0" tIns="0" rIns="0" bIns="0">
            <a:spAutoFit/>
          </a:bodyPr>
          <a:lstStyle/>
          <a:p>
            <a:r>
              <a:rPr lang="fr-FR" sz="1600" b="1">
                <a:solidFill>
                  <a:srgbClr val="000000"/>
                </a:solidFill>
                <a:latin typeface="Arial" pitchFamily="34" charset="0"/>
              </a:rPr>
              <a:t>Bonnes pratiques</a:t>
            </a:r>
            <a:endParaRPr lang="ru-RU" sz="1800" b="1">
              <a:latin typeface="Arial" pitchFamily="34" charset="0"/>
            </a:endParaRPr>
          </a:p>
        </p:txBody>
      </p:sp>
      <p:sp>
        <p:nvSpPr>
          <p:cNvPr id="575707" name="Rectangle 219"/>
          <p:cNvSpPr>
            <a:spLocks noChangeArrowheads="1"/>
          </p:cNvSpPr>
          <p:nvPr/>
        </p:nvSpPr>
        <p:spPr bwMode="auto">
          <a:xfrm>
            <a:off x="4800600" y="5311775"/>
            <a:ext cx="1130300" cy="244475"/>
          </a:xfrm>
          <a:prstGeom prst="rect">
            <a:avLst/>
          </a:prstGeom>
          <a:noFill/>
          <a:ln w="9525">
            <a:noFill/>
            <a:miter lim="800000"/>
            <a:headEnd/>
            <a:tailEnd/>
          </a:ln>
        </p:spPr>
        <p:txBody>
          <a:bodyPr wrap="none" lIns="0" tIns="0" rIns="0" bIns="0">
            <a:spAutoFit/>
          </a:bodyPr>
          <a:lstStyle/>
          <a:p>
            <a:r>
              <a:rPr lang="fr-FR" sz="1600" b="1">
                <a:solidFill>
                  <a:srgbClr val="000000"/>
                </a:solidFill>
                <a:latin typeface="Arial" pitchFamily="34" charset="0"/>
              </a:rPr>
              <a:t>des affaires</a:t>
            </a:r>
            <a:endParaRPr lang="ru-RU" sz="1600" b="1">
              <a:solidFill>
                <a:srgbClr val="000000"/>
              </a:solidFill>
              <a:latin typeface="Arial" pitchFamily="34" charset="0"/>
            </a:endParaRPr>
          </a:p>
        </p:txBody>
      </p:sp>
      <p:sp>
        <p:nvSpPr>
          <p:cNvPr id="575708" name="Rectangle 220"/>
          <p:cNvSpPr>
            <a:spLocks noChangeArrowheads="1"/>
          </p:cNvSpPr>
          <p:nvPr/>
        </p:nvSpPr>
        <p:spPr bwMode="auto">
          <a:xfrm>
            <a:off x="2971800" y="4953000"/>
            <a:ext cx="1050925" cy="244475"/>
          </a:xfrm>
          <a:prstGeom prst="rect">
            <a:avLst/>
          </a:prstGeom>
          <a:noFill/>
          <a:ln w="9525">
            <a:noFill/>
            <a:miter lim="800000"/>
            <a:headEnd/>
            <a:tailEnd/>
          </a:ln>
        </p:spPr>
        <p:txBody>
          <a:bodyPr wrap="none" lIns="0" tIns="0" rIns="0" bIns="0">
            <a:spAutoFit/>
          </a:bodyPr>
          <a:lstStyle/>
          <a:p>
            <a:r>
              <a:rPr lang="fr-FR" sz="1600" b="1">
                <a:solidFill>
                  <a:srgbClr val="000000"/>
                </a:solidFill>
                <a:latin typeface="Arial" pitchFamily="34" charset="0"/>
              </a:rPr>
              <a:t>Questions </a:t>
            </a:r>
            <a:endParaRPr lang="ru-RU" sz="1600" b="1">
              <a:solidFill>
                <a:srgbClr val="000000"/>
              </a:solidFill>
              <a:latin typeface="Arial" pitchFamily="34" charset="0"/>
            </a:endParaRPr>
          </a:p>
        </p:txBody>
      </p:sp>
      <p:sp>
        <p:nvSpPr>
          <p:cNvPr id="575709" name="Rectangle 221"/>
          <p:cNvSpPr>
            <a:spLocks noChangeArrowheads="1"/>
          </p:cNvSpPr>
          <p:nvPr/>
        </p:nvSpPr>
        <p:spPr bwMode="auto">
          <a:xfrm>
            <a:off x="2819400" y="5257800"/>
            <a:ext cx="1568450" cy="488950"/>
          </a:xfrm>
          <a:prstGeom prst="rect">
            <a:avLst/>
          </a:prstGeom>
          <a:noFill/>
          <a:ln w="9525">
            <a:noFill/>
            <a:miter lim="800000"/>
            <a:headEnd/>
            <a:tailEnd/>
          </a:ln>
        </p:spPr>
        <p:txBody>
          <a:bodyPr wrap="none" lIns="0" tIns="0" rIns="0" bIns="0">
            <a:spAutoFit/>
          </a:bodyPr>
          <a:lstStyle/>
          <a:p>
            <a:r>
              <a:rPr lang="fr-FR" sz="1600" b="1">
                <a:solidFill>
                  <a:srgbClr val="000000"/>
                </a:solidFill>
                <a:latin typeface="Arial" pitchFamily="34" charset="0"/>
              </a:rPr>
              <a:t>relatives aux</a:t>
            </a:r>
          </a:p>
          <a:p>
            <a:r>
              <a:rPr lang="fr-FR" sz="1600" b="1">
                <a:solidFill>
                  <a:srgbClr val="000000"/>
                </a:solidFill>
                <a:latin typeface="Arial" pitchFamily="34" charset="0"/>
              </a:rPr>
              <a:t>consommateurs</a:t>
            </a:r>
            <a:endParaRPr lang="ru-RU" sz="1600" b="1">
              <a:solidFill>
                <a:srgbClr val="000000"/>
              </a:solidFill>
              <a:latin typeface="Arial" pitchFamily="34" charset="0"/>
            </a:endParaRPr>
          </a:p>
        </p:txBody>
      </p:sp>
      <p:sp>
        <p:nvSpPr>
          <p:cNvPr id="575710" name="Freeform 222"/>
          <p:cNvSpPr>
            <a:spLocks noEditPoints="1"/>
          </p:cNvSpPr>
          <p:nvPr/>
        </p:nvSpPr>
        <p:spPr bwMode="auto">
          <a:xfrm>
            <a:off x="3582988" y="2979738"/>
            <a:ext cx="1792287" cy="1731962"/>
          </a:xfrm>
          <a:custGeom>
            <a:avLst/>
            <a:gdLst/>
            <a:ahLst/>
            <a:cxnLst>
              <a:cxn ang="0">
                <a:pos x="3022" y="51"/>
              </a:cxn>
              <a:cxn ang="0">
                <a:pos x="3605" y="248"/>
              </a:cxn>
              <a:cxn ang="0">
                <a:pos x="4114" y="574"/>
              </a:cxn>
              <a:cxn ang="0">
                <a:pos x="4529" y="1010"/>
              </a:cxn>
              <a:cxn ang="0">
                <a:pos x="4831" y="1536"/>
              </a:cxn>
              <a:cxn ang="0">
                <a:pos x="5000" y="2131"/>
              </a:cxn>
              <a:cxn ang="0">
                <a:pos x="4962" y="2388"/>
              </a:cxn>
              <a:cxn ang="0">
                <a:pos x="4856" y="1786"/>
              </a:cxn>
              <a:cxn ang="0">
                <a:pos x="4610" y="1243"/>
              </a:cxn>
              <a:cxn ang="0">
                <a:pos x="4247" y="782"/>
              </a:cxn>
              <a:cxn ang="0">
                <a:pos x="3785" y="418"/>
              </a:cxn>
              <a:cxn ang="0">
                <a:pos x="3244" y="174"/>
              </a:cxn>
              <a:cxn ang="0">
                <a:pos x="2641" y="67"/>
              </a:cxn>
              <a:cxn ang="0">
                <a:pos x="5017" y="2771"/>
              </a:cxn>
              <a:cxn ang="0">
                <a:pos x="4877" y="3379"/>
              </a:cxn>
              <a:cxn ang="0">
                <a:pos x="4599" y="3920"/>
              </a:cxn>
              <a:cxn ang="0">
                <a:pos x="4205" y="4375"/>
              </a:cxn>
              <a:cxn ang="0">
                <a:pos x="3713" y="4725"/>
              </a:cxn>
              <a:cxn ang="0">
                <a:pos x="3143" y="4950"/>
              </a:cxn>
              <a:cxn ang="0">
                <a:pos x="2514" y="5029"/>
              </a:cxn>
              <a:cxn ang="0">
                <a:pos x="3009" y="4915"/>
              </a:cxn>
              <a:cxn ang="0">
                <a:pos x="3577" y="4723"/>
              </a:cxn>
              <a:cxn ang="0">
                <a:pos x="4074" y="4405"/>
              </a:cxn>
              <a:cxn ang="0">
                <a:pos x="4478" y="3980"/>
              </a:cxn>
              <a:cxn ang="0">
                <a:pos x="4773" y="3468"/>
              </a:cxn>
              <a:cxn ang="0">
                <a:pos x="4937" y="2888"/>
              </a:cxn>
              <a:cxn ang="0">
                <a:pos x="2514" y="5029"/>
              </a:cxn>
              <a:cxn ang="0">
                <a:pos x="1887" y="4950"/>
              </a:cxn>
              <a:cxn ang="0">
                <a:pos x="1317" y="4725"/>
              </a:cxn>
              <a:cxn ang="0">
                <a:pos x="824" y="4375"/>
              </a:cxn>
              <a:cxn ang="0">
                <a:pos x="430" y="3920"/>
              </a:cxn>
              <a:cxn ang="0">
                <a:pos x="152" y="3379"/>
              </a:cxn>
              <a:cxn ang="0">
                <a:pos x="13" y="2771"/>
              </a:cxn>
              <a:cxn ang="0">
                <a:pos x="76" y="2765"/>
              </a:cxn>
              <a:cxn ang="0">
                <a:pos x="213" y="3356"/>
              </a:cxn>
              <a:cxn ang="0">
                <a:pos x="482" y="3884"/>
              </a:cxn>
              <a:cxn ang="0">
                <a:pos x="867" y="4328"/>
              </a:cxn>
              <a:cxn ang="0">
                <a:pos x="1347" y="4669"/>
              </a:cxn>
              <a:cxn ang="0">
                <a:pos x="1902" y="4887"/>
              </a:cxn>
              <a:cxn ang="0">
                <a:pos x="2514" y="4965"/>
              </a:cxn>
              <a:cxn ang="0">
                <a:pos x="29" y="2131"/>
              </a:cxn>
              <a:cxn ang="0">
                <a:pos x="198" y="1536"/>
              </a:cxn>
              <a:cxn ang="0">
                <a:pos x="499" y="1010"/>
              </a:cxn>
              <a:cxn ang="0">
                <a:pos x="916" y="574"/>
              </a:cxn>
              <a:cxn ang="0">
                <a:pos x="1425" y="248"/>
              </a:cxn>
              <a:cxn ang="0">
                <a:pos x="2008" y="51"/>
              </a:cxn>
              <a:cxn ang="0">
                <a:pos x="2514" y="64"/>
              </a:cxn>
              <a:cxn ang="0">
                <a:pos x="1902" y="141"/>
              </a:cxn>
              <a:cxn ang="0">
                <a:pos x="1347" y="359"/>
              </a:cxn>
              <a:cxn ang="0">
                <a:pos x="867" y="701"/>
              </a:cxn>
              <a:cxn ang="0">
                <a:pos x="482" y="1144"/>
              </a:cxn>
              <a:cxn ang="0">
                <a:pos x="213" y="1672"/>
              </a:cxn>
              <a:cxn ang="0">
                <a:pos x="76" y="2264"/>
              </a:cxn>
            </a:cxnLst>
            <a:rect l="0" t="0" r="r" b="b"/>
            <a:pathLst>
              <a:path w="5030" h="5029">
                <a:moveTo>
                  <a:pt x="2514" y="0"/>
                </a:moveTo>
                <a:lnTo>
                  <a:pt x="2644" y="3"/>
                </a:lnTo>
                <a:lnTo>
                  <a:pt x="2772" y="13"/>
                </a:lnTo>
                <a:lnTo>
                  <a:pt x="2897" y="28"/>
                </a:lnTo>
                <a:lnTo>
                  <a:pt x="3022" y="51"/>
                </a:lnTo>
                <a:lnTo>
                  <a:pt x="3143" y="79"/>
                </a:lnTo>
                <a:lnTo>
                  <a:pt x="3263" y="113"/>
                </a:lnTo>
                <a:lnTo>
                  <a:pt x="3379" y="153"/>
                </a:lnTo>
                <a:lnTo>
                  <a:pt x="3494" y="197"/>
                </a:lnTo>
                <a:lnTo>
                  <a:pt x="3605" y="248"/>
                </a:lnTo>
                <a:lnTo>
                  <a:pt x="3713" y="304"/>
                </a:lnTo>
                <a:lnTo>
                  <a:pt x="3819" y="363"/>
                </a:lnTo>
                <a:lnTo>
                  <a:pt x="3921" y="429"/>
                </a:lnTo>
                <a:lnTo>
                  <a:pt x="4019" y="499"/>
                </a:lnTo>
                <a:lnTo>
                  <a:pt x="4114" y="574"/>
                </a:lnTo>
                <a:lnTo>
                  <a:pt x="4205" y="653"/>
                </a:lnTo>
                <a:lnTo>
                  <a:pt x="4293" y="736"/>
                </a:lnTo>
                <a:lnTo>
                  <a:pt x="4376" y="824"/>
                </a:lnTo>
                <a:lnTo>
                  <a:pt x="4455" y="915"/>
                </a:lnTo>
                <a:lnTo>
                  <a:pt x="4529" y="1010"/>
                </a:lnTo>
                <a:lnTo>
                  <a:pt x="4599" y="1109"/>
                </a:lnTo>
                <a:lnTo>
                  <a:pt x="4665" y="1211"/>
                </a:lnTo>
                <a:lnTo>
                  <a:pt x="4726" y="1316"/>
                </a:lnTo>
                <a:lnTo>
                  <a:pt x="4782" y="1425"/>
                </a:lnTo>
                <a:lnTo>
                  <a:pt x="4831" y="1536"/>
                </a:lnTo>
                <a:lnTo>
                  <a:pt x="4877" y="1650"/>
                </a:lnTo>
                <a:lnTo>
                  <a:pt x="4916" y="1767"/>
                </a:lnTo>
                <a:lnTo>
                  <a:pt x="4950" y="1886"/>
                </a:lnTo>
                <a:lnTo>
                  <a:pt x="4978" y="2008"/>
                </a:lnTo>
                <a:lnTo>
                  <a:pt x="5000" y="2131"/>
                </a:lnTo>
                <a:lnTo>
                  <a:pt x="5017" y="2257"/>
                </a:lnTo>
                <a:lnTo>
                  <a:pt x="5026" y="2385"/>
                </a:lnTo>
                <a:lnTo>
                  <a:pt x="5030" y="2514"/>
                </a:lnTo>
                <a:lnTo>
                  <a:pt x="4965" y="2514"/>
                </a:lnTo>
                <a:lnTo>
                  <a:pt x="4962" y="2388"/>
                </a:lnTo>
                <a:lnTo>
                  <a:pt x="4953" y="2264"/>
                </a:lnTo>
                <a:lnTo>
                  <a:pt x="4937" y="2141"/>
                </a:lnTo>
                <a:lnTo>
                  <a:pt x="4915" y="2021"/>
                </a:lnTo>
                <a:lnTo>
                  <a:pt x="4888" y="1902"/>
                </a:lnTo>
                <a:lnTo>
                  <a:pt x="4856" y="1786"/>
                </a:lnTo>
                <a:lnTo>
                  <a:pt x="4816" y="1672"/>
                </a:lnTo>
                <a:lnTo>
                  <a:pt x="4773" y="1560"/>
                </a:lnTo>
                <a:lnTo>
                  <a:pt x="4724" y="1452"/>
                </a:lnTo>
                <a:lnTo>
                  <a:pt x="4669" y="1347"/>
                </a:lnTo>
                <a:lnTo>
                  <a:pt x="4610" y="1243"/>
                </a:lnTo>
                <a:lnTo>
                  <a:pt x="4547" y="1144"/>
                </a:lnTo>
                <a:lnTo>
                  <a:pt x="4478" y="1048"/>
                </a:lnTo>
                <a:lnTo>
                  <a:pt x="4406" y="956"/>
                </a:lnTo>
                <a:lnTo>
                  <a:pt x="4329" y="867"/>
                </a:lnTo>
                <a:lnTo>
                  <a:pt x="4247" y="782"/>
                </a:lnTo>
                <a:lnTo>
                  <a:pt x="4162" y="701"/>
                </a:lnTo>
                <a:lnTo>
                  <a:pt x="4074" y="624"/>
                </a:lnTo>
                <a:lnTo>
                  <a:pt x="3981" y="551"/>
                </a:lnTo>
                <a:lnTo>
                  <a:pt x="3884" y="482"/>
                </a:lnTo>
                <a:lnTo>
                  <a:pt x="3785" y="418"/>
                </a:lnTo>
                <a:lnTo>
                  <a:pt x="3683" y="359"/>
                </a:lnTo>
                <a:lnTo>
                  <a:pt x="3577" y="306"/>
                </a:lnTo>
                <a:lnTo>
                  <a:pt x="3468" y="256"/>
                </a:lnTo>
                <a:lnTo>
                  <a:pt x="3357" y="213"/>
                </a:lnTo>
                <a:lnTo>
                  <a:pt x="3244" y="174"/>
                </a:lnTo>
                <a:lnTo>
                  <a:pt x="3127" y="141"/>
                </a:lnTo>
                <a:lnTo>
                  <a:pt x="3009" y="113"/>
                </a:lnTo>
                <a:lnTo>
                  <a:pt x="2888" y="92"/>
                </a:lnTo>
                <a:lnTo>
                  <a:pt x="2766" y="77"/>
                </a:lnTo>
                <a:lnTo>
                  <a:pt x="2641" y="67"/>
                </a:lnTo>
                <a:lnTo>
                  <a:pt x="2514" y="64"/>
                </a:lnTo>
                <a:lnTo>
                  <a:pt x="2514" y="0"/>
                </a:lnTo>
                <a:close/>
                <a:moveTo>
                  <a:pt x="5030" y="2514"/>
                </a:moveTo>
                <a:lnTo>
                  <a:pt x="5026" y="2644"/>
                </a:lnTo>
                <a:lnTo>
                  <a:pt x="5017" y="2771"/>
                </a:lnTo>
                <a:lnTo>
                  <a:pt x="5000" y="2897"/>
                </a:lnTo>
                <a:lnTo>
                  <a:pt x="4978" y="3021"/>
                </a:lnTo>
                <a:lnTo>
                  <a:pt x="4950" y="3143"/>
                </a:lnTo>
                <a:lnTo>
                  <a:pt x="4916" y="3262"/>
                </a:lnTo>
                <a:lnTo>
                  <a:pt x="4877" y="3379"/>
                </a:lnTo>
                <a:lnTo>
                  <a:pt x="4831" y="3493"/>
                </a:lnTo>
                <a:lnTo>
                  <a:pt x="4782" y="3604"/>
                </a:lnTo>
                <a:lnTo>
                  <a:pt x="4726" y="3713"/>
                </a:lnTo>
                <a:lnTo>
                  <a:pt x="4665" y="3818"/>
                </a:lnTo>
                <a:lnTo>
                  <a:pt x="4599" y="3920"/>
                </a:lnTo>
                <a:lnTo>
                  <a:pt x="4529" y="4019"/>
                </a:lnTo>
                <a:lnTo>
                  <a:pt x="4455" y="4114"/>
                </a:lnTo>
                <a:lnTo>
                  <a:pt x="4376" y="4205"/>
                </a:lnTo>
                <a:lnTo>
                  <a:pt x="4293" y="4292"/>
                </a:lnTo>
                <a:lnTo>
                  <a:pt x="4205" y="4375"/>
                </a:lnTo>
                <a:lnTo>
                  <a:pt x="4114" y="4455"/>
                </a:lnTo>
                <a:lnTo>
                  <a:pt x="4019" y="4529"/>
                </a:lnTo>
                <a:lnTo>
                  <a:pt x="3921" y="4600"/>
                </a:lnTo>
                <a:lnTo>
                  <a:pt x="3819" y="4665"/>
                </a:lnTo>
                <a:lnTo>
                  <a:pt x="3713" y="4725"/>
                </a:lnTo>
                <a:lnTo>
                  <a:pt x="3605" y="4781"/>
                </a:lnTo>
                <a:lnTo>
                  <a:pt x="3494" y="4832"/>
                </a:lnTo>
                <a:lnTo>
                  <a:pt x="3379" y="4876"/>
                </a:lnTo>
                <a:lnTo>
                  <a:pt x="3263" y="4916"/>
                </a:lnTo>
                <a:lnTo>
                  <a:pt x="3143" y="4950"/>
                </a:lnTo>
                <a:lnTo>
                  <a:pt x="3022" y="4977"/>
                </a:lnTo>
                <a:lnTo>
                  <a:pt x="2897" y="5000"/>
                </a:lnTo>
                <a:lnTo>
                  <a:pt x="2772" y="5016"/>
                </a:lnTo>
                <a:lnTo>
                  <a:pt x="2644" y="5025"/>
                </a:lnTo>
                <a:lnTo>
                  <a:pt x="2514" y="5029"/>
                </a:lnTo>
                <a:lnTo>
                  <a:pt x="2514" y="4965"/>
                </a:lnTo>
                <a:lnTo>
                  <a:pt x="2641" y="4961"/>
                </a:lnTo>
                <a:lnTo>
                  <a:pt x="2766" y="4952"/>
                </a:lnTo>
                <a:lnTo>
                  <a:pt x="2888" y="4937"/>
                </a:lnTo>
                <a:lnTo>
                  <a:pt x="3009" y="4915"/>
                </a:lnTo>
                <a:lnTo>
                  <a:pt x="3127" y="4887"/>
                </a:lnTo>
                <a:lnTo>
                  <a:pt x="3244" y="4855"/>
                </a:lnTo>
                <a:lnTo>
                  <a:pt x="3357" y="4816"/>
                </a:lnTo>
                <a:lnTo>
                  <a:pt x="3468" y="4772"/>
                </a:lnTo>
                <a:lnTo>
                  <a:pt x="3577" y="4723"/>
                </a:lnTo>
                <a:lnTo>
                  <a:pt x="3683" y="4669"/>
                </a:lnTo>
                <a:lnTo>
                  <a:pt x="3785" y="4610"/>
                </a:lnTo>
                <a:lnTo>
                  <a:pt x="3884" y="4546"/>
                </a:lnTo>
                <a:lnTo>
                  <a:pt x="3981" y="4478"/>
                </a:lnTo>
                <a:lnTo>
                  <a:pt x="4074" y="4405"/>
                </a:lnTo>
                <a:lnTo>
                  <a:pt x="4162" y="4328"/>
                </a:lnTo>
                <a:lnTo>
                  <a:pt x="4247" y="4247"/>
                </a:lnTo>
                <a:lnTo>
                  <a:pt x="4329" y="4161"/>
                </a:lnTo>
                <a:lnTo>
                  <a:pt x="4406" y="4073"/>
                </a:lnTo>
                <a:lnTo>
                  <a:pt x="4478" y="3980"/>
                </a:lnTo>
                <a:lnTo>
                  <a:pt x="4547" y="3884"/>
                </a:lnTo>
                <a:lnTo>
                  <a:pt x="4610" y="3785"/>
                </a:lnTo>
                <a:lnTo>
                  <a:pt x="4669" y="3682"/>
                </a:lnTo>
                <a:lnTo>
                  <a:pt x="4724" y="3576"/>
                </a:lnTo>
                <a:lnTo>
                  <a:pt x="4773" y="3468"/>
                </a:lnTo>
                <a:lnTo>
                  <a:pt x="4816" y="3356"/>
                </a:lnTo>
                <a:lnTo>
                  <a:pt x="4856" y="3243"/>
                </a:lnTo>
                <a:lnTo>
                  <a:pt x="4888" y="3127"/>
                </a:lnTo>
                <a:lnTo>
                  <a:pt x="4915" y="3008"/>
                </a:lnTo>
                <a:lnTo>
                  <a:pt x="4937" y="2888"/>
                </a:lnTo>
                <a:lnTo>
                  <a:pt x="4953" y="2765"/>
                </a:lnTo>
                <a:lnTo>
                  <a:pt x="4962" y="2641"/>
                </a:lnTo>
                <a:lnTo>
                  <a:pt x="4965" y="2514"/>
                </a:lnTo>
                <a:lnTo>
                  <a:pt x="5030" y="2514"/>
                </a:lnTo>
                <a:close/>
                <a:moveTo>
                  <a:pt x="2514" y="5029"/>
                </a:moveTo>
                <a:lnTo>
                  <a:pt x="2385" y="5025"/>
                </a:lnTo>
                <a:lnTo>
                  <a:pt x="2257" y="5016"/>
                </a:lnTo>
                <a:lnTo>
                  <a:pt x="2132" y="5000"/>
                </a:lnTo>
                <a:lnTo>
                  <a:pt x="2008" y="4977"/>
                </a:lnTo>
                <a:lnTo>
                  <a:pt x="1887" y="4950"/>
                </a:lnTo>
                <a:lnTo>
                  <a:pt x="1767" y="4916"/>
                </a:lnTo>
                <a:lnTo>
                  <a:pt x="1650" y="4876"/>
                </a:lnTo>
                <a:lnTo>
                  <a:pt x="1536" y="4832"/>
                </a:lnTo>
                <a:lnTo>
                  <a:pt x="1425" y="4781"/>
                </a:lnTo>
                <a:lnTo>
                  <a:pt x="1317" y="4725"/>
                </a:lnTo>
                <a:lnTo>
                  <a:pt x="1211" y="4665"/>
                </a:lnTo>
                <a:lnTo>
                  <a:pt x="1109" y="4600"/>
                </a:lnTo>
                <a:lnTo>
                  <a:pt x="1010" y="4529"/>
                </a:lnTo>
                <a:lnTo>
                  <a:pt x="916" y="4455"/>
                </a:lnTo>
                <a:lnTo>
                  <a:pt x="824" y="4375"/>
                </a:lnTo>
                <a:lnTo>
                  <a:pt x="736" y="4292"/>
                </a:lnTo>
                <a:lnTo>
                  <a:pt x="653" y="4205"/>
                </a:lnTo>
                <a:lnTo>
                  <a:pt x="574" y="4114"/>
                </a:lnTo>
                <a:lnTo>
                  <a:pt x="499" y="4019"/>
                </a:lnTo>
                <a:lnTo>
                  <a:pt x="430" y="3920"/>
                </a:lnTo>
                <a:lnTo>
                  <a:pt x="364" y="3818"/>
                </a:lnTo>
                <a:lnTo>
                  <a:pt x="304" y="3713"/>
                </a:lnTo>
                <a:lnTo>
                  <a:pt x="248" y="3604"/>
                </a:lnTo>
                <a:lnTo>
                  <a:pt x="198" y="3493"/>
                </a:lnTo>
                <a:lnTo>
                  <a:pt x="152" y="3379"/>
                </a:lnTo>
                <a:lnTo>
                  <a:pt x="113" y="3262"/>
                </a:lnTo>
                <a:lnTo>
                  <a:pt x="79" y="3143"/>
                </a:lnTo>
                <a:lnTo>
                  <a:pt x="51" y="3021"/>
                </a:lnTo>
                <a:lnTo>
                  <a:pt x="29" y="2897"/>
                </a:lnTo>
                <a:lnTo>
                  <a:pt x="13" y="2771"/>
                </a:lnTo>
                <a:lnTo>
                  <a:pt x="3" y="2644"/>
                </a:lnTo>
                <a:lnTo>
                  <a:pt x="0" y="2514"/>
                </a:lnTo>
                <a:lnTo>
                  <a:pt x="64" y="2514"/>
                </a:lnTo>
                <a:lnTo>
                  <a:pt x="67" y="2641"/>
                </a:lnTo>
                <a:lnTo>
                  <a:pt x="76" y="2765"/>
                </a:lnTo>
                <a:lnTo>
                  <a:pt x="92" y="2888"/>
                </a:lnTo>
                <a:lnTo>
                  <a:pt x="114" y="3008"/>
                </a:lnTo>
                <a:lnTo>
                  <a:pt x="141" y="3127"/>
                </a:lnTo>
                <a:lnTo>
                  <a:pt x="174" y="3243"/>
                </a:lnTo>
                <a:lnTo>
                  <a:pt x="213" y="3356"/>
                </a:lnTo>
                <a:lnTo>
                  <a:pt x="256" y="3468"/>
                </a:lnTo>
                <a:lnTo>
                  <a:pt x="306" y="3576"/>
                </a:lnTo>
                <a:lnTo>
                  <a:pt x="360" y="3682"/>
                </a:lnTo>
                <a:lnTo>
                  <a:pt x="418" y="3785"/>
                </a:lnTo>
                <a:lnTo>
                  <a:pt x="482" y="3884"/>
                </a:lnTo>
                <a:lnTo>
                  <a:pt x="551" y="3980"/>
                </a:lnTo>
                <a:lnTo>
                  <a:pt x="624" y="4073"/>
                </a:lnTo>
                <a:lnTo>
                  <a:pt x="701" y="4161"/>
                </a:lnTo>
                <a:lnTo>
                  <a:pt x="782" y="4247"/>
                </a:lnTo>
                <a:lnTo>
                  <a:pt x="867" y="4328"/>
                </a:lnTo>
                <a:lnTo>
                  <a:pt x="956" y="4405"/>
                </a:lnTo>
                <a:lnTo>
                  <a:pt x="1048" y="4478"/>
                </a:lnTo>
                <a:lnTo>
                  <a:pt x="1144" y="4546"/>
                </a:lnTo>
                <a:lnTo>
                  <a:pt x="1244" y="4610"/>
                </a:lnTo>
                <a:lnTo>
                  <a:pt x="1347" y="4669"/>
                </a:lnTo>
                <a:lnTo>
                  <a:pt x="1452" y="4723"/>
                </a:lnTo>
                <a:lnTo>
                  <a:pt x="1561" y="4772"/>
                </a:lnTo>
                <a:lnTo>
                  <a:pt x="1672" y="4816"/>
                </a:lnTo>
                <a:lnTo>
                  <a:pt x="1786" y="4855"/>
                </a:lnTo>
                <a:lnTo>
                  <a:pt x="1902" y="4887"/>
                </a:lnTo>
                <a:lnTo>
                  <a:pt x="2020" y="4915"/>
                </a:lnTo>
                <a:lnTo>
                  <a:pt x="2142" y="4937"/>
                </a:lnTo>
                <a:lnTo>
                  <a:pt x="2264" y="4952"/>
                </a:lnTo>
                <a:lnTo>
                  <a:pt x="2389" y="4961"/>
                </a:lnTo>
                <a:lnTo>
                  <a:pt x="2514" y="4965"/>
                </a:lnTo>
                <a:lnTo>
                  <a:pt x="2514" y="5029"/>
                </a:lnTo>
                <a:close/>
                <a:moveTo>
                  <a:pt x="0" y="2514"/>
                </a:moveTo>
                <a:lnTo>
                  <a:pt x="3" y="2385"/>
                </a:lnTo>
                <a:lnTo>
                  <a:pt x="13" y="2257"/>
                </a:lnTo>
                <a:lnTo>
                  <a:pt x="29" y="2131"/>
                </a:lnTo>
                <a:lnTo>
                  <a:pt x="51" y="2008"/>
                </a:lnTo>
                <a:lnTo>
                  <a:pt x="79" y="1886"/>
                </a:lnTo>
                <a:lnTo>
                  <a:pt x="113" y="1767"/>
                </a:lnTo>
                <a:lnTo>
                  <a:pt x="152" y="1650"/>
                </a:lnTo>
                <a:lnTo>
                  <a:pt x="198" y="1536"/>
                </a:lnTo>
                <a:lnTo>
                  <a:pt x="248" y="1425"/>
                </a:lnTo>
                <a:lnTo>
                  <a:pt x="304" y="1316"/>
                </a:lnTo>
                <a:lnTo>
                  <a:pt x="364" y="1211"/>
                </a:lnTo>
                <a:lnTo>
                  <a:pt x="430" y="1109"/>
                </a:lnTo>
                <a:lnTo>
                  <a:pt x="499" y="1010"/>
                </a:lnTo>
                <a:lnTo>
                  <a:pt x="574" y="915"/>
                </a:lnTo>
                <a:lnTo>
                  <a:pt x="653" y="824"/>
                </a:lnTo>
                <a:lnTo>
                  <a:pt x="736" y="736"/>
                </a:lnTo>
                <a:lnTo>
                  <a:pt x="824" y="653"/>
                </a:lnTo>
                <a:lnTo>
                  <a:pt x="916" y="574"/>
                </a:lnTo>
                <a:lnTo>
                  <a:pt x="1010" y="499"/>
                </a:lnTo>
                <a:lnTo>
                  <a:pt x="1109" y="429"/>
                </a:lnTo>
                <a:lnTo>
                  <a:pt x="1211" y="363"/>
                </a:lnTo>
                <a:lnTo>
                  <a:pt x="1317" y="304"/>
                </a:lnTo>
                <a:lnTo>
                  <a:pt x="1425" y="248"/>
                </a:lnTo>
                <a:lnTo>
                  <a:pt x="1536" y="197"/>
                </a:lnTo>
                <a:lnTo>
                  <a:pt x="1650" y="153"/>
                </a:lnTo>
                <a:lnTo>
                  <a:pt x="1767" y="113"/>
                </a:lnTo>
                <a:lnTo>
                  <a:pt x="1887" y="79"/>
                </a:lnTo>
                <a:lnTo>
                  <a:pt x="2008" y="51"/>
                </a:lnTo>
                <a:lnTo>
                  <a:pt x="2132" y="28"/>
                </a:lnTo>
                <a:lnTo>
                  <a:pt x="2257" y="13"/>
                </a:lnTo>
                <a:lnTo>
                  <a:pt x="2385" y="3"/>
                </a:lnTo>
                <a:lnTo>
                  <a:pt x="2514" y="0"/>
                </a:lnTo>
                <a:lnTo>
                  <a:pt x="2514" y="64"/>
                </a:lnTo>
                <a:lnTo>
                  <a:pt x="2389" y="67"/>
                </a:lnTo>
                <a:lnTo>
                  <a:pt x="2264" y="77"/>
                </a:lnTo>
                <a:lnTo>
                  <a:pt x="2142" y="92"/>
                </a:lnTo>
                <a:lnTo>
                  <a:pt x="2020" y="113"/>
                </a:lnTo>
                <a:lnTo>
                  <a:pt x="1902" y="141"/>
                </a:lnTo>
                <a:lnTo>
                  <a:pt x="1786" y="174"/>
                </a:lnTo>
                <a:lnTo>
                  <a:pt x="1672" y="213"/>
                </a:lnTo>
                <a:lnTo>
                  <a:pt x="1561" y="256"/>
                </a:lnTo>
                <a:lnTo>
                  <a:pt x="1452" y="306"/>
                </a:lnTo>
                <a:lnTo>
                  <a:pt x="1347" y="359"/>
                </a:lnTo>
                <a:lnTo>
                  <a:pt x="1244" y="418"/>
                </a:lnTo>
                <a:lnTo>
                  <a:pt x="1144" y="482"/>
                </a:lnTo>
                <a:lnTo>
                  <a:pt x="1048" y="551"/>
                </a:lnTo>
                <a:lnTo>
                  <a:pt x="956" y="624"/>
                </a:lnTo>
                <a:lnTo>
                  <a:pt x="867" y="701"/>
                </a:lnTo>
                <a:lnTo>
                  <a:pt x="782" y="782"/>
                </a:lnTo>
                <a:lnTo>
                  <a:pt x="701" y="867"/>
                </a:lnTo>
                <a:lnTo>
                  <a:pt x="624" y="956"/>
                </a:lnTo>
                <a:lnTo>
                  <a:pt x="551" y="1048"/>
                </a:lnTo>
                <a:lnTo>
                  <a:pt x="482" y="1144"/>
                </a:lnTo>
                <a:lnTo>
                  <a:pt x="418" y="1243"/>
                </a:lnTo>
                <a:lnTo>
                  <a:pt x="360" y="1347"/>
                </a:lnTo>
                <a:lnTo>
                  <a:pt x="306" y="1452"/>
                </a:lnTo>
                <a:lnTo>
                  <a:pt x="256" y="1560"/>
                </a:lnTo>
                <a:lnTo>
                  <a:pt x="213" y="1672"/>
                </a:lnTo>
                <a:lnTo>
                  <a:pt x="174" y="1786"/>
                </a:lnTo>
                <a:lnTo>
                  <a:pt x="141" y="1902"/>
                </a:lnTo>
                <a:lnTo>
                  <a:pt x="114" y="2021"/>
                </a:lnTo>
                <a:lnTo>
                  <a:pt x="92" y="2141"/>
                </a:lnTo>
                <a:lnTo>
                  <a:pt x="76" y="2264"/>
                </a:lnTo>
                <a:lnTo>
                  <a:pt x="67" y="2388"/>
                </a:lnTo>
                <a:lnTo>
                  <a:pt x="64" y="2514"/>
                </a:lnTo>
                <a:lnTo>
                  <a:pt x="0" y="2514"/>
                </a:lnTo>
                <a:close/>
              </a:path>
            </a:pathLst>
          </a:custGeom>
          <a:solidFill>
            <a:schemeClr val="accent1"/>
          </a:solidFill>
          <a:ln w="9525">
            <a:noFill/>
            <a:round/>
            <a:headEnd/>
            <a:tailEnd/>
          </a:ln>
        </p:spPr>
        <p:txBody>
          <a:bodyPr/>
          <a:lstStyle/>
          <a:p>
            <a:endParaRPr lang="fr-FR"/>
          </a:p>
        </p:txBody>
      </p:sp>
      <p:sp>
        <p:nvSpPr>
          <p:cNvPr id="575711" name="Freeform 223"/>
          <p:cNvSpPr>
            <a:spLocks/>
          </p:cNvSpPr>
          <p:nvPr/>
        </p:nvSpPr>
        <p:spPr bwMode="auto">
          <a:xfrm>
            <a:off x="4597400" y="4478338"/>
            <a:ext cx="812800" cy="447675"/>
          </a:xfrm>
          <a:custGeom>
            <a:avLst/>
            <a:gdLst/>
            <a:ahLst/>
            <a:cxnLst>
              <a:cxn ang="0">
                <a:pos x="2225" y="69"/>
              </a:cxn>
              <a:cxn ang="0">
                <a:pos x="2120" y="199"/>
              </a:cxn>
              <a:cxn ang="0">
                <a:pos x="2008" y="321"/>
              </a:cxn>
              <a:cxn ang="0">
                <a:pos x="1891" y="439"/>
              </a:cxn>
              <a:cxn ang="0">
                <a:pos x="1767" y="550"/>
              </a:cxn>
              <a:cxn ang="0">
                <a:pos x="1638" y="655"/>
              </a:cxn>
              <a:cxn ang="0">
                <a:pos x="1503" y="752"/>
              </a:cxn>
              <a:cxn ang="0">
                <a:pos x="1363" y="843"/>
              </a:cxn>
              <a:cxn ang="0">
                <a:pos x="1219" y="926"/>
              </a:cxn>
              <a:cxn ang="0">
                <a:pos x="1069" y="1002"/>
              </a:cxn>
              <a:cxn ang="0">
                <a:pos x="915" y="1070"/>
              </a:cxn>
              <a:cxn ang="0">
                <a:pos x="757" y="1130"/>
              </a:cxn>
              <a:cxn ang="0">
                <a:pos x="595" y="1182"/>
              </a:cxn>
              <a:cxn ang="0">
                <a:pos x="429" y="1226"/>
              </a:cxn>
              <a:cxn ang="0">
                <a:pos x="260" y="1260"/>
              </a:cxn>
              <a:cxn ang="0">
                <a:pos x="88" y="1284"/>
              </a:cxn>
              <a:cxn ang="0">
                <a:pos x="40" y="1223"/>
              </a:cxn>
              <a:cxn ang="0">
                <a:pos x="127" y="1084"/>
              </a:cxn>
              <a:cxn ang="0">
                <a:pos x="223" y="952"/>
              </a:cxn>
              <a:cxn ang="0">
                <a:pos x="326" y="827"/>
              </a:cxn>
              <a:cxn ang="0">
                <a:pos x="439" y="709"/>
              </a:cxn>
              <a:cxn ang="0">
                <a:pos x="558" y="599"/>
              </a:cxn>
              <a:cxn ang="0">
                <a:pos x="685" y="497"/>
              </a:cxn>
              <a:cxn ang="0">
                <a:pos x="818" y="402"/>
              </a:cxn>
              <a:cxn ang="0">
                <a:pos x="957" y="317"/>
              </a:cxn>
              <a:cxn ang="0">
                <a:pos x="1103" y="241"/>
              </a:cxn>
              <a:cxn ang="0">
                <a:pos x="1254" y="175"/>
              </a:cxn>
              <a:cxn ang="0">
                <a:pos x="1410" y="119"/>
              </a:cxn>
              <a:cxn ang="0">
                <a:pos x="1571" y="72"/>
              </a:cxn>
              <a:cxn ang="0">
                <a:pos x="1736" y="38"/>
              </a:cxn>
              <a:cxn ang="0">
                <a:pos x="1904" y="14"/>
              </a:cxn>
              <a:cxn ang="0">
                <a:pos x="2077" y="1"/>
              </a:cxn>
              <a:cxn ang="0">
                <a:pos x="2192" y="0"/>
              </a:cxn>
              <a:cxn ang="0">
                <a:pos x="2247" y="1"/>
              </a:cxn>
            </a:cxnLst>
            <a:rect l="0" t="0" r="r" b="b"/>
            <a:pathLst>
              <a:path w="2275" h="1294">
                <a:moveTo>
                  <a:pt x="2275" y="3"/>
                </a:moveTo>
                <a:lnTo>
                  <a:pt x="2225" y="69"/>
                </a:lnTo>
                <a:lnTo>
                  <a:pt x="2173" y="135"/>
                </a:lnTo>
                <a:lnTo>
                  <a:pt x="2120" y="199"/>
                </a:lnTo>
                <a:lnTo>
                  <a:pt x="2065" y="261"/>
                </a:lnTo>
                <a:lnTo>
                  <a:pt x="2008" y="321"/>
                </a:lnTo>
                <a:lnTo>
                  <a:pt x="1951" y="381"/>
                </a:lnTo>
                <a:lnTo>
                  <a:pt x="1891" y="439"/>
                </a:lnTo>
                <a:lnTo>
                  <a:pt x="1830" y="496"/>
                </a:lnTo>
                <a:lnTo>
                  <a:pt x="1767" y="550"/>
                </a:lnTo>
                <a:lnTo>
                  <a:pt x="1704" y="603"/>
                </a:lnTo>
                <a:lnTo>
                  <a:pt x="1638" y="655"/>
                </a:lnTo>
                <a:lnTo>
                  <a:pt x="1571" y="704"/>
                </a:lnTo>
                <a:lnTo>
                  <a:pt x="1503" y="752"/>
                </a:lnTo>
                <a:lnTo>
                  <a:pt x="1433" y="798"/>
                </a:lnTo>
                <a:lnTo>
                  <a:pt x="1363" y="843"/>
                </a:lnTo>
                <a:lnTo>
                  <a:pt x="1291" y="885"/>
                </a:lnTo>
                <a:lnTo>
                  <a:pt x="1219" y="926"/>
                </a:lnTo>
                <a:lnTo>
                  <a:pt x="1144" y="965"/>
                </a:lnTo>
                <a:lnTo>
                  <a:pt x="1069" y="1002"/>
                </a:lnTo>
                <a:lnTo>
                  <a:pt x="992" y="1037"/>
                </a:lnTo>
                <a:lnTo>
                  <a:pt x="915" y="1070"/>
                </a:lnTo>
                <a:lnTo>
                  <a:pt x="836" y="1101"/>
                </a:lnTo>
                <a:lnTo>
                  <a:pt x="757" y="1130"/>
                </a:lnTo>
                <a:lnTo>
                  <a:pt x="676" y="1157"/>
                </a:lnTo>
                <a:lnTo>
                  <a:pt x="595" y="1182"/>
                </a:lnTo>
                <a:lnTo>
                  <a:pt x="512" y="1204"/>
                </a:lnTo>
                <a:lnTo>
                  <a:pt x="429" y="1226"/>
                </a:lnTo>
                <a:lnTo>
                  <a:pt x="345" y="1244"/>
                </a:lnTo>
                <a:lnTo>
                  <a:pt x="260" y="1260"/>
                </a:lnTo>
                <a:lnTo>
                  <a:pt x="174" y="1273"/>
                </a:lnTo>
                <a:lnTo>
                  <a:pt x="88" y="1284"/>
                </a:lnTo>
                <a:lnTo>
                  <a:pt x="0" y="1294"/>
                </a:lnTo>
                <a:lnTo>
                  <a:pt x="40" y="1223"/>
                </a:lnTo>
                <a:lnTo>
                  <a:pt x="82" y="1153"/>
                </a:lnTo>
                <a:lnTo>
                  <a:pt x="127" y="1084"/>
                </a:lnTo>
                <a:lnTo>
                  <a:pt x="174" y="1017"/>
                </a:lnTo>
                <a:lnTo>
                  <a:pt x="223" y="952"/>
                </a:lnTo>
                <a:lnTo>
                  <a:pt x="274" y="888"/>
                </a:lnTo>
                <a:lnTo>
                  <a:pt x="326" y="827"/>
                </a:lnTo>
                <a:lnTo>
                  <a:pt x="382" y="767"/>
                </a:lnTo>
                <a:lnTo>
                  <a:pt x="439" y="709"/>
                </a:lnTo>
                <a:lnTo>
                  <a:pt x="498" y="653"/>
                </a:lnTo>
                <a:lnTo>
                  <a:pt x="558" y="599"/>
                </a:lnTo>
                <a:lnTo>
                  <a:pt x="620" y="546"/>
                </a:lnTo>
                <a:lnTo>
                  <a:pt x="685" y="497"/>
                </a:lnTo>
                <a:lnTo>
                  <a:pt x="751" y="448"/>
                </a:lnTo>
                <a:lnTo>
                  <a:pt x="818" y="402"/>
                </a:lnTo>
                <a:lnTo>
                  <a:pt x="886" y="359"/>
                </a:lnTo>
                <a:lnTo>
                  <a:pt x="957" y="317"/>
                </a:lnTo>
                <a:lnTo>
                  <a:pt x="1029" y="278"/>
                </a:lnTo>
                <a:lnTo>
                  <a:pt x="1103" y="241"/>
                </a:lnTo>
                <a:lnTo>
                  <a:pt x="1178" y="207"/>
                </a:lnTo>
                <a:lnTo>
                  <a:pt x="1254" y="175"/>
                </a:lnTo>
                <a:lnTo>
                  <a:pt x="1331" y="145"/>
                </a:lnTo>
                <a:lnTo>
                  <a:pt x="1410" y="119"/>
                </a:lnTo>
                <a:lnTo>
                  <a:pt x="1490" y="95"/>
                </a:lnTo>
                <a:lnTo>
                  <a:pt x="1571" y="72"/>
                </a:lnTo>
                <a:lnTo>
                  <a:pt x="1653" y="54"/>
                </a:lnTo>
                <a:lnTo>
                  <a:pt x="1736" y="38"/>
                </a:lnTo>
                <a:lnTo>
                  <a:pt x="1820" y="25"/>
                </a:lnTo>
                <a:lnTo>
                  <a:pt x="1904" y="14"/>
                </a:lnTo>
                <a:lnTo>
                  <a:pt x="1990" y="7"/>
                </a:lnTo>
                <a:lnTo>
                  <a:pt x="2077" y="1"/>
                </a:lnTo>
                <a:lnTo>
                  <a:pt x="2164" y="0"/>
                </a:lnTo>
                <a:lnTo>
                  <a:pt x="2192" y="0"/>
                </a:lnTo>
                <a:lnTo>
                  <a:pt x="2220" y="1"/>
                </a:lnTo>
                <a:lnTo>
                  <a:pt x="2247" y="1"/>
                </a:lnTo>
                <a:lnTo>
                  <a:pt x="2275" y="3"/>
                </a:lnTo>
                <a:close/>
              </a:path>
            </a:pathLst>
          </a:custGeom>
          <a:solidFill>
            <a:schemeClr val="accent1">
              <a:alpha val="50000"/>
            </a:schemeClr>
          </a:solidFill>
          <a:ln w="9525">
            <a:noFill/>
            <a:round/>
            <a:headEnd/>
            <a:tailEnd/>
          </a:ln>
        </p:spPr>
        <p:txBody>
          <a:bodyPr/>
          <a:lstStyle/>
          <a:p>
            <a:endParaRPr lang="fr-FR"/>
          </a:p>
        </p:txBody>
      </p:sp>
      <p:sp>
        <p:nvSpPr>
          <p:cNvPr id="575712" name="Oval 224"/>
          <p:cNvSpPr>
            <a:spLocks noChangeArrowheads="1"/>
          </p:cNvSpPr>
          <p:nvPr/>
        </p:nvSpPr>
        <p:spPr bwMode="auto">
          <a:xfrm>
            <a:off x="3248025" y="2590800"/>
            <a:ext cx="2470150" cy="2452688"/>
          </a:xfrm>
          <a:prstGeom prst="ellipse">
            <a:avLst/>
          </a:prstGeom>
          <a:solidFill>
            <a:schemeClr val="bg1">
              <a:alpha val="50000"/>
            </a:schemeClr>
          </a:solidFill>
          <a:ln w="9525">
            <a:solidFill>
              <a:schemeClr val="tx1"/>
            </a:solidFill>
            <a:round/>
            <a:headEnd/>
            <a:tailEnd/>
          </a:ln>
          <a:effectLst/>
        </p:spPr>
        <p:txBody>
          <a:bodyPr wrap="none" anchor="ctr"/>
          <a:lstStyle/>
          <a:p>
            <a:endParaRPr lang="fr-FR"/>
          </a:p>
        </p:txBody>
      </p:sp>
      <p:sp>
        <p:nvSpPr>
          <p:cNvPr id="575713" name="Oval 225"/>
          <p:cNvSpPr>
            <a:spLocks noChangeArrowheads="1"/>
          </p:cNvSpPr>
          <p:nvPr/>
        </p:nvSpPr>
        <p:spPr bwMode="auto">
          <a:xfrm>
            <a:off x="3590925" y="2989263"/>
            <a:ext cx="1784350" cy="1722437"/>
          </a:xfrm>
          <a:prstGeom prst="ellipse">
            <a:avLst/>
          </a:prstGeom>
          <a:solidFill>
            <a:srgbClr val="EAEAEA"/>
          </a:solidFill>
          <a:ln w="9525">
            <a:solidFill>
              <a:schemeClr val="tx1"/>
            </a:solidFill>
            <a:round/>
            <a:headEnd/>
            <a:tailEnd/>
          </a:ln>
          <a:effectLst/>
        </p:spPr>
        <p:txBody>
          <a:bodyPr wrap="none" anchor="ctr"/>
          <a:lstStyle/>
          <a:p>
            <a:pPr algn="ctr"/>
            <a:endParaRPr lang="en-GB" sz="1800">
              <a:latin typeface="Arial" pitchFamily="34" charset="0"/>
            </a:endParaRPr>
          </a:p>
        </p:txBody>
      </p:sp>
      <p:sp>
        <p:nvSpPr>
          <p:cNvPr id="575714" name="Text Box 226"/>
          <p:cNvSpPr txBox="1">
            <a:spLocks noChangeArrowheads="1"/>
          </p:cNvSpPr>
          <p:nvPr/>
        </p:nvSpPr>
        <p:spPr bwMode="auto">
          <a:xfrm>
            <a:off x="3746500" y="3619500"/>
            <a:ext cx="1503363" cy="336550"/>
          </a:xfrm>
          <a:prstGeom prst="rect">
            <a:avLst/>
          </a:prstGeom>
          <a:noFill/>
          <a:ln w="9525">
            <a:noFill/>
            <a:miter lim="800000"/>
            <a:headEnd/>
            <a:tailEnd/>
          </a:ln>
          <a:effectLst/>
        </p:spPr>
        <p:txBody>
          <a:bodyPr>
            <a:spAutoFit/>
          </a:bodyPr>
          <a:lstStyle/>
          <a:p>
            <a:pPr>
              <a:spcBef>
                <a:spcPct val="50000"/>
              </a:spcBef>
            </a:pPr>
            <a:r>
              <a:rPr lang="fr-FR" sz="1600" b="1">
                <a:latin typeface="Arial" pitchFamily="34" charset="0"/>
              </a:rPr>
              <a:t>Organisation</a:t>
            </a:r>
          </a:p>
        </p:txBody>
      </p:sp>
      <p:sp>
        <p:nvSpPr>
          <p:cNvPr id="575715" name="WordArt 227"/>
          <p:cNvSpPr>
            <a:spLocks noChangeArrowheads="1" noChangeShapeType="1" noTextEdit="1"/>
          </p:cNvSpPr>
          <p:nvPr/>
        </p:nvSpPr>
        <p:spPr bwMode="auto">
          <a:xfrm>
            <a:off x="3590925" y="1198563"/>
            <a:ext cx="1852613" cy="200025"/>
          </a:xfrm>
          <a:prstGeom prst="rect">
            <a:avLst/>
          </a:prstGeom>
        </p:spPr>
        <p:txBody>
          <a:bodyPr spcFirstLastPara="1" wrap="none" fromWordArt="1">
            <a:prstTxWarp prst="textArchUp">
              <a:avLst>
                <a:gd name="adj" fmla="val 10800000"/>
              </a:avLst>
            </a:prstTxWarp>
          </a:bodyPr>
          <a:lstStyle/>
          <a:p>
            <a:pPr algn="ctr"/>
            <a:r>
              <a:rPr lang="fr-FR" sz="1600" kern="10">
                <a:ln w="9525">
                  <a:solidFill>
                    <a:srgbClr val="000000"/>
                  </a:solidFill>
                  <a:round/>
                  <a:headEnd/>
                  <a:tailEnd/>
                </a:ln>
                <a:solidFill>
                  <a:srgbClr val="000000"/>
                </a:solidFill>
                <a:latin typeface="Arial"/>
                <a:cs typeface="Arial"/>
              </a:rPr>
              <a:t>Approche holistique</a:t>
            </a:r>
          </a:p>
        </p:txBody>
      </p:sp>
      <p:sp>
        <p:nvSpPr>
          <p:cNvPr id="575716" name="WordArt 228"/>
          <p:cNvSpPr>
            <a:spLocks noChangeArrowheads="1" noChangeShapeType="1" noTextEdit="1"/>
          </p:cNvSpPr>
          <p:nvPr/>
        </p:nvSpPr>
        <p:spPr bwMode="auto">
          <a:xfrm>
            <a:off x="3933825" y="2789238"/>
            <a:ext cx="1098550" cy="331787"/>
          </a:xfrm>
          <a:prstGeom prst="rect">
            <a:avLst/>
          </a:prstGeom>
        </p:spPr>
        <p:txBody>
          <a:bodyPr spcFirstLastPara="1" wrap="none" fromWordArt="1">
            <a:prstTxWarp prst="textArchUp">
              <a:avLst>
                <a:gd name="adj" fmla="val 10800000"/>
              </a:avLst>
            </a:prstTxWarp>
          </a:bodyPr>
          <a:lstStyle/>
          <a:p>
            <a:pPr algn="ctr"/>
            <a:r>
              <a:rPr lang="fr-FR" sz="1400" kern="10">
                <a:ln w="9525">
                  <a:solidFill>
                    <a:srgbClr val="000000"/>
                  </a:solidFill>
                  <a:round/>
                  <a:headEnd/>
                  <a:tailEnd/>
                </a:ln>
                <a:solidFill>
                  <a:srgbClr val="000000"/>
                </a:solidFill>
                <a:latin typeface="Arial"/>
                <a:cs typeface="Arial"/>
              </a:rPr>
              <a:t>Gouvernance</a:t>
            </a:r>
          </a:p>
        </p:txBody>
      </p:sp>
      <p:sp>
        <p:nvSpPr>
          <p:cNvPr id="575717" name="WordArt 229"/>
          <p:cNvSpPr>
            <a:spLocks noChangeArrowheads="1" noChangeShapeType="1" noTextEdit="1"/>
          </p:cNvSpPr>
          <p:nvPr/>
        </p:nvSpPr>
        <p:spPr bwMode="auto">
          <a:xfrm>
            <a:off x="3797300" y="4446588"/>
            <a:ext cx="1371600" cy="396875"/>
          </a:xfrm>
          <a:prstGeom prst="rect">
            <a:avLst/>
          </a:prstGeom>
        </p:spPr>
        <p:txBody>
          <a:bodyPr spcFirstLastPara="1" wrap="none" fromWordArt="1">
            <a:prstTxWarp prst="textArchDown">
              <a:avLst>
                <a:gd name="adj" fmla="val 0"/>
              </a:avLst>
            </a:prstTxWarp>
          </a:bodyPr>
          <a:lstStyle/>
          <a:p>
            <a:pPr algn="ctr"/>
            <a:r>
              <a:rPr lang="fr-FR" sz="1600" kern="10">
                <a:ln w="9525">
                  <a:solidFill>
                    <a:srgbClr val="000000"/>
                  </a:solidFill>
                  <a:round/>
                  <a:headEnd/>
                  <a:tailEnd/>
                </a:ln>
                <a:solidFill>
                  <a:srgbClr val="000000"/>
                </a:solidFill>
                <a:latin typeface="Arial"/>
                <a:cs typeface="Arial"/>
              </a:rPr>
              <a:t>de l'organisation</a:t>
            </a:r>
          </a:p>
        </p:txBody>
      </p:sp>
      <p:sp>
        <p:nvSpPr>
          <p:cNvPr id="575718" name="WordArt 230"/>
          <p:cNvSpPr>
            <a:spLocks noChangeArrowheads="1" noChangeShapeType="1" noTextEdit="1"/>
          </p:cNvSpPr>
          <p:nvPr/>
        </p:nvSpPr>
        <p:spPr bwMode="auto">
          <a:xfrm>
            <a:off x="3659188" y="6235700"/>
            <a:ext cx="1784350" cy="265113"/>
          </a:xfrm>
          <a:prstGeom prst="rect">
            <a:avLst/>
          </a:prstGeom>
        </p:spPr>
        <p:txBody>
          <a:bodyPr spcFirstLastPara="1" wrap="none" fromWordArt="1">
            <a:prstTxWarp prst="textArchDown">
              <a:avLst>
                <a:gd name="adj" fmla="val 0"/>
              </a:avLst>
            </a:prstTxWarp>
          </a:bodyPr>
          <a:lstStyle/>
          <a:p>
            <a:pPr algn="ctr"/>
            <a:r>
              <a:rPr lang="fr-FR" sz="1600" kern="10">
                <a:ln w="9525">
                  <a:solidFill>
                    <a:srgbClr val="000000"/>
                  </a:solidFill>
                  <a:round/>
                  <a:headEnd/>
                  <a:tailEnd/>
                </a:ln>
                <a:solidFill>
                  <a:srgbClr val="000000"/>
                </a:solidFill>
                <a:latin typeface="Arial"/>
                <a:cs typeface="Arial"/>
              </a:rPr>
              <a:t>Interdependance</a:t>
            </a:r>
          </a:p>
        </p:txBody>
      </p:sp>
      <p:sp>
        <p:nvSpPr>
          <p:cNvPr id="575719" name="Text Box 231"/>
          <p:cNvSpPr txBox="1">
            <a:spLocks noChangeArrowheads="1"/>
          </p:cNvSpPr>
          <p:nvPr/>
        </p:nvSpPr>
        <p:spPr bwMode="auto">
          <a:xfrm>
            <a:off x="2819400" y="1993900"/>
            <a:ext cx="1457325" cy="581025"/>
          </a:xfrm>
          <a:prstGeom prst="rect">
            <a:avLst/>
          </a:prstGeom>
          <a:noFill/>
          <a:ln w="9525">
            <a:noFill/>
            <a:miter lim="800000"/>
            <a:headEnd/>
            <a:tailEnd/>
          </a:ln>
          <a:effectLst/>
        </p:spPr>
        <p:txBody>
          <a:bodyPr>
            <a:spAutoFit/>
          </a:bodyPr>
          <a:lstStyle/>
          <a:p>
            <a:pPr algn="ctr">
              <a:spcBef>
                <a:spcPct val="50000"/>
              </a:spcBef>
            </a:pPr>
            <a:r>
              <a:rPr lang="fr-FR" sz="1600" b="1">
                <a:latin typeface="Arial" pitchFamily="34" charset="0"/>
              </a:rPr>
              <a:t>Engagement sociétal</a:t>
            </a:r>
          </a:p>
        </p:txBody>
      </p:sp>
      <p:sp>
        <p:nvSpPr>
          <p:cNvPr id="575720" name="Rectangle 232"/>
          <p:cNvSpPr>
            <a:spLocks noChangeArrowheads="1"/>
          </p:cNvSpPr>
          <p:nvPr/>
        </p:nvSpPr>
        <p:spPr bwMode="auto">
          <a:xfrm>
            <a:off x="1860550" y="3681413"/>
            <a:ext cx="1517650" cy="244475"/>
          </a:xfrm>
          <a:prstGeom prst="rect">
            <a:avLst/>
          </a:prstGeom>
          <a:noFill/>
          <a:ln w="9525">
            <a:noFill/>
            <a:miter lim="800000"/>
            <a:headEnd/>
            <a:tailEnd/>
          </a:ln>
        </p:spPr>
        <p:txBody>
          <a:bodyPr lIns="0" tIns="0" rIns="0" bIns="0">
            <a:spAutoFit/>
          </a:bodyPr>
          <a:lstStyle/>
          <a:p>
            <a:r>
              <a:rPr lang="fr-FR" sz="1600" b="1">
                <a:solidFill>
                  <a:srgbClr val="000000"/>
                </a:solidFill>
                <a:latin typeface="Arial" pitchFamily="34" charset="0"/>
              </a:rPr>
              <a:t>E</a:t>
            </a:r>
            <a:r>
              <a:rPr lang="ru-RU" sz="1600" b="1">
                <a:solidFill>
                  <a:srgbClr val="000000"/>
                </a:solidFill>
                <a:latin typeface="Arial" pitchFamily="34" charset="0"/>
              </a:rPr>
              <a:t>nviron</a:t>
            </a:r>
            <a:r>
              <a:rPr lang="fr-FR" sz="1600" b="1">
                <a:solidFill>
                  <a:srgbClr val="000000"/>
                </a:solidFill>
                <a:latin typeface="Arial" pitchFamily="34" charset="0"/>
              </a:rPr>
              <a:t>ne</a:t>
            </a:r>
            <a:r>
              <a:rPr lang="ru-RU" sz="1600" b="1">
                <a:solidFill>
                  <a:srgbClr val="000000"/>
                </a:solidFill>
                <a:latin typeface="Arial" pitchFamily="34" charset="0"/>
              </a:rPr>
              <a:t>ment</a:t>
            </a:r>
          </a:p>
        </p:txBody>
      </p:sp>
      <p:sp>
        <p:nvSpPr>
          <p:cNvPr id="575721" name="AutoShape 233"/>
          <p:cNvSpPr>
            <a:spLocks noChangeArrowheads="1"/>
          </p:cNvSpPr>
          <p:nvPr/>
        </p:nvSpPr>
        <p:spPr bwMode="auto">
          <a:xfrm>
            <a:off x="5303838" y="3148013"/>
            <a:ext cx="274637" cy="1554162"/>
          </a:xfrm>
          <a:prstGeom prst="curvedLeftArrow">
            <a:avLst>
              <a:gd name="adj1" fmla="val 113179"/>
              <a:gd name="adj2" fmla="val 226359"/>
              <a:gd name="adj3" fmla="val 33333"/>
            </a:avLst>
          </a:prstGeom>
          <a:solidFill>
            <a:schemeClr val="accent1"/>
          </a:solidFill>
          <a:ln w="9525">
            <a:solidFill>
              <a:schemeClr val="tx1"/>
            </a:solidFill>
            <a:miter lim="800000"/>
            <a:headEnd/>
            <a:tailEnd/>
          </a:ln>
          <a:effectLst/>
        </p:spPr>
        <p:txBody>
          <a:bodyPr wrap="none" anchor="ctr"/>
          <a:lstStyle/>
          <a:p>
            <a:endParaRPr lang="fr-FR"/>
          </a:p>
        </p:txBody>
      </p:sp>
      <p:sp>
        <p:nvSpPr>
          <p:cNvPr id="575722" name="AutoShape 234"/>
          <p:cNvSpPr>
            <a:spLocks noChangeArrowheads="1"/>
          </p:cNvSpPr>
          <p:nvPr/>
        </p:nvSpPr>
        <p:spPr bwMode="auto">
          <a:xfrm rot="10800000">
            <a:off x="3370263" y="3108325"/>
            <a:ext cx="260350" cy="1449388"/>
          </a:xfrm>
          <a:prstGeom prst="curvedLeftArrow">
            <a:avLst>
              <a:gd name="adj1" fmla="val 111342"/>
              <a:gd name="adj2" fmla="val 222683"/>
              <a:gd name="adj3" fmla="val 33333"/>
            </a:avLst>
          </a:prstGeom>
          <a:solidFill>
            <a:schemeClr val="accent1"/>
          </a:solidFill>
          <a:ln w="9525">
            <a:solidFill>
              <a:schemeClr val="tx1"/>
            </a:solidFill>
            <a:miter lim="800000"/>
            <a:headEnd/>
            <a:tailEnd/>
          </a:ln>
          <a:effectLst/>
        </p:spPr>
        <p:txBody>
          <a:bodyPr wrap="none" anchor="ctr"/>
          <a:lstStyle/>
          <a:p>
            <a:endParaRPr lang="fr-FR"/>
          </a:p>
        </p:txBody>
      </p:sp>
      <p:sp>
        <p:nvSpPr>
          <p:cNvPr id="237" name="Espace réservé du numéro de diapositive 236"/>
          <p:cNvSpPr>
            <a:spLocks noGrp="1"/>
          </p:cNvSpPr>
          <p:nvPr>
            <p:ph type="sldNum" sz="quarter" idx="12"/>
          </p:nvPr>
        </p:nvSpPr>
        <p:spPr/>
        <p:txBody>
          <a:bodyPr/>
          <a:lstStyle/>
          <a:p>
            <a:fld id="{821E4711-FE8B-4839-AFED-56DAE1F4BAB1}" type="slidenum">
              <a:rPr lang="fr-FR" smtClean="0"/>
              <a:pPr/>
              <a:t>9</a:t>
            </a:fld>
            <a:endParaRPr lang="fr-F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Fusion">
  <a:themeElements>
    <a:clrScheme name="Fusion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Fusio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Fusion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Fusion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Fusion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Fusion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Fusion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Fusion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Fusion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Designs\Fusion.pot</Template>
  <TotalTime>1087</TotalTime>
  <Words>1393</Words>
  <Application>Microsoft Office PowerPoint</Application>
  <PresentationFormat>Affichage à l'écran (4:3)</PresentationFormat>
  <Paragraphs>286</Paragraphs>
  <Slides>24</Slides>
  <Notes>20</Notes>
  <HiddenSlides>0</HiddenSlides>
  <MMClips>0</MMClips>
  <ScaleCrop>false</ScaleCrop>
  <HeadingPairs>
    <vt:vector size="4" baseType="variant">
      <vt:variant>
        <vt:lpstr>Thème</vt:lpstr>
      </vt:variant>
      <vt:variant>
        <vt:i4>1</vt:i4>
      </vt:variant>
      <vt:variant>
        <vt:lpstr>Titres des diapositives</vt:lpstr>
      </vt:variant>
      <vt:variant>
        <vt:i4>24</vt:i4>
      </vt:variant>
    </vt:vector>
  </HeadingPairs>
  <TitlesOfParts>
    <vt:vector size="25" baseType="lpstr">
      <vt:lpstr>Fusion</vt:lpstr>
      <vt:lpstr>Diapositive 1</vt:lpstr>
      <vt:lpstr>Les auteurs de FAR RS version 4</vt:lpstr>
      <vt:lpstr>Finalité de la méthode FAR RS</vt:lpstr>
      <vt:lpstr>Responsabilité Sociétale : définition ISO 26000 </vt:lpstr>
      <vt:lpstr>Responsabilité Sociétale : les enjeux</vt:lpstr>
      <vt:lpstr>Diapositive 6</vt:lpstr>
      <vt:lpstr>Gouvernance : définition ISO 26000 </vt:lpstr>
      <vt:lpstr>Gouvernance : une fonction essentielle</vt:lpstr>
      <vt:lpstr>La gouvernance de l’entreprise est nécessairement « trans- domaines »</vt:lpstr>
      <vt:lpstr>Vision d’ensemble de l’ISO 26000</vt:lpstr>
      <vt:lpstr>Diapositive 11</vt:lpstr>
      <vt:lpstr>L’entreprise et ses parties intéressées</vt:lpstr>
      <vt:lpstr>       Les bénéfices attendus de l’ISO 26000</vt:lpstr>
      <vt:lpstr>Responsabilité Sociétale : avantages internes</vt:lpstr>
      <vt:lpstr>Responsabilité Sociétale : avantages externes</vt:lpstr>
      <vt:lpstr>Diapositive 16</vt:lpstr>
      <vt:lpstr>FAR RS : un parti pris…</vt:lpstr>
      <vt:lpstr>FAR/RS et ses Outils</vt:lpstr>
      <vt:lpstr>Le diagnostic initial</vt:lpstr>
      <vt:lpstr>Diapositive 20</vt:lpstr>
      <vt:lpstr>Diapositive 21</vt:lpstr>
      <vt:lpstr>Diapositive 22</vt:lpstr>
      <vt:lpstr>Diapositive 23</vt:lpstr>
      <vt:lpstr>Diapositive 24</vt:lpstr>
    </vt:vector>
  </TitlesOfParts>
  <Company>EDF - Gaz de France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Titre de la présentation</dc:title>
  <dc:subject>Masque EDF</dc:subject>
  <dc:creator>EDF-GDF</dc:creator>
  <dc:description>Mars 2008</dc:description>
  <cp:lastModifiedBy>Vacher Dominique</cp:lastModifiedBy>
  <cp:revision>287</cp:revision>
  <dcterms:created xsi:type="dcterms:W3CDTF">2008-12-10T20:47:27Z</dcterms:created>
  <dcterms:modified xsi:type="dcterms:W3CDTF">2013-11-27T10:48:35Z</dcterms:modified>
</cp:coreProperties>
</file>